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699" r:id="rId4"/>
  </p:sldMasterIdLst>
  <p:notesMasterIdLst>
    <p:notesMasterId r:id="rId22"/>
  </p:notesMasterIdLst>
  <p:sldIdLst>
    <p:sldId id="268" r:id="rId5"/>
    <p:sldId id="277" r:id="rId6"/>
    <p:sldId id="281" r:id="rId7"/>
    <p:sldId id="278" r:id="rId8"/>
    <p:sldId id="279" r:id="rId9"/>
    <p:sldId id="280" r:id="rId10"/>
    <p:sldId id="274" r:id="rId11"/>
    <p:sldId id="275" r:id="rId12"/>
    <p:sldId id="258" r:id="rId13"/>
    <p:sldId id="272" r:id="rId14"/>
    <p:sldId id="276" r:id="rId15"/>
    <p:sldId id="269" r:id="rId16"/>
    <p:sldId id="262" r:id="rId17"/>
    <p:sldId id="263" r:id="rId18"/>
    <p:sldId id="264" r:id="rId19"/>
    <p:sldId id="265" r:id="rId20"/>
    <p:sldId id="266" r:id="rId2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495" autoAdjust="0"/>
  </p:normalViewPr>
  <p:slideViewPr>
    <p:cSldViewPr>
      <p:cViewPr varScale="1">
        <p:scale>
          <a:sx n="73" d="100"/>
          <a:sy n="73" d="100"/>
        </p:scale>
        <p:origin x="42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FIL1\Organisation\Utveckling\Effektm&#229;lsuppf&#246;ljning\Egen%20nedladdning%20DAISY%20Direkt\Anv&#228;ndartillv&#228;xt%20okt%202011-%20okt%20201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tx1">
                <a:lumMod val="75000"/>
                <a:lumOff val="25000"/>
              </a:schemeClr>
            </a:solidFill>
          </c:spPr>
          <c:invertIfNegative val="0"/>
          <c:cat>
            <c:multiLvlStrRef>
              <c:f>Blad1!$B$5:$C$15</c:f>
              <c:multiLvlStrCache>
                <c:ptCount val="11"/>
                <c:lvl>
                  <c:pt idx="0">
                    <c:v>|</c:v>
                  </c:pt>
                  <c:pt idx="1">
                    <c:v>|</c:v>
                  </c:pt>
                  <c:pt idx="2">
                    <c:v>|</c:v>
                  </c:pt>
                  <c:pt idx="3">
                    <c:v>|</c:v>
                  </c:pt>
                  <c:pt idx="4">
                    <c:v>|</c:v>
                  </c:pt>
                  <c:pt idx="5">
                    <c:v>|</c:v>
                  </c:pt>
                  <c:pt idx="6">
                    <c:v>|</c:v>
                  </c:pt>
                  <c:pt idx="7">
                    <c:v>|</c:v>
                  </c:pt>
                  <c:pt idx="8">
                    <c:v>|</c:v>
                  </c:pt>
                  <c:pt idx="9">
                    <c:v>|</c:v>
                  </c:pt>
                  <c:pt idx="10">
                    <c:v>|</c:v>
                  </c:pt>
                </c:lvl>
                <c:lvl>
                  <c:pt idx="0">
                    <c:v>0-10</c:v>
                  </c:pt>
                  <c:pt idx="1">
                    <c:v>10-20</c:v>
                  </c:pt>
                  <c:pt idx="2">
                    <c:v>20-30</c:v>
                  </c:pt>
                  <c:pt idx="3">
                    <c:v>30-40</c:v>
                  </c:pt>
                  <c:pt idx="4">
                    <c:v>40-50</c:v>
                  </c:pt>
                  <c:pt idx="5">
                    <c:v>50-60</c:v>
                  </c:pt>
                  <c:pt idx="6">
                    <c:v>60-70</c:v>
                  </c:pt>
                  <c:pt idx="7">
                    <c:v>70-80</c:v>
                  </c:pt>
                  <c:pt idx="8">
                    <c:v>80-90</c:v>
                  </c:pt>
                  <c:pt idx="9">
                    <c:v>90-100</c:v>
                  </c:pt>
                  <c:pt idx="10">
                    <c:v>100+</c:v>
                  </c:pt>
                </c:lvl>
              </c:multiLvlStrCache>
            </c:multiLvlStrRef>
          </c:cat>
          <c:val>
            <c:numRef>
              <c:f>Blad1!$D$5:$D$15</c:f>
              <c:numCache>
                <c:formatCode>General</c:formatCode>
                <c:ptCount val="11"/>
                <c:pt idx="0">
                  <c:v>660</c:v>
                </c:pt>
                <c:pt idx="1">
                  <c:v>14335</c:v>
                </c:pt>
                <c:pt idx="2">
                  <c:v>7513</c:v>
                </c:pt>
                <c:pt idx="3">
                  <c:v>3230</c:v>
                </c:pt>
                <c:pt idx="4">
                  <c:v>2561</c:v>
                </c:pt>
                <c:pt idx="5">
                  <c:v>1859</c:v>
                </c:pt>
                <c:pt idx="6">
                  <c:v>1490</c:v>
                </c:pt>
                <c:pt idx="7">
                  <c:v>763</c:v>
                </c:pt>
                <c:pt idx="8">
                  <c:v>269</c:v>
                </c:pt>
                <c:pt idx="9">
                  <c:v>74</c:v>
                </c:pt>
                <c:pt idx="10">
                  <c:v>1</c:v>
                </c:pt>
              </c:numCache>
            </c:numRef>
          </c:val>
        </c:ser>
        <c:dLbls>
          <c:showLegendKey val="0"/>
          <c:showVal val="0"/>
          <c:showCatName val="0"/>
          <c:showSerName val="0"/>
          <c:showPercent val="0"/>
          <c:showBubbleSize val="0"/>
        </c:dLbls>
        <c:gapWidth val="150"/>
        <c:axId val="239083808"/>
        <c:axId val="239084200"/>
      </c:barChart>
      <c:catAx>
        <c:axId val="239083808"/>
        <c:scaling>
          <c:orientation val="minMax"/>
        </c:scaling>
        <c:delete val="0"/>
        <c:axPos val="b"/>
        <c:numFmt formatCode="General" sourceLinked="0"/>
        <c:majorTickMark val="out"/>
        <c:minorTickMark val="none"/>
        <c:tickLblPos val="nextTo"/>
        <c:crossAx val="239084200"/>
        <c:crosses val="autoZero"/>
        <c:auto val="1"/>
        <c:lblAlgn val="ctr"/>
        <c:lblOffset val="100"/>
        <c:noMultiLvlLbl val="0"/>
      </c:catAx>
      <c:valAx>
        <c:axId val="239084200"/>
        <c:scaling>
          <c:orientation val="minMax"/>
        </c:scaling>
        <c:delete val="1"/>
        <c:axPos val="l"/>
        <c:majorGridlines/>
        <c:numFmt formatCode="General" sourceLinked="1"/>
        <c:majorTickMark val="out"/>
        <c:minorTickMark val="none"/>
        <c:tickLblPos val="none"/>
        <c:crossAx val="239083808"/>
        <c:crosses val="autoZero"/>
        <c:crossBetween val="between"/>
      </c:valAx>
    </c:plotArea>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areaChart>
        <c:grouping val="stacked"/>
        <c:varyColors val="0"/>
        <c:ser>
          <c:idx val="0"/>
          <c:order val="0"/>
          <c:tx>
            <c:strRef>
              <c:f>'Tillväxt historik'!$A$3</c:f>
              <c:strCache>
                <c:ptCount val="1"/>
                <c:pt idx="0">
                  <c:v>Över 18 år</c:v>
                </c:pt>
              </c:strCache>
            </c:strRef>
          </c:tx>
          <c:spPr>
            <a:solidFill>
              <a:schemeClr val="dk1">
                <a:tint val="88500"/>
              </a:schemeClr>
            </a:solidFill>
            <a:ln>
              <a:noFill/>
            </a:ln>
            <a:effectLst/>
          </c:spPr>
          <c:cat>
            <c:numRef>
              <c:f>'Tillväxt historik'!$F$4:$F$31</c:f>
              <c:numCache>
                <c:formatCode>m/d/yyyy</c:formatCode>
                <c:ptCount val="28"/>
                <c:pt idx="0">
                  <c:v>40798</c:v>
                </c:pt>
                <c:pt idx="1">
                  <c:v>40833</c:v>
                </c:pt>
                <c:pt idx="2">
                  <c:v>40854</c:v>
                </c:pt>
                <c:pt idx="3">
                  <c:v>40889</c:v>
                </c:pt>
                <c:pt idx="4">
                  <c:v>40917</c:v>
                </c:pt>
                <c:pt idx="5">
                  <c:v>40952</c:v>
                </c:pt>
                <c:pt idx="6">
                  <c:v>40980</c:v>
                </c:pt>
                <c:pt idx="7">
                  <c:v>41008</c:v>
                </c:pt>
                <c:pt idx="8">
                  <c:v>41038</c:v>
                </c:pt>
                <c:pt idx="9">
                  <c:v>41071</c:v>
                </c:pt>
                <c:pt idx="10">
                  <c:v>41099</c:v>
                </c:pt>
                <c:pt idx="11">
                  <c:v>41127</c:v>
                </c:pt>
                <c:pt idx="12">
                  <c:v>41162</c:v>
                </c:pt>
                <c:pt idx="13">
                  <c:v>41190</c:v>
                </c:pt>
                <c:pt idx="14">
                  <c:v>41225</c:v>
                </c:pt>
                <c:pt idx="15">
                  <c:v>41253</c:v>
                </c:pt>
                <c:pt idx="16">
                  <c:v>41288</c:v>
                </c:pt>
                <c:pt idx="17">
                  <c:v>41316</c:v>
                </c:pt>
                <c:pt idx="18">
                  <c:v>41344</c:v>
                </c:pt>
                <c:pt idx="19">
                  <c:v>41379</c:v>
                </c:pt>
                <c:pt idx="20">
                  <c:v>41407</c:v>
                </c:pt>
                <c:pt idx="21">
                  <c:v>41435</c:v>
                </c:pt>
                <c:pt idx="22">
                  <c:v>41470</c:v>
                </c:pt>
                <c:pt idx="23">
                  <c:v>41505</c:v>
                </c:pt>
                <c:pt idx="24">
                  <c:v>41533</c:v>
                </c:pt>
                <c:pt idx="25">
                  <c:v>41561</c:v>
                </c:pt>
                <c:pt idx="26">
                  <c:v>41589</c:v>
                </c:pt>
                <c:pt idx="27">
                  <c:v>41603</c:v>
                </c:pt>
              </c:numCache>
            </c:numRef>
          </c:cat>
          <c:val>
            <c:numRef>
              <c:f>'Tillväxt historik'!$A$4:$A$31</c:f>
              <c:numCache>
                <c:formatCode>General</c:formatCode>
                <c:ptCount val="28"/>
                <c:pt idx="0">
                  <c:v>6226</c:v>
                </c:pt>
                <c:pt idx="1">
                  <c:v>7120</c:v>
                </c:pt>
                <c:pt idx="2">
                  <c:v>7500</c:v>
                </c:pt>
                <c:pt idx="3">
                  <c:v>8129</c:v>
                </c:pt>
                <c:pt idx="4">
                  <c:v>8402</c:v>
                </c:pt>
                <c:pt idx="5">
                  <c:v>9091</c:v>
                </c:pt>
                <c:pt idx="6">
                  <c:v>9586</c:v>
                </c:pt>
                <c:pt idx="7">
                  <c:v>9973</c:v>
                </c:pt>
                <c:pt idx="8">
                  <c:v>10315</c:v>
                </c:pt>
                <c:pt idx="9">
                  <c:v>10661</c:v>
                </c:pt>
                <c:pt idx="10">
                  <c:v>11779</c:v>
                </c:pt>
                <c:pt idx="11">
                  <c:v>12154</c:v>
                </c:pt>
                <c:pt idx="12">
                  <c:v>12833</c:v>
                </c:pt>
                <c:pt idx="13">
                  <c:v>13642</c:v>
                </c:pt>
                <c:pt idx="14">
                  <c:v>14373</c:v>
                </c:pt>
                <c:pt idx="15">
                  <c:v>14774</c:v>
                </c:pt>
                <c:pt idx="16">
                  <c:v>15097</c:v>
                </c:pt>
                <c:pt idx="17">
                  <c:v>15618</c:v>
                </c:pt>
                <c:pt idx="18">
                  <c:v>16237</c:v>
                </c:pt>
                <c:pt idx="19">
                  <c:v>16876</c:v>
                </c:pt>
                <c:pt idx="20">
                  <c:v>17239</c:v>
                </c:pt>
                <c:pt idx="21">
                  <c:v>17523</c:v>
                </c:pt>
                <c:pt idx="22">
                  <c:v>17811</c:v>
                </c:pt>
                <c:pt idx="23">
                  <c:v>17981</c:v>
                </c:pt>
                <c:pt idx="24">
                  <c:v>18974</c:v>
                </c:pt>
                <c:pt idx="25">
                  <c:v>19860</c:v>
                </c:pt>
                <c:pt idx="26">
                  <c:v>20473</c:v>
                </c:pt>
                <c:pt idx="27">
                  <c:v>20768</c:v>
                </c:pt>
              </c:numCache>
            </c:numRef>
          </c:val>
        </c:ser>
        <c:ser>
          <c:idx val="1"/>
          <c:order val="1"/>
          <c:tx>
            <c:strRef>
              <c:f>'Tillväxt historik'!$B$3</c:f>
              <c:strCache>
                <c:ptCount val="1"/>
                <c:pt idx="0">
                  <c:v>Under 18 år</c:v>
                </c:pt>
              </c:strCache>
            </c:strRef>
          </c:tx>
          <c:spPr>
            <a:solidFill>
              <a:schemeClr val="dk1">
                <a:tint val="55000"/>
              </a:schemeClr>
            </a:solidFill>
            <a:ln>
              <a:noFill/>
            </a:ln>
            <a:effectLst/>
          </c:spPr>
          <c:cat>
            <c:numRef>
              <c:f>'Tillväxt historik'!$F$4:$F$31</c:f>
              <c:numCache>
                <c:formatCode>m/d/yyyy</c:formatCode>
                <c:ptCount val="28"/>
                <c:pt idx="0">
                  <c:v>40798</c:v>
                </c:pt>
                <c:pt idx="1">
                  <c:v>40833</c:v>
                </c:pt>
                <c:pt idx="2">
                  <c:v>40854</c:v>
                </c:pt>
                <c:pt idx="3">
                  <c:v>40889</c:v>
                </c:pt>
                <c:pt idx="4">
                  <c:v>40917</c:v>
                </c:pt>
                <c:pt idx="5">
                  <c:v>40952</c:v>
                </c:pt>
                <c:pt idx="6">
                  <c:v>40980</c:v>
                </c:pt>
                <c:pt idx="7">
                  <c:v>41008</c:v>
                </c:pt>
                <c:pt idx="8">
                  <c:v>41038</c:v>
                </c:pt>
                <c:pt idx="9">
                  <c:v>41071</c:v>
                </c:pt>
                <c:pt idx="10">
                  <c:v>41099</c:v>
                </c:pt>
                <c:pt idx="11">
                  <c:v>41127</c:v>
                </c:pt>
                <c:pt idx="12">
                  <c:v>41162</c:v>
                </c:pt>
                <c:pt idx="13">
                  <c:v>41190</c:v>
                </c:pt>
                <c:pt idx="14">
                  <c:v>41225</c:v>
                </c:pt>
                <c:pt idx="15">
                  <c:v>41253</c:v>
                </c:pt>
                <c:pt idx="16">
                  <c:v>41288</c:v>
                </c:pt>
                <c:pt idx="17">
                  <c:v>41316</c:v>
                </c:pt>
                <c:pt idx="18">
                  <c:v>41344</c:v>
                </c:pt>
                <c:pt idx="19">
                  <c:v>41379</c:v>
                </c:pt>
                <c:pt idx="20">
                  <c:v>41407</c:v>
                </c:pt>
                <c:pt idx="21">
                  <c:v>41435</c:v>
                </c:pt>
                <c:pt idx="22">
                  <c:v>41470</c:v>
                </c:pt>
                <c:pt idx="23">
                  <c:v>41505</c:v>
                </c:pt>
                <c:pt idx="24">
                  <c:v>41533</c:v>
                </c:pt>
                <c:pt idx="25">
                  <c:v>41561</c:v>
                </c:pt>
                <c:pt idx="26">
                  <c:v>41589</c:v>
                </c:pt>
                <c:pt idx="27">
                  <c:v>41603</c:v>
                </c:pt>
              </c:numCache>
            </c:numRef>
          </c:cat>
          <c:val>
            <c:numRef>
              <c:f>'Tillväxt historik'!$B$4:$B$31</c:f>
              <c:numCache>
                <c:formatCode>General</c:formatCode>
                <c:ptCount val="28"/>
                <c:pt idx="0">
                  <c:v>0</c:v>
                </c:pt>
                <c:pt idx="1">
                  <c:v>2034</c:v>
                </c:pt>
                <c:pt idx="2">
                  <c:v>2453</c:v>
                </c:pt>
                <c:pt idx="3">
                  <c:v>3243</c:v>
                </c:pt>
                <c:pt idx="4">
                  <c:v>3535</c:v>
                </c:pt>
                <c:pt idx="5">
                  <c:v>4234</c:v>
                </c:pt>
                <c:pt idx="6">
                  <c:v>4790</c:v>
                </c:pt>
                <c:pt idx="7">
                  <c:v>5437</c:v>
                </c:pt>
                <c:pt idx="8">
                  <c:v>5940</c:v>
                </c:pt>
                <c:pt idx="9">
                  <c:v>6524</c:v>
                </c:pt>
                <c:pt idx="10">
                  <c:v>6864</c:v>
                </c:pt>
                <c:pt idx="11">
                  <c:v>6964</c:v>
                </c:pt>
                <c:pt idx="12">
                  <c:v>7478</c:v>
                </c:pt>
                <c:pt idx="13">
                  <c:v>8468</c:v>
                </c:pt>
                <c:pt idx="14">
                  <c:v>9625</c:v>
                </c:pt>
                <c:pt idx="15">
                  <c:v>10411</c:v>
                </c:pt>
                <c:pt idx="16">
                  <c:v>10871</c:v>
                </c:pt>
                <c:pt idx="17">
                  <c:v>11471</c:v>
                </c:pt>
                <c:pt idx="18">
                  <c:v>11939</c:v>
                </c:pt>
                <c:pt idx="19">
                  <c:v>12499</c:v>
                </c:pt>
                <c:pt idx="20">
                  <c:v>12899</c:v>
                </c:pt>
                <c:pt idx="21">
                  <c:v>13516</c:v>
                </c:pt>
                <c:pt idx="22">
                  <c:v>13914</c:v>
                </c:pt>
                <c:pt idx="23">
                  <c:v>14049</c:v>
                </c:pt>
                <c:pt idx="24">
                  <c:v>14876</c:v>
                </c:pt>
                <c:pt idx="25">
                  <c:v>16378</c:v>
                </c:pt>
                <c:pt idx="26">
                  <c:v>16378</c:v>
                </c:pt>
                <c:pt idx="27">
                  <c:v>18539</c:v>
                </c:pt>
              </c:numCache>
            </c:numRef>
          </c:val>
        </c:ser>
        <c:dLbls>
          <c:showLegendKey val="0"/>
          <c:showVal val="0"/>
          <c:showCatName val="0"/>
          <c:showSerName val="0"/>
          <c:showPercent val="0"/>
          <c:showBubbleSize val="0"/>
        </c:dLbls>
        <c:axId val="403528456"/>
        <c:axId val="403528848"/>
      </c:areaChart>
      <c:dateAx>
        <c:axId val="40352845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03528848"/>
        <c:crosses val="autoZero"/>
        <c:auto val="1"/>
        <c:lblOffset val="100"/>
        <c:baseTimeUnit val="days"/>
      </c:dateAx>
      <c:valAx>
        <c:axId val="403528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0352845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A2F909-3DB5-4B42-9858-6871E164738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sv-SE"/>
        </a:p>
      </dgm:t>
    </dgm:pt>
    <dgm:pt modelId="{F1ABF336-AC20-44E4-AEF3-DC447AB9BC7A}">
      <dgm:prSet phldrT="[Text]"/>
      <dgm:spPr>
        <a:solidFill>
          <a:schemeClr val="tx1">
            <a:lumMod val="75000"/>
            <a:lumOff val="25000"/>
          </a:schemeClr>
        </a:solidFill>
      </dgm:spPr>
      <dgm:t>
        <a:bodyPr/>
        <a:lstStyle/>
        <a:p>
          <a:r>
            <a:rPr lang="sv-SE" dirty="0" smtClean="0"/>
            <a:t>1) Effektivare produktion av tillgängliga medier</a:t>
          </a:r>
          <a:endParaRPr lang="sv-SE" dirty="0"/>
        </a:p>
      </dgm:t>
    </dgm:pt>
    <dgm:pt modelId="{D0225A9D-D22F-4C78-AFAC-8B91EB47CC3F}" type="parTrans" cxnId="{4EB8E7D5-49F6-4C3A-B318-690EE2D3A470}">
      <dgm:prSet/>
      <dgm:spPr/>
      <dgm:t>
        <a:bodyPr/>
        <a:lstStyle/>
        <a:p>
          <a:endParaRPr lang="sv-SE"/>
        </a:p>
      </dgm:t>
    </dgm:pt>
    <dgm:pt modelId="{096EF9F8-661E-4BE0-8460-24E330A4F232}" type="sibTrans" cxnId="{4EB8E7D5-49F6-4C3A-B318-690EE2D3A470}">
      <dgm:prSet/>
      <dgm:spPr/>
      <dgm:t>
        <a:bodyPr/>
        <a:lstStyle/>
        <a:p>
          <a:endParaRPr lang="sv-SE"/>
        </a:p>
      </dgm:t>
    </dgm:pt>
    <dgm:pt modelId="{51A2BABE-710D-493B-8935-8FE36A0D36A2}">
      <dgm:prSet phldrT="[Text]" custT="1"/>
      <dgm:spPr/>
      <dgm:t>
        <a:bodyPr/>
        <a:lstStyle/>
        <a:p>
          <a:r>
            <a:rPr lang="sv-SE" sz="1400" dirty="0" smtClean="0"/>
            <a:t>Förbättra processer och verktyg</a:t>
          </a:r>
          <a:endParaRPr lang="sv-SE" sz="1400" dirty="0"/>
        </a:p>
      </dgm:t>
    </dgm:pt>
    <dgm:pt modelId="{2D7B0635-6297-4396-AEED-DA92E39F3C21}" type="parTrans" cxnId="{FD8BB9BA-DA8B-458E-94FC-1DF8CA94C6F8}">
      <dgm:prSet/>
      <dgm:spPr/>
      <dgm:t>
        <a:bodyPr/>
        <a:lstStyle/>
        <a:p>
          <a:endParaRPr lang="sv-SE"/>
        </a:p>
      </dgm:t>
    </dgm:pt>
    <dgm:pt modelId="{442E64DF-397B-468A-96CF-0EECE952DBDD}" type="sibTrans" cxnId="{FD8BB9BA-DA8B-458E-94FC-1DF8CA94C6F8}">
      <dgm:prSet/>
      <dgm:spPr/>
      <dgm:t>
        <a:bodyPr/>
        <a:lstStyle/>
        <a:p>
          <a:endParaRPr lang="sv-SE"/>
        </a:p>
      </dgm:t>
    </dgm:pt>
    <dgm:pt modelId="{89412F1F-F0A0-42B9-B7D3-DA5B5FC852DA}">
      <dgm:prSet phldrT="[Text]" custT="1"/>
      <dgm:spPr>
        <a:ln>
          <a:noFill/>
          <a:prstDash val="dash"/>
        </a:ln>
      </dgm:spPr>
      <dgm:t>
        <a:bodyPr/>
        <a:lstStyle/>
        <a:p>
          <a:r>
            <a:rPr lang="sv-SE" sz="1400" dirty="0" smtClean="0"/>
            <a:t>Påverka kommersiella utgivare</a:t>
          </a:r>
          <a:endParaRPr lang="sv-SE" sz="1400" dirty="0"/>
        </a:p>
      </dgm:t>
    </dgm:pt>
    <dgm:pt modelId="{5332FCA3-36D0-475B-B1CA-17A272662A02}">
      <dgm:prSet phldrT="[Text]"/>
      <dgm:spPr>
        <a:ln>
          <a:noFill/>
          <a:prstDash val="dash"/>
        </a:ln>
      </dgm:spPr>
      <dgm:t>
        <a:bodyPr/>
        <a:lstStyle/>
        <a:p>
          <a:endParaRPr lang="sv-SE" sz="1300" dirty="0"/>
        </a:p>
      </dgm:t>
    </dgm:pt>
    <dgm:pt modelId="{7C8BA50D-AD4D-40AE-B654-477B656F84E0}">
      <dgm:prSet phldrT="[Text]"/>
      <dgm:spPr>
        <a:solidFill>
          <a:schemeClr val="tx1">
            <a:lumMod val="75000"/>
            <a:lumOff val="25000"/>
          </a:schemeClr>
        </a:solidFill>
      </dgm:spPr>
      <dgm:t>
        <a:bodyPr/>
        <a:lstStyle/>
        <a:p>
          <a:r>
            <a:rPr lang="sv-SE" dirty="0" smtClean="0"/>
            <a:t>2) Nya verksamhets- och affärsmodeller baserade på e-boken</a:t>
          </a:r>
          <a:endParaRPr lang="sv-SE" dirty="0"/>
        </a:p>
      </dgm:t>
    </dgm:pt>
    <dgm:pt modelId="{0C04B6D6-27A3-4086-BCD9-382B11F8D1B6}" type="sibTrans" cxnId="{53832A23-D8A2-44C3-B784-CA5334D7D633}">
      <dgm:prSet/>
      <dgm:spPr/>
      <dgm:t>
        <a:bodyPr/>
        <a:lstStyle/>
        <a:p>
          <a:endParaRPr lang="sv-SE"/>
        </a:p>
      </dgm:t>
    </dgm:pt>
    <dgm:pt modelId="{6BA0A696-5DD6-4070-A70E-A6DB7A7FA56F}" type="parTrans" cxnId="{53832A23-D8A2-44C3-B784-CA5334D7D633}">
      <dgm:prSet/>
      <dgm:spPr/>
      <dgm:t>
        <a:bodyPr/>
        <a:lstStyle/>
        <a:p>
          <a:endParaRPr lang="sv-SE"/>
        </a:p>
      </dgm:t>
    </dgm:pt>
    <dgm:pt modelId="{DAA7DA39-85B5-47C7-85B8-651735F0E747}" type="sibTrans" cxnId="{72A19960-3655-4E8F-BAC6-36D7309A1D16}">
      <dgm:prSet/>
      <dgm:spPr/>
      <dgm:t>
        <a:bodyPr/>
        <a:lstStyle/>
        <a:p>
          <a:endParaRPr lang="sv-SE"/>
        </a:p>
      </dgm:t>
    </dgm:pt>
    <dgm:pt modelId="{AC9F0FFD-1A35-494F-9AFB-D6126FF50A92}" type="parTrans" cxnId="{72A19960-3655-4E8F-BAC6-36D7309A1D16}">
      <dgm:prSet/>
      <dgm:spPr/>
      <dgm:t>
        <a:bodyPr/>
        <a:lstStyle/>
        <a:p>
          <a:endParaRPr lang="sv-SE"/>
        </a:p>
      </dgm:t>
    </dgm:pt>
    <dgm:pt modelId="{A2831FE9-8EAE-405E-AFCE-6884DAEB8392}" type="sibTrans" cxnId="{27781AFB-1064-4124-AD36-B4D7F719D6E2}">
      <dgm:prSet/>
      <dgm:spPr/>
      <dgm:t>
        <a:bodyPr/>
        <a:lstStyle/>
        <a:p>
          <a:endParaRPr lang="sv-SE"/>
        </a:p>
      </dgm:t>
    </dgm:pt>
    <dgm:pt modelId="{403AFAF6-EDC3-4CD5-9BCC-31A3DF5C1154}" type="parTrans" cxnId="{27781AFB-1064-4124-AD36-B4D7F719D6E2}">
      <dgm:prSet/>
      <dgm:spPr/>
      <dgm:t>
        <a:bodyPr/>
        <a:lstStyle/>
        <a:p>
          <a:endParaRPr lang="sv-SE"/>
        </a:p>
      </dgm:t>
    </dgm:pt>
    <dgm:pt modelId="{EAB3B58F-9422-4F9F-A281-6926993D7E4C}">
      <dgm:prSet phldrT="[Text]" custT="1"/>
      <dgm:spPr/>
      <dgm:t>
        <a:bodyPr/>
        <a:lstStyle/>
        <a:p>
          <a:r>
            <a:rPr lang="sv-SE" sz="1400" dirty="0" smtClean="0"/>
            <a:t>Nå fler inom målgruppen</a:t>
          </a:r>
          <a:endParaRPr lang="sv-SE" sz="1400" dirty="0"/>
        </a:p>
      </dgm:t>
    </dgm:pt>
    <dgm:pt modelId="{9EF5214C-E001-4949-834C-4CF07D819A8D}" type="parTrans" cxnId="{62EB933F-BF11-4307-82E4-55E3E8768009}">
      <dgm:prSet/>
      <dgm:spPr/>
      <dgm:t>
        <a:bodyPr/>
        <a:lstStyle/>
        <a:p>
          <a:endParaRPr lang="sv-SE"/>
        </a:p>
      </dgm:t>
    </dgm:pt>
    <dgm:pt modelId="{7E258015-F0F5-4167-B4B6-FF4115DFE4EA}" type="sibTrans" cxnId="{62EB933F-BF11-4307-82E4-55E3E8768009}">
      <dgm:prSet/>
      <dgm:spPr/>
      <dgm:t>
        <a:bodyPr/>
        <a:lstStyle/>
        <a:p>
          <a:endParaRPr lang="sv-SE"/>
        </a:p>
      </dgm:t>
    </dgm:pt>
    <dgm:pt modelId="{A365580D-A4D2-4794-84D2-4A1D1E4F6830}">
      <dgm:prSet phldrT="[Text]" custT="1"/>
      <dgm:spPr/>
      <dgm:t>
        <a:bodyPr/>
        <a:lstStyle/>
        <a:p>
          <a:r>
            <a:rPr lang="sv-SE" sz="1400" dirty="0" smtClean="0"/>
            <a:t>Förbättra produkter och tjänster</a:t>
          </a:r>
          <a:endParaRPr lang="sv-SE" sz="1400" dirty="0"/>
        </a:p>
      </dgm:t>
    </dgm:pt>
    <dgm:pt modelId="{56406F10-1D71-4EA8-AA61-4FEDEDF0272D}" type="parTrans" cxnId="{E75A1A19-07F2-425D-BA11-331FABBC0A25}">
      <dgm:prSet/>
      <dgm:spPr/>
      <dgm:t>
        <a:bodyPr/>
        <a:lstStyle/>
        <a:p>
          <a:endParaRPr lang="sv-SE"/>
        </a:p>
      </dgm:t>
    </dgm:pt>
    <dgm:pt modelId="{2B7256EF-681B-487D-BA09-B7C373089D04}" type="sibTrans" cxnId="{E75A1A19-07F2-425D-BA11-331FABBC0A25}">
      <dgm:prSet/>
      <dgm:spPr/>
      <dgm:t>
        <a:bodyPr/>
        <a:lstStyle/>
        <a:p>
          <a:endParaRPr lang="sv-SE"/>
        </a:p>
      </dgm:t>
    </dgm:pt>
    <dgm:pt modelId="{EADF036E-AF2C-4DC7-8AF7-3A57632E9BD4}">
      <dgm:prSet phldrT="[Text]"/>
      <dgm:spPr/>
      <dgm:t>
        <a:bodyPr/>
        <a:lstStyle/>
        <a:p>
          <a:endParaRPr lang="sv-SE" sz="1300" dirty="0"/>
        </a:p>
      </dgm:t>
    </dgm:pt>
    <dgm:pt modelId="{B2566AE7-5A06-4F1C-98D3-60C270E81755}" type="parTrans" cxnId="{39F761D7-C4C3-4DF5-906D-2814739500BC}">
      <dgm:prSet/>
      <dgm:spPr/>
      <dgm:t>
        <a:bodyPr/>
        <a:lstStyle/>
        <a:p>
          <a:endParaRPr lang="sv-SE"/>
        </a:p>
      </dgm:t>
    </dgm:pt>
    <dgm:pt modelId="{A2D63DF5-7445-42E4-B960-3B23E27AEBD6}" type="sibTrans" cxnId="{39F761D7-C4C3-4DF5-906D-2814739500BC}">
      <dgm:prSet/>
      <dgm:spPr/>
      <dgm:t>
        <a:bodyPr/>
        <a:lstStyle/>
        <a:p>
          <a:endParaRPr lang="sv-SE"/>
        </a:p>
      </dgm:t>
    </dgm:pt>
    <dgm:pt modelId="{DBABDF58-5881-4249-9886-0A11926D7ECA}">
      <dgm:prSet phldrT="[Text]" custT="1"/>
      <dgm:spPr>
        <a:ln>
          <a:noFill/>
          <a:prstDash val="dash"/>
        </a:ln>
      </dgm:spPr>
      <dgm:t>
        <a:bodyPr/>
        <a:lstStyle/>
        <a:p>
          <a:r>
            <a:rPr lang="sv-SE" sz="1400" dirty="0" smtClean="0"/>
            <a:t>B2B integration mellan MTM och kommersiella aktörer/bibliotek</a:t>
          </a:r>
          <a:endParaRPr lang="sv-SE" sz="1400" dirty="0"/>
        </a:p>
      </dgm:t>
    </dgm:pt>
    <dgm:pt modelId="{230B4061-758C-4410-9F56-0E67C7EC5759}" type="parTrans" cxnId="{36312C0A-C7D0-4A35-8434-37E05BCDB9DF}">
      <dgm:prSet/>
      <dgm:spPr/>
      <dgm:t>
        <a:bodyPr/>
        <a:lstStyle/>
        <a:p>
          <a:endParaRPr lang="sv-SE"/>
        </a:p>
      </dgm:t>
    </dgm:pt>
    <dgm:pt modelId="{1CDB5825-BF1E-411F-B433-03654B2D490E}" type="sibTrans" cxnId="{36312C0A-C7D0-4A35-8434-37E05BCDB9DF}">
      <dgm:prSet/>
      <dgm:spPr/>
      <dgm:t>
        <a:bodyPr/>
        <a:lstStyle/>
        <a:p>
          <a:endParaRPr lang="sv-SE"/>
        </a:p>
      </dgm:t>
    </dgm:pt>
    <dgm:pt modelId="{D320685F-3DA5-41F0-9DA0-2C9E360EB5C8}">
      <dgm:prSet phldrT="[Text]" custT="1"/>
      <dgm:spPr/>
      <dgm:t>
        <a:bodyPr/>
        <a:lstStyle/>
        <a:p>
          <a:r>
            <a:rPr lang="sv-SE" sz="1400" dirty="0" smtClean="0"/>
            <a:t>Mer innehåll: böcker, tidskrifter, läromedel , LL och teckenspråkig </a:t>
          </a:r>
          <a:r>
            <a:rPr lang="sv-SE" sz="1400" dirty="0" err="1" smtClean="0"/>
            <a:t>litt</a:t>
          </a:r>
          <a:endParaRPr lang="sv-SE" sz="1400" dirty="0"/>
        </a:p>
      </dgm:t>
    </dgm:pt>
    <dgm:pt modelId="{4BE08908-B0E3-4522-9EEC-6346E6A7484B}" type="parTrans" cxnId="{145B6A6E-9102-4ABF-AFB7-217E0201310E}">
      <dgm:prSet/>
      <dgm:spPr/>
      <dgm:t>
        <a:bodyPr/>
        <a:lstStyle/>
        <a:p>
          <a:endParaRPr lang="sv-SE"/>
        </a:p>
      </dgm:t>
    </dgm:pt>
    <dgm:pt modelId="{29339F24-998F-4A19-A06F-709734C6ADA8}" type="sibTrans" cxnId="{145B6A6E-9102-4ABF-AFB7-217E0201310E}">
      <dgm:prSet/>
      <dgm:spPr/>
      <dgm:t>
        <a:bodyPr/>
        <a:lstStyle/>
        <a:p>
          <a:endParaRPr lang="sv-SE"/>
        </a:p>
      </dgm:t>
    </dgm:pt>
    <dgm:pt modelId="{E283E7CB-B1B8-4486-8F32-0781FBDE845D}">
      <dgm:prSet phldrT="[Text]" custT="1"/>
      <dgm:spPr>
        <a:ln>
          <a:noFill/>
          <a:prstDash val="dash"/>
        </a:ln>
      </dgm:spPr>
      <dgm:t>
        <a:bodyPr/>
        <a:lstStyle/>
        <a:p>
          <a:r>
            <a:rPr lang="sv-SE" sz="1400" dirty="0" smtClean="0"/>
            <a:t>Samarbete MTM-utgivare för tillgänglighet i den kommersiella utgivningen</a:t>
          </a:r>
          <a:endParaRPr lang="sv-SE" sz="1400" dirty="0"/>
        </a:p>
      </dgm:t>
    </dgm:pt>
    <dgm:pt modelId="{35F58ED8-D0EC-4588-B950-943737F86446}" type="parTrans" cxnId="{2C5A988C-C0D2-45D0-9C17-C285BDD043C5}">
      <dgm:prSet/>
      <dgm:spPr/>
      <dgm:t>
        <a:bodyPr/>
        <a:lstStyle/>
        <a:p>
          <a:endParaRPr lang="sv-SE"/>
        </a:p>
      </dgm:t>
    </dgm:pt>
    <dgm:pt modelId="{AFE893EF-FF34-498E-ABDA-FD90B37223E0}" type="sibTrans" cxnId="{2C5A988C-C0D2-45D0-9C17-C285BDD043C5}">
      <dgm:prSet/>
      <dgm:spPr/>
      <dgm:t>
        <a:bodyPr/>
        <a:lstStyle/>
        <a:p>
          <a:endParaRPr lang="sv-SE"/>
        </a:p>
      </dgm:t>
    </dgm:pt>
    <dgm:pt modelId="{879A5B44-103C-4529-A9A5-DFCD0DA2BB58}" type="pres">
      <dgm:prSet presAssocID="{55A2F909-3DB5-4B42-9858-6871E1647385}" presName="Name0" presStyleCnt="0">
        <dgm:presLayoutVars>
          <dgm:dir/>
          <dgm:animLvl val="lvl"/>
          <dgm:resizeHandles/>
        </dgm:presLayoutVars>
      </dgm:prSet>
      <dgm:spPr/>
      <dgm:t>
        <a:bodyPr/>
        <a:lstStyle/>
        <a:p>
          <a:endParaRPr lang="sv-SE"/>
        </a:p>
      </dgm:t>
    </dgm:pt>
    <dgm:pt modelId="{915ECCEE-3728-4044-B0FB-A38BF6A7D525}" type="pres">
      <dgm:prSet presAssocID="{F1ABF336-AC20-44E4-AEF3-DC447AB9BC7A}" presName="linNode" presStyleCnt="0"/>
      <dgm:spPr/>
    </dgm:pt>
    <dgm:pt modelId="{A8CFCBF3-F433-4353-841D-604FC1DEF18C}" type="pres">
      <dgm:prSet presAssocID="{F1ABF336-AC20-44E4-AEF3-DC447AB9BC7A}" presName="parentShp" presStyleLbl="node1" presStyleIdx="0" presStyleCnt="2" custLinFactNeighborY="-26">
        <dgm:presLayoutVars>
          <dgm:bulletEnabled val="1"/>
        </dgm:presLayoutVars>
      </dgm:prSet>
      <dgm:spPr/>
      <dgm:t>
        <a:bodyPr/>
        <a:lstStyle/>
        <a:p>
          <a:endParaRPr lang="sv-SE"/>
        </a:p>
      </dgm:t>
    </dgm:pt>
    <dgm:pt modelId="{389F3FC0-12AC-45C8-B182-9073638EC3C0}" type="pres">
      <dgm:prSet presAssocID="{F1ABF336-AC20-44E4-AEF3-DC447AB9BC7A}" presName="childShp" presStyleLbl="bgAccFollowNode1" presStyleIdx="0" presStyleCnt="2" custLinFactNeighborY="-26">
        <dgm:presLayoutVars>
          <dgm:bulletEnabled val="1"/>
        </dgm:presLayoutVars>
      </dgm:prSet>
      <dgm:spPr/>
      <dgm:t>
        <a:bodyPr/>
        <a:lstStyle/>
        <a:p>
          <a:endParaRPr lang="sv-SE"/>
        </a:p>
      </dgm:t>
    </dgm:pt>
    <dgm:pt modelId="{95CA88FF-AC54-49BB-9D0E-5CDD98B77B92}" type="pres">
      <dgm:prSet presAssocID="{096EF9F8-661E-4BE0-8460-24E330A4F232}" presName="spacing" presStyleCnt="0"/>
      <dgm:spPr/>
    </dgm:pt>
    <dgm:pt modelId="{16B950D8-906C-417D-907C-7116930209B2}" type="pres">
      <dgm:prSet presAssocID="{7C8BA50D-AD4D-40AE-B654-477B656F84E0}" presName="linNode" presStyleCnt="0"/>
      <dgm:spPr/>
    </dgm:pt>
    <dgm:pt modelId="{3818DAA2-36D7-4C02-84D9-97F8A9504811}" type="pres">
      <dgm:prSet presAssocID="{7C8BA50D-AD4D-40AE-B654-477B656F84E0}" presName="parentShp" presStyleLbl="node1" presStyleIdx="1" presStyleCnt="2">
        <dgm:presLayoutVars>
          <dgm:bulletEnabled val="1"/>
        </dgm:presLayoutVars>
      </dgm:prSet>
      <dgm:spPr/>
      <dgm:t>
        <a:bodyPr/>
        <a:lstStyle/>
        <a:p>
          <a:endParaRPr lang="sv-SE"/>
        </a:p>
      </dgm:t>
    </dgm:pt>
    <dgm:pt modelId="{ADF5E49C-C36A-4B2C-ABD1-FFB2492CF9AC}" type="pres">
      <dgm:prSet presAssocID="{7C8BA50D-AD4D-40AE-B654-477B656F84E0}" presName="childShp" presStyleLbl="bgAccFollowNode1" presStyleIdx="1" presStyleCnt="2">
        <dgm:presLayoutVars>
          <dgm:bulletEnabled val="1"/>
        </dgm:presLayoutVars>
      </dgm:prSet>
      <dgm:spPr/>
      <dgm:t>
        <a:bodyPr/>
        <a:lstStyle/>
        <a:p>
          <a:endParaRPr lang="sv-SE"/>
        </a:p>
      </dgm:t>
    </dgm:pt>
  </dgm:ptLst>
  <dgm:cxnLst>
    <dgm:cxn modelId="{8D401824-2B62-4806-BB73-26AA5514A608}" type="presOf" srcId="{DBABDF58-5881-4249-9886-0A11926D7ECA}" destId="{ADF5E49C-C36A-4B2C-ABD1-FFB2492CF9AC}" srcOrd="0" destOrd="3" presId="urn:microsoft.com/office/officeart/2005/8/layout/vList6"/>
    <dgm:cxn modelId="{145B6A6E-9102-4ABF-AFB7-217E0201310E}" srcId="{F1ABF336-AC20-44E4-AEF3-DC447AB9BC7A}" destId="{D320685F-3DA5-41F0-9DA0-2C9E360EB5C8}" srcOrd="3" destOrd="0" parTransId="{4BE08908-B0E3-4522-9EEC-6346E6A7484B}" sibTransId="{29339F24-998F-4A19-A06F-709734C6ADA8}"/>
    <dgm:cxn modelId="{39F761D7-C4C3-4DF5-906D-2814739500BC}" srcId="{F1ABF336-AC20-44E4-AEF3-DC447AB9BC7A}" destId="{EADF036E-AF2C-4DC7-8AF7-3A57632E9BD4}" srcOrd="0" destOrd="0" parTransId="{B2566AE7-5A06-4F1C-98D3-60C270E81755}" sibTransId="{A2D63DF5-7445-42E4-B960-3B23E27AEBD6}"/>
    <dgm:cxn modelId="{53832A23-D8A2-44C3-B784-CA5334D7D633}" srcId="{55A2F909-3DB5-4B42-9858-6871E1647385}" destId="{7C8BA50D-AD4D-40AE-B654-477B656F84E0}" srcOrd="1" destOrd="0" parTransId="{6BA0A696-5DD6-4070-A70E-A6DB7A7FA56F}" sibTransId="{0C04B6D6-27A3-4086-BCD9-382B11F8D1B6}"/>
    <dgm:cxn modelId="{986CD0D9-30BC-4587-83D6-7200D4652CAD}" type="presOf" srcId="{EAB3B58F-9422-4F9F-A281-6926993D7E4C}" destId="{389F3FC0-12AC-45C8-B182-9073638EC3C0}" srcOrd="0" destOrd="4" presId="urn:microsoft.com/office/officeart/2005/8/layout/vList6"/>
    <dgm:cxn modelId="{E376505A-8C19-42A1-BA54-602050BC4B61}" type="presOf" srcId="{55A2F909-3DB5-4B42-9858-6871E1647385}" destId="{879A5B44-103C-4529-A9A5-DFCD0DA2BB58}" srcOrd="0" destOrd="0" presId="urn:microsoft.com/office/officeart/2005/8/layout/vList6"/>
    <dgm:cxn modelId="{4EB8E7D5-49F6-4C3A-B318-690EE2D3A470}" srcId="{55A2F909-3DB5-4B42-9858-6871E1647385}" destId="{F1ABF336-AC20-44E4-AEF3-DC447AB9BC7A}" srcOrd="0" destOrd="0" parTransId="{D0225A9D-D22F-4C78-AFAC-8B91EB47CC3F}" sibTransId="{096EF9F8-661E-4BE0-8460-24E330A4F232}"/>
    <dgm:cxn modelId="{1C6B447B-19AC-484F-980E-7990C67F4EFE}" type="presOf" srcId="{E283E7CB-B1B8-4486-8F32-0781FBDE845D}" destId="{ADF5E49C-C36A-4B2C-ABD1-FFB2492CF9AC}" srcOrd="0" destOrd="2" presId="urn:microsoft.com/office/officeart/2005/8/layout/vList6"/>
    <dgm:cxn modelId="{F074B2AC-94D5-4293-A652-AFA9FA35E626}" type="presOf" srcId="{A365580D-A4D2-4794-84D2-4A1D1E4F6830}" destId="{389F3FC0-12AC-45C8-B182-9073638EC3C0}" srcOrd="0" destOrd="2" presId="urn:microsoft.com/office/officeart/2005/8/layout/vList6"/>
    <dgm:cxn modelId="{2C5A988C-C0D2-45D0-9C17-C285BDD043C5}" srcId="{7C8BA50D-AD4D-40AE-B654-477B656F84E0}" destId="{E283E7CB-B1B8-4486-8F32-0781FBDE845D}" srcOrd="2" destOrd="0" parTransId="{35F58ED8-D0EC-4588-B950-943737F86446}" sibTransId="{AFE893EF-FF34-498E-ABDA-FD90B37223E0}"/>
    <dgm:cxn modelId="{E75A1A19-07F2-425D-BA11-331FABBC0A25}" srcId="{F1ABF336-AC20-44E4-AEF3-DC447AB9BC7A}" destId="{A365580D-A4D2-4794-84D2-4A1D1E4F6830}" srcOrd="2" destOrd="0" parTransId="{56406F10-1D71-4EA8-AA61-4FEDEDF0272D}" sibTransId="{2B7256EF-681B-487D-BA09-B7C373089D04}"/>
    <dgm:cxn modelId="{27781AFB-1064-4124-AD36-B4D7F719D6E2}" srcId="{7C8BA50D-AD4D-40AE-B654-477B656F84E0}" destId="{5332FCA3-36D0-475B-B1CA-17A272662A02}" srcOrd="0" destOrd="0" parTransId="{403AFAF6-EDC3-4CD5-9BCC-31A3DF5C1154}" sibTransId="{A2831FE9-8EAE-405E-AFCE-6884DAEB8392}"/>
    <dgm:cxn modelId="{62EB933F-BF11-4307-82E4-55E3E8768009}" srcId="{F1ABF336-AC20-44E4-AEF3-DC447AB9BC7A}" destId="{EAB3B58F-9422-4F9F-A281-6926993D7E4C}" srcOrd="4" destOrd="0" parTransId="{9EF5214C-E001-4949-834C-4CF07D819A8D}" sibTransId="{7E258015-F0F5-4167-B4B6-FF4115DFE4EA}"/>
    <dgm:cxn modelId="{C46F84DA-5D36-4110-963F-96F8275FA14B}" type="presOf" srcId="{F1ABF336-AC20-44E4-AEF3-DC447AB9BC7A}" destId="{A8CFCBF3-F433-4353-841D-604FC1DEF18C}" srcOrd="0" destOrd="0" presId="urn:microsoft.com/office/officeart/2005/8/layout/vList6"/>
    <dgm:cxn modelId="{CE1CDC1A-59FC-4B09-81EC-C8FCC5399759}" type="presOf" srcId="{51A2BABE-710D-493B-8935-8FE36A0D36A2}" destId="{389F3FC0-12AC-45C8-B182-9073638EC3C0}" srcOrd="0" destOrd="1" presId="urn:microsoft.com/office/officeart/2005/8/layout/vList6"/>
    <dgm:cxn modelId="{AC5CBDFD-F603-4581-B249-DE6E1179063C}" type="presOf" srcId="{89412F1F-F0A0-42B9-B7D3-DA5B5FC852DA}" destId="{ADF5E49C-C36A-4B2C-ABD1-FFB2492CF9AC}" srcOrd="0" destOrd="1" presId="urn:microsoft.com/office/officeart/2005/8/layout/vList6"/>
    <dgm:cxn modelId="{630FCBCA-BD6A-4609-9AF9-33579B4DBC39}" type="presOf" srcId="{EADF036E-AF2C-4DC7-8AF7-3A57632E9BD4}" destId="{389F3FC0-12AC-45C8-B182-9073638EC3C0}" srcOrd="0" destOrd="0" presId="urn:microsoft.com/office/officeart/2005/8/layout/vList6"/>
    <dgm:cxn modelId="{FD8BB9BA-DA8B-458E-94FC-1DF8CA94C6F8}" srcId="{F1ABF336-AC20-44E4-AEF3-DC447AB9BC7A}" destId="{51A2BABE-710D-493B-8935-8FE36A0D36A2}" srcOrd="1" destOrd="0" parTransId="{2D7B0635-6297-4396-AEED-DA92E39F3C21}" sibTransId="{442E64DF-397B-468A-96CF-0EECE952DBDD}"/>
    <dgm:cxn modelId="{0D21EBCF-8DBF-4E01-B9A8-00E628CF6CE8}" type="presOf" srcId="{5332FCA3-36D0-475B-B1CA-17A272662A02}" destId="{ADF5E49C-C36A-4B2C-ABD1-FFB2492CF9AC}" srcOrd="0" destOrd="0" presId="urn:microsoft.com/office/officeart/2005/8/layout/vList6"/>
    <dgm:cxn modelId="{EC9D4731-333B-4EAC-A9EB-BC05B7E80D93}" type="presOf" srcId="{D320685F-3DA5-41F0-9DA0-2C9E360EB5C8}" destId="{389F3FC0-12AC-45C8-B182-9073638EC3C0}" srcOrd="0" destOrd="3" presId="urn:microsoft.com/office/officeart/2005/8/layout/vList6"/>
    <dgm:cxn modelId="{36312C0A-C7D0-4A35-8434-37E05BCDB9DF}" srcId="{7C8BA50D-AD4D-40AE-B654-477B656F84E0}" destId="{DBABDF58-5881-4249-9886-0A11926D7ECA}" srcOrd="3" destOrd="0" parTransId="{230B4061-758C-4410-9F56-0E67C7EC5759}" sibTransId="{1CDB5825-BF1E-411F-B433-03654B2D490E}"/>
    <dgm:cxn modelId="{72A19960-3655-4E8F-BAC6-36D7309A1D16}" srcId="{7C8BA50D-AD4D-40AE-B654-477B656F84E0}" destId="{89412F1F-F0A0-42B9-B7D3-DA5B5FC852DA}" srcOrd="1" destOrd="0" parTransId="{AC9F0FFD-1A35-494F-9AFB-D6126FF50A92}" sibTransId="{DAA7DA39-85B5-47C7-85B8-651735F0E747}"/>
    <dgm:cxn modelId="{249991CB-E685-4107-A2B4-EA6CB9DF4934}" type="presOf" srcId="{7C8BA50D-AD4D-40AE-B654-477B656F84E0}" destId="{3818DAA2-36D7-4C02-84D9-97F8A9504811}" srcOrd="0" destOrd="0" presId="urn:microsoft.com/office/officeart/2005/8/layout/vList6"/>
    <dgm:cxn modelId="{AE0AD8F5-253B-40B3-96E3-054E046E660E}" type="presParOf" srcId="{879A5B44-103C-4529-A9A5-DFCD0DA2BB58}" destId="{915ECCEE-3728-4044-B0FB-A38BF6A7D525}" srcOrd="0" destOrd="0" presId="urn:microsoft.com/office/officeart/2005/8/layout/vList6"/>
    <dgm:cxn modelId="{60847241-66B0-475C-8B17-B9E84AD3C618}" type="presParOf" srcId="{915ECCEE-3728-4044-B0FB-A38BF6A7D525}" destId="{A8CFCBF3-F433-4353-841D-604FC1DEF18C}" srcOrd="0" destOrd="0" presId="urn:microsoft.com/office/officeart/2005/8/layout/vList6"/>
    <dgm:cxn modelId="{682FF676-373C-4AD5-94A5-F238AD70A5AE}" type="presParOf" srcId="{915ECCEE-3728-4044-B0FB-A38BF6A7D525}" destId="{389F3FC0-12AC-45C8-B182-9073638EC3C0}" srcOrd="1" destOrd="0" presId="urn:microsoft.com/office/officeart/2005/8/layout/vList6"/>
    <dgm:cxn modelId="{9BE0E35F-F789-4C06-9443-E67482B2A2EA}" type="presParOf" srcId="{879A5B44-103C-4529-A9A5-DFCD0DA2BB58}" destId="{95CA88FF-AC54-49BB-9D0E-5CDD98B77B92}" srcOrd="1" destOrd="0" presId="urn:microsoft.com/office/officeart/2005/8/layout/vList6"/>
    <dgm:cxn modelId="{290C00A1-FD41-4904-ACC8-0894169AB237}" type="presParOf" srcId="{879A5B44-103C-4529-A9A5-DFCD0DA2BB58}" destId="{16B950D8-906C-417D-907C-7116930209B2}" srcOrd="2" destOrd="0" presId="urn:microsoft.com/office/officeart/2005/8/layout/vList6"/>
    <dgm:cxn modelId="{5DDC1555-5C6F-47A5-B9CD-A32E9C3F4F20}" type="presParOf" srcId="{16B950D8-906C-417D-907C-7116930209B2}" destId="{3818DAA2-36D7-4C02-84D9-97F8A9504811}" srcOrd="0" destOrd="0" presId="urn:microsoft.com/office/officeart/2005/8/layout/vList6"/>
    <dgm:cxn modelId="{212BC80A-8751-49BA-9490-4227905FED3E}" type="presParOf" srcId="{16B950D8-906C-417D-907C-7116930209B2}" destId="{ADF5E49C-C36A-4B2C-ABD1-FFB2492CF9A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5124A1-07D0-46D7-94BE-C91DCFBEE164}" type="datetimeFigureOut">
              <a:rPr lang="sv-SE" smtClean="0"/>
              <a:pPr/>
              <a:t>2014-11-06</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58ABE-37B7-4FC7-BE63-3B66BD215397}" type="slidenum">
              <a:rPr lang="sv-SE" smtClean="0"/>
              <a:pPr/>
              <a:t>‹#›</a:t>
            </a:fld>
            <a:endParaRPr lang="sv-SE"/>
          </a:p>
        </p:txBody>
      </p:sp>
    </p:spTree>
    <p:extLst>
      <p:ext uri="{BB962C8B-B14F-4D97-AF65-F5344CB8AC3E}">
        <p14:creationId xmlns:p14="http://schemas.microsoft.com/office/powerpoint/2010/main" val="892399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AA535-8EB2-49D2-B37D-4EA829D7C888}" type="slidenum">
              <a:rPr lang="sv-SE">
                <a:solidFill>
                  <a:srgbClr val="000000"/>
                </a:solidFill>
              </a:rPr>
              <a:pPr/>
              <a:t>3</a:t>
            </a:fld>
            <a:endParaRPr lang="sv-SE">
              <a:solidFill>
                <a:srgbClr val="000000"/>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123539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87C3B074-8217-4F07-8065-AC565B3FEA54}" type="slidenum">
              <a:rPr lang="sv-SE" smtClean="0">
                <a:solidFill>
                  <a:prstClr val="black"/>
                </a:solidFill>
              </a:rPr>
              <a:pPr/>
              <a:t>15</a:t>
            </a:fld>
            <a:endParaRPr lang="sv-SE">
              <a:solidFill>
                <a:prstClr val="black"/>
              </a:solidFill>
            </a:endParaRPr>
          </a:p>
        </p:txBody>
      </p:sp>
    </p:spTree>
    <p:extLst>
      <p:ext uri="{BB962C8B-B14F-4D97-AF65-F5344CB8AC3E}">
        <p14:creationId xmlns:p14="http://schemas.microsoft.com/office/powerpoint/2010/main" val="1857365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MTM_Bakgrundsbild_ljus.jpg"/>
          <p:cNvPicPr>
            <a:picLocks noChangeAspect="1"/>
          </p:cNvPicPr>
          <p:nvPr userDrawn="1"/>
        </p:nvPicPr>
        <p:blipFill>
          <a:blip r:embed="rId2" cstate="print"/>
          <a:srcRect l="18333" t="19546" r="29497" b="18625"/>
          <a:stretch>
            <a:fillRect/>
          </a:stretch>
        </p:blipFill>
        <p:spPr>
          <a:xfrm>
            <a:off x="152400" y="152400"/>
            <a:ext cx="8839200" cy="6553200"/>
          </a:xfrm>
          <a:prstGeom prst="roundRect">
            <a:avLst>
              <a:gd name="adj" fmla="val 1338"/>
            </a:avLst>
          </a:prstGeom>
        </p:spPr>
      </p:pic>
      <p:pic>
        <p:nvPicPr>
          <p:cNvPr id="8" name="Bildobjekt 12"/>
          <p:cNvPicPr>
            <a:picLocks noChangeAspect="1"/>
          </p:cNvPicPr>
          <p:nvPr userDrawn="1"/>
        </p:nvPicPr>
        <p:blipFill>
          <a:blip r:embed="rId3" cstate="print"/>
          <a:srcRect/>
          <a:stretch>
            <a:fillRect/>
          </a:stretch>
        </p:blipFill>
        <p:spPr bwMode="auto">
          <a:xfrm>
            <a:off x="4267200" y="3003550"/>
            <a:ext cx="4435475" cy="3702050"/>
          </a:xfrm>
          <a:prstGeom prst="rect">
            <a:avLst/>
          </a:prstGeom>
          <a:noFill/>
          <a:ln w="9525">
            <a:noFill/>
            <a:miter lim="800000"/>
            <a:headEnd/>
            <a:tailEnd/>
          </a:ln>
        </p:spPr>
      </p:pic>
      <p:pic>
        <p:nvPicPr>
          <p:cNvPr id="9" name="Bildobjekt 13"/>
          <p:cNvPicPr>
            <a:picLocks noChangeAspect="1"/>
          </p:cNvPicPr>
          <p:nvPr userDrawn="1"/>
        </p:nvPicPr>
        <p:blipFill>
          <a:blip r:embed="rId4" cstate="print"/>
          <a:srcRect/>
          <a:stretch>
            <a:fillRect/>
          </a:stretch>
        </p:blipFill>
        <p:spPr bwMode="auto">
          <a:xfrm>
            <a:off x="5494412" y="4797152"/>
            <a:ext cx="3132286" cy="1549772"/>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fld id="{1E49FE7F-154C-4603-9714-76F8FB61AB28}" type="datetime1">
              <a:rPr lang="sv-SE" smtClean="0">
                <a:solidFill>
                  <a:srgbClr val="000000"/>
                </a:solidFill>
              </a:rPr>
              <a:pPr/>
              <a:t>2014-11-06</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47C763C1-8258-4FE4-A99B-5A1ACB4BCD90}"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62419317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fld id="{6A88B5EB-C58F-428B-9D37-78F4D20BB899}" type="datetime1">
              <a:rPr lang="sv-SE" smtClean="0">
                <a:solidFill>
                  <a:srgbClr val="000000"/>
                </a:solidFill>
              </a:rPr>
              <a:pPr/>
              <a:t>2014-11-06</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BF474EE3-C144-40A8-B8C7-BE7DC5EB65EA}"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86405458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7AE4774F-3B94-4744-9B94-FC6AF4F45F96}" type="datetime1">
              <a:rPr lang="sv-SE" smtClean="0">
                <a:solidFill>
                  <a:srgbClr val="000000"/>
                </a:solidFill>
              </a:rPr>
              <a:pPr/>
              <a:t>2014-11-06</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A2E5C938-E0F4-41DF-BC2C-A9447B57EC3E}"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24920492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fld id="{633812B1-9EBB-4AAC-81C9-729A99EDECE1}" type="datetime1">
              <a:rPr lang="sv-SE" smtClean="0">
                <a:solidFill>
                  <a:srgbClr val="000000"/>
                </a:solidFill>
              </a:rPr>
              <a:pPr/>
              <a:t>2014-11-06</a:t>
            </a:fld>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27DEC917-9DCF-45C9-A6B9-E1FF4E7AC965}"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44153913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fld id="{AB77B21A-9946-4185-A773-286078DE39FC}" type="datetime1">
              <a:rPr lang="sv-SE" smtClean="0">
                <a:solidFill>
                  <a:srgbClr val="000000"/>
                </a:solidFill>
              </a:rPr>
              <a:pPr/>
              <a:t>2014-11-06</a:t>
            </a:fld>
            <a:endParaRPr lang="sv-SE">
              <a:solidFill>
                <a:srgbClr val="000000"/>
              </a:solidFill>
            </a:endParaRPr>
          </a:p>
        </p:txBody>
      </p:sp>
      <p:sp>
        <p:nvSpPr>
          <p:cNvPr id="8" name="Platshållare för sidfot 7"/>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9" name="Platshållare för bildnummer 8"/>
          <p:cNvSpPr>
            <a:spLocks noGrp="1"/>
          </p:cNvSpPr>
          <p:nvPr>
            <p:ph type="sldNum" sz="quarter" idx="12"/>
          </p:nvPr>
        </p:nvSpPr>
        <p:spPr/>
        <p:txBody>
          <a:bodyPr/>
          <a:lstStyle>
            <a:lvl1pPr>
              <a:defRPr/>
            </a:lvl1pPr>
          </a:lstStyle>
          <a:p>
            <a:fld id="{98ADB8F5-2F7C-4435-9F01-05C747D644CE}"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99192022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fld id="{E9712A5C-1866-4506-9D7A-11E1A6B35305}" type="datetime1">
              <a:rPr lang="sv-SE" smtClean="0">
                <a:solidFill>
                  <a:srgbClr val="000000"/>
                </a:solidFill>
              </a:rPr>
              <a:pPr/>
              <a:t>2014-11-06</a:t>
            </a:fld>
            <a:endParaRPr lang="sv-SE">
              <a:solidFill>
                <a:srgbClr val="000000"/>
              </a:solidFill>
            </a:endParaRPr>
          </a:p>
        </p:txBody>
      </p:sp>
      <p:sp>
        <p:nvSpPr>
          <p:cNvPr id="4" name="Platshållare för sidfot 3"/>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5" name="Platshållare för bildnummer 4"/>
          <p:cNvSpPr>
            <a:spLocks noGrp="1"/>
          </p:cNvSpPr>
          <p:nvPr>
            <p:ph type="sldNum" sz="quarter" idx="12"/>
          </p:nvPr>
        </p:nvSpPr>
        <p:spPr/>
        <p:txBody>
          <a:bodyPr/>
          <a:lstStyle>
            <a:lvl1pPr>
              <a:defRPr/>
            </a:lvl1pPr>
          </a:lstStyle>
          <a:p>
            <a:fld id="{F1657AEB-D415-4AA4-8D79-C809D08C25BF}"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82852370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1AE49CA7-550C-4605-9701-EB28468A8352}" type="datetime1">
              <a:rPr lang="sv-SE" smtClean="0">
                <a:solidFill>
                  <a:srgbClr val="000000"/>
                </a:solidFill>
              </a:rPr>
              <a:pPr/>
              <a:t>2014-11-06</a:t>
            </a:fld>
            <a:endParaRPr lang="sv-SE">
              <a:solidFill>
                <a:srgbClr val="000000"/>
              </a:solidFill>
            </a:endParaRPr>
          </a:p>
        </p:txBody>
      </p:sp>
      <p:sp>
        <p:nvSpPr>
          <p:cNvPr id="3" name="Platshållare för sidfot 2"/>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4" name="Platshållare för bildnummer 3"/>
          <p:cNvSpPr>
            <a:spLocks noGrp="1"/>
          </p:cNvSpPr>
          <p:nvPr>
            <p:ph type="sldNum" sz="quarter" idx="12"/>
          </p:nvPr>
        </p:nvSpPr>
        <p:spPr/>
        <p:txBody>
          <a:bodyPr/>
          <a:lstStyle>
            <a:lvl1pPr>
              <a:defRPr/>
            </a:lvl1pPr>
          </a:lstStyle>
          <a:p>
            <a:fld id="{B798EF42-CA1A-4C7F-ABAF-39B9086A2EB7}"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56998502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500793BD-CC7E-46F7-AF34-A0706E58BE5B}" type="datetime1">
              <a:rPr lang="sv-SE" smtClean="0">
                <a:solidFill>
                  <a:srgbClr val="000000"/>
                </a:solidFill>
              </a:rPr>
              <a:pPr/>
              <a:t>2014-11-06</a:t>
            </a:fld>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32963C6D-704B-4CB6-B3E9-DD1DE5963A86}"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95918447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9430144F-BA38-4F70-893F-153AAB34AE75}" type="datetime1">
              <a:rPr lang="sv-SE" smtClean="0">
                <a:solidFill>
                  <a:srgbClr val="000000"/>
                </a:solidFill>
              </a:rPr>
              <a:pPr/>
              <a:t>2014-11-06</a:t>
            </a:fld>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12269D1C-3785-46D4-9D27-303A35EC285A}"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06436254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fld id="{A1989E16-C9A8-42BA-88FD-07CAAFB8EAE9}" type="datetime1">
              <a:rPr lang="sv-SE" smtClean="0">
                <a:solidFill>
                  <a:srgbClr val="000000"/>
                </a:solidFill>
              </a:rPr>
              <a:pPr/>
              <a:t>2014-11-06</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AB44D12D-BD49-4A9C-9785-85BBEB1944AE}"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754317835"/>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fld id="{83BE829A-29A0-4064-A1AC-C51D73A84C8A}" type="datetime1">
              <a:rPr lang="sv-SE" smtClean="0">
                <a:solidFill>
                  <a:srgbClr val="000000"/>
                </a:solidFill>
              </a:rPr>
              <a:pPr/>
              <a:t>2014-11-06</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F7868DC4-C17B-4280-BA2B-C10C88709716}"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418747554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fld id="{1E49FE7F-154C-4603-9714-76F8FB61AB28}" type="datetime1">
              <a:rPr lang="sv-SE" smtClean="0">
                <a:solidFill>
                  <a:srgbClr val="000000"/>
                </a:solidFill>
              </a:rPr>
              <a:pPr/>
              <a:t>2014-11-06</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47C763C1-8258-4FE4-A99B-5A1ACB4BCD90}"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84236725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fld id="{6A88B5EB-C58F-428B-9D37-78F4D20BB899}" type="datetime1">
              <a:rPr lang="sv-SE" smtClean="0">
                <a:solidFill>
                  <a:srgbClr val="000000"/>
                </a:solidFill>
              </a:rPr>
              <a:pPr/>
              <a:t>2014-11-06</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BF474EE3-C144-40A8-B8C7-BE7DC5EB65EA}"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804818324"/>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7AE4774F-3B94-4744-9B94-FC6AF4F45F96}" type="datetime1">
              <a:rPr lang="sv-SE" smtClean="0">
                <a:solidFill>
                  <a:srgbClr val="000000"/>
                </a:solidFill>
              </a:rPr>
              <a:pPr/>
              <a:t>2014-11-06</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A2E5C938-E0F4-41DF-BC2C-A9447B57EC3E}"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63991606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fld id="{633812B1-9EBB-4AAC-81C9-729A99EDECE1}" type="datetime1">
              <a:rPr lang="sv-SE" smtClean="0">
                <a:solidFill>
                  <a:srgbClr val="000000"/>
                </a:solidFill>
              </a:rPr>
              <a:pPr/>
              <a:t>2014-11-06</a:t>
            </a:fld>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27DEC917-9DCF-45C9-A6B9-E1FF4E7AC965}"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5941922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ktangel med rundade hörn 6"/>
          <p:cNvSpPr/>
          <p:nvPr userDrawn="1"/>
        </p:nvSpPr>
        <p:spPr>
          <a:xfrm>
            <a:off x="179512" y="6165304"/>
            <a:ext cx="8839200" cy="609600"/>
          </a:xfrm>
          <a:prstGeom prst="roundRect">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sv-SE">
              <a:solidFill>
                <a:srgbClr val="FFFFFF"/>
              </a:solidFill>
              <a:ea typeface="ＭＳ Ｐゴシック" pitchFamily="-84" charset="-128"/>
            </a:endParaRPr>
          </a:p>
        </p:txBody>
      </p:sp>
      <p:sp>
        <p:nvSpPr>
          <p:cNvPr id="8" name="Ellips 7"/>
          <p:cNvSpPr/>
          <p:nvPr userDrawn="1"/>
        </p:nvSpPr>
        <p:spPr>
          <a:xfrm>
            <a:off x="196528" y="6429970"/>
            <a:ext cx="127000" cy="127000"/>
          </a:xfrm>
          <a:prstGeom prst="ellipse">
            <a:avLst/>
          </a:prstGeom>
          <a:solidFill>
            <a:srgbClr val="902279"/>
          </a:solidFill>
          <a:ln w="9525"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sv-SE">
              <a:solidFill>
                <a:srgbClr val="000000"/>
              </a:solidFill>
              <a:latin typeface="Variable" pitchFamily="-84" charset="0"/>
              <a:ea typeface="ＭＳ Ｐゴシック" pitchFamily="-84" charset="-128"/>
            </a:endParaRPr>
          </a:p>
        </p:txBody>
      </p:sp>
      <p:pic>
        <p:nvPicPr>
          <p:cNvPr id="9" name="Bildobjekt 9"/>
          <p:cNvPicPr>
            <a:picLocks noChangeAspect="1"/>
          </p:cNvPicPr>
          <p:nvPr userDrawn="1"/>
        </p:nvPicPr>
        <p:blipFill>
          <a:blip r:embed="rId2" cstate="print"/>
          <a:srcRect/>
          <a:stretch>
            <a:fillRect/>
          </a:stretch>
        </p:blipFill>
        <p:spPr bwMode="auto">
          <a:xfrm>
            <a:off x="8080053" y="6390283"/>
            <a:ext cx="755650" cy="198437"/>
          </a:xfrm>
          <a:prstGeom prst="rect">
            <a:avLst/>
          </a:prstGeom>
          <a:noFill/>
          <a:ln w="9525">
            <a:noFill/>
            <a:miter lim="800000"/>
            <a:headEnd/>
            <a:tailEnd/>
          </a:ln>
        </p:spPr>
      </p:pic>
      <p:sp>
        <p:nvSpPr>
          <p:cNvPr id="11" name="Rubrik 1"/>
          <p:cNvSpPr>
            <a:spLocks noGrp="1"/>
          </p:cNvSpPr>
          <p:nvPr>
            <p:ph type="title"/>
          </p:nvPr>
        </p:nvSpPr>
        <p:spPr>
          <a:xfrm>
            <a:off x="457200" y="274638"/>
            <a:ext cx="8229600" cy="1143000"/>
          </a:xfrm>
        </p:spPr>
        <p:txBody>
          <a:bodyPr/>
          <a:lstStyle/>
          <a:p>
            <a:r>
              <a:rPr lang="sv-SE" dirty="0" smtClean="0"/>
              <a:t>Klicka här för att ändra format</a:t>
            </a:r>
            <a:endParaRPr lang="sv-SE" dirty="0"/>
          </a:p>
        </p:txBody>
      </p:sp>
      <p:sp>
        <p:nvSpPr>
          <p:cNvPr id="12"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3"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0" name="Platshållare för sidfot 5"/>
          <p:cNvSpPr>
            <a:spLocks noGrp="1"/>
          </p:cNvSpPr>
          <p:nvPr>
            <p:ph type="ftr" sz="quarter" idx="13"/>
          </p:nvPr>
        </p:nvSpPr>
        <p:spPr>
          <a:xfrm>
            <a:off x="323528" y="6309320"/>
            <a:ext cx="8083550" cy="381000"/>
          </a:xfrm>
        </p:spPr>
        <p:txBody>
          <a:bodyPr/>
          <a:lstStyle>
            <a:lvl1pPr>
              <a:defRPr/>
            </a:lvl1pPr>
          </a:lstStyle>
          <a:p>
            <a:r>
              <a:rPr lang="sv-SE" dirty="0" smtClean="0">
                <a:solidFill>
                  <a:prstClr val="black">
                    <a:tint val="75000"/>
                  </a:prstClr>
                </a:solidFill>
              </a:rPr>
              <a:t>The </a:t>
            </a:r>
            <a:r>
              <a:rPr lang="sv-SE" dirty="0" err="1" smtClean="0">
                <a:solidFill>
                  <a:prstClr val="black">
                    <a:tint val="75000"/>
                  </a:prstClr>
                </a:solidFill>
              </a:rPr>
              <a:t>future</a:t>
            </a:r>
            <a:r>
              <a:rPr lang="sv-SE" dirty="0" smtClean="0">
                <a:solidFill>
                  <a:prstClr val="black">
                    <a:tint val="75000"/>
                  </a:prstClr>
                </a:solidFill>
              </a:rPr>
              <a:t> of </a:t>
            </a:r>
            <a:r>
              <a:rPr lang="sv-SE" dirty="0" err="1" smtClean="0">
                <a:solidFill>
                  <a:prstClr val="black">
                    <a:tint val="75000"/>
                  </a:prstClr>
                </a:solidFill>
              </a:rPr>
              <a:t>accessible</a:t>
            </a:r>
            <a:r>
              <a:rPr lang="sv-SE" dirty="0" smtClean="0">
                <a:solidFill>
                  <a:prstClr val="black">
                    <a:tint val="75000"/>
                  </a:prstClr>
                </a:solidFill>
              </a:rPr>
              <a:t> information services in Sweden |  2013-10-15  |  Jesper Klein|  </a:t>
            </a:r>
            <a:r>
              <a:rPr lang="sv-SE" dirty="0" err="1" smtClean="0">
                <a:solidFill>
                  <a:prstClr val="black">
                    <a:tint val="75000"/>
                  </a:prstClr>
                </a:solidFill>
              </a:rPr>
              <a:t>jesper.klein@mtm.se</a:t>
            </a:r>
            <a:endParaRPr lang="sv-SE" dirty="0">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fld id="{AB77B21A-9946-4185-A773-286078DE39FC}" type="datetime1">
              <a:rPr lang="sv-SE" smtClean="0">
                <a:solidFill>
                  <a:srgbClr val="000000"/>
                </a:solidFill>
              </a:rPr>
              <a:pPr/>
              <a:t>2014-11-06</a:t>
            </a:fld>
            <a:endParaRPr lang="sv-SE">
              <a:solidFill>
                <a:srgbClr val="000000"/>
              </a:solidFill>
            </a:endParaRPr>
          </a:p>
        </p:txBody>
      </p:sp>
      <p:sp>
        <p:nvSpPr>
          <p:cNvPr id="8" name="Platshållare för sidfot 7"/>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9" name="Platshållare för bildnummer 8"/>
          <p:cNvSpPr>
            <a:spLocks noGrp="1"/>
          </p:cNvSpPr>
          <p:nvPr>
            <p:ph type="sldNum" sz="quarter" idx="12"/>
          </p:nvPr>
        </p:nvSpPr>
        <p:spPr/>
        <p:txBody>
          <a:bodyPr/>
          <a:lstStyle>
            <a:lvl1pPr>
              <a:defRPr/>
            </a:lvl1pPr>
          </a:lstStyle>
          <a:p>
            <a:fld id="{98ADB8F5-2F7C-4435-9F01-05C747D644CE}"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69942138"/>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fld id="{E9712A5C-1866-4506-9D7A-11E1A6B35305}" type="datetime1">
              <a:rPr lang="sv-SE" smtClean="0">
                <a:solidFill>
                  <a:srgbClr val="000000"/>
                </a:solidFill>
              </a:rPr>
              <a:pPr/>
              <a:t>2014-11-06</a:t>
            </a:fld>
            <a:endParaRPr lang="sv-SE">
              <a:solidFill>
                <a:srgbClr val="000000"/>
              </a:solidFill>
            </a:endParaRPr>
          </a:p>
        </p:txBody>
      </p:sp>
      <p:sp>
        <p:nvSpPr>
          <p:cNvPr id="4" name="Platshållare för sidfot 3"/>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5" name="Platshållare för bildnummer 4"/>
          <p:cNvSpPr>
            <a:spLocks noGrp="1"/>
          </p:cNvSpPr>
          <p:nvPr>
            <p:ph type="sldNum" sz="quarter" idx="12"/>
          </p:nvPr>
        </p:nvSpPr>
        <p:spPr/>
        <p:txBody>
          <a:bodyPr/>
          <a:lstStyle>
            <a:lvl1pPr>
              <a:defRPr/>
            </a:lvl1pPr>
          </a:lstStyle>
          <a:p>
            <a:fld id="{F1657AEB-D415-4AA4-8D79-C809D08C25BF}"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524056092"/>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1AE49CA7-550C-4605-9701-EB28468A8352}" type="datetime1">
              <a:rPr lang="sv-SE" smtClean="0">
                <a:solidFill>
                  <a:srgbClr val="000000"/>
                </a:solidFill>
              </a:rPr>
              <a:pPr/>
              <a:t>2014-11-06</a:t>
            </a:fld>
            <a:endParaRPr lang="sv-SE">
              <a:solidFill>
                <a:srgbClr val="000000"/>
              </a:solidFill>
            </a:endParaRPr>
          </a:p>
        </p:txBody>
      </p:sp>
      <p:sp>
        <p:nvSpPr>
          <p:cNvPr id="3" name="Platshållare för sidfot 2"/>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4" name="Platshållare för bildnummer 3"/>
          <p:cNvSpPr>
            <a:spLocks noGrp="1"/>
          </p:cNvSpPr>
          <p:nvPr>
            <p:ph type="sldNum" sz="quarter" idx="12"/>
          </p:nvPr>
        </p:nvSpPr>
        <p:spPr/>
        <p:txBody>
          <a:bodyPr/>
          <a:lstStyle>
            <a:lvl1pPr>
              <a:defRPr/>
            </a:lvl1pPr>
          </a:lstStyle>
          <a:p>
            <a:fld id="{B798EF42-CA1A-4C7F-ABAF-39B9086A2EB7}"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129163072"/>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500793BD-CC7E-46F7-AF34-A0706E58BE5B}" type="datetime1">
              <a:rPr lang="sv-SE" smtClean="0">
                <a:solidFill>
                  <a:srgbClr val="000000"/>
                </a:solidFill>
              </a:rPr>
              <a:pPr/>
              <a:t>2014-11-06</a:t>
            </a:fld>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32963C6D-704B-4CB6-B3E9-DD1DE5963A86}"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749618962"/>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9430144F-BA38-4F70-893F-153AAB34AE75}" type="datetime1">
              <a:rPr lang="sv-SE" smtClean="0">
                <a:solidFill>
                  <a:srgbClr val="000000"/>
                </a:solidFill>
              </a:rPr>
              <a:pPr/>
              <a:t>2014-11-06</a:t>
            </a:fld>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12269D1C-3785-46D4-9D27-303A35EC285A}"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802451617"/>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fld id="{A1989E16-C9A8-42BA-88FD-07CAAFB8EAE9}" type="datetime1">
              <a:rPr lang="sv-SE" smtClean="0">
                <a:solidFill>
                  <a:srgbClr val="000000"/>
                </a:solidFill>
              </a:rPr>
              <a:pPr/>
              <a:t>2014-11-06</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AB44D12D-BD49-4A9C-9785-85BBEB1944AE}"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426907551"/>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fld id="{83BE829A-29A0-4064-A1AC-C51D73A84C8A}" type="datetime1">
              <a:rPr lang="sv-SE" smtClean="0">
                <a:solidFill>
                  <a:srgbClr val="000000"/>
                </a:solidFill>
              </a:rPr>
              <a:pPr/>
              <a:t>2014-11-06</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F7868DC4-C17B-4280-BA2B-C10C88709716}"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220483387"/>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fld id="{1E49FE7F-154C-4603-9714-76F8FB61AB28}" type="datetime1">
              <a:rPr lang="sv-SE" smtClean="0">
                <a:solidFill>
                  <a:srgbClr val="000000"/>
                </a:solidFill>
              </a:rPr>
              <a:pPr/>
              <a:t>2014-11-06</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47C763C1-8258-4FE4-A99B-5A1ACB4BCD90}"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796296220"/>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fld id="{6A88B5EB-C58F-428B-9D37-78F4D20BB899}" type="datetime1">
              <a:rPr lang="sv-SE" smtClean="0">
                <a:solidFill>
                  <a:srgbClr val="000000"/>
                </a:solidFill>
              </a:rPr>
              <a:pPr/>
              <a:t>2014-11-06</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BF474EE3-C144-40A8-B8C7-BE7DC5EB65EA}"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142849006"/>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7AE4774F-3B94-4744-9B94-FC6AF4F45F96}" type="datetime1">
              <a:rPr lang="sv-SE" smtClean="0">
                <a:solidFill>
                  <a:srgbClr val="000000"/>
                </a:solidFill>
              </a:rPr>
              <a:pPr/>
              <a:t>2014-11-06</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A2E5C938-E0F4-41DF-BC2C-A9447B57EC3E}"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87442840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Rubrik 1"/>
          <p:cNvSpPr>
            <a:spLocks noGrp="1"/>
          </p:cNvSpPr>
          <p:nvPr>
            <p:ph type="title"/>
          </p:nvPr>
        </p:nvSpPr>
        <p:spPr>
          <a:xfrm>
            <a:off x="457200" y="274638"/>
            <a:ext cx="8229600" cy="1143000"/>
          </a:xfrm>
        </p:spPr>
        <p:txBody>
          <a:bodyPr/>
          <a:lstStyle/>
          <a:p>
            <a:r>
              <a:rPr lang="sv-SE" dirty="0" smtClean="0"/>
              <a:t>Klicka här för att ändra format</a:t>
            </a:r>
            <a:endParaRPr lang="sv-SE" dirty="0"/>
          </a:p>
        </p:txBody>
      </p:sp>
      <p:sp>
        <p:nvSpPr>
          <p:cNvPr id="12" name="Platshållare för innehåll 2"/>
          <p:cNvSpPr>
            <a:spLocks noGrp="1"/>
          </p:cNvSpPr>
          <p:nvPr>
            <p:ph sz="half" idx="1"/>
          </p:nvPr>
        </p:nvSpPr>
        <p:spPr>
          <a:xfrm>
            <a:off x="457200" y="1600200"/>
            <a:ext cx="821925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sidfot 5"/>
          <p:cNvSpPr>
            <a:spLocks noGrp="1"/>
          </p:cNvSpPr>
          <p:nvPr>
            <p:ph type="ftr" sz="quarter" idx="13"/>
          </p:nvPr>
        </p:nvSpPr>
        <p:spPr>
          <a:xfrm>
            <a:off x="323528" y="6309320"/>
            <a:ext cx="8083550" cy="381000"/>
          </a:xfrm>
        </p:spPr>
        <p:txBody>
          <a:bodyPr/>
          <a:lstStyle>
            <a:lvl1pPr>
              <a:defRPr/>
            </a:lvl1pPr>
          </a:lstStyle>
          <a:p>
            <a:r>
              <a:rPr lang="sv-SE" dirty="0" smtClean="0">
                <a:solidFill>
                  <a:prstClr val="black">
                    <a:tint val="75000"/>
                  </a:prstClr>
                </a:solidFill>
              </a:rPr>
              <a:t>The </a:t>
            </a:r>
            <a:r>
              <a:rPr lang="sv-SE" dirty="0" err="1" smtClean="0">
                <a:solidFill>
                  <a:prstClr val="black">
                    <a:tint val="75000"/>
                  </a:prstClr>
                </a:solidFill>
              </a:rPr>
              <a:t>future</a:t>
            </a:r>
            <a:r>
              <a:rPr lang="sv-SE" dirty="0" smtClean="0">
                <a:solidFill>
                  <a:prstClr val="black">
                    <a:tint val="75000"/>
                  </a:prstClr>
                </a:solidFill>
              </a:rPr>
              <a:t> of </a:t>
            </a:r>
            <a:r>
              <a:rPr lang="sv-SE" dirty="0" err="1" smtClean="0">
                <a:solidFill>
                  <a:prstClr val="black">
                    <a:tint val="75000"/>
                  </a:prstClr>
                </a:solidFill>
              </a:rPr>
              <a:t>accessible</a:t>
            </a:r>
            <a:r>
              <a:rPr lang="sv-SE" dirty="0" smtClean="0">
                <a:solidFill>
                  <a:prstClr val="black">
                    <a:tint val="75000"/>
                  </a:prstClr>
                </a:solidFill>
              </a:rPr>
              <a:t> information services in Sweden |  2013-10-15  |  Jesper Klein|  </a:t>
            </a:r>
            <a:r>
              <a:rPr lang="sv-SE" dirty="0" err="1" smtClean="0">
                <a:solidFill>
                  <a:prstClr val="black">
                    <a:tint val="75000"/>
                  </a:prstClr>
                </a:solidFill>
              </a:rPr>
              <a:t>jesper.klein@mtm.se</a:t>
            </a:r>
            <a:endParaRPr lang="sv-SE"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fld id="{633812B1-9EBB-4AAC-81C9-729A99EDECE1}" type="datetime1">
              <a:rPr lang="sv-SE" smtClean="0">
                <a:solidFill>
                  <a:srgbClr val="000000"/>
                </a:solidFill>
              </a:rPr>
              <a:pPr/>
              <a:t>2014-11-06</a:t>
            </a:fld>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27DEC917-9DCF-45C9-A6B9-E1FF4E7AC965}"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860542858"/>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fld id="{AB77B21A-9946-4185-A773-286078DE39FC}" type="datetime1">
              <a:rPr lang="sv-SE" smtClean="0">
                <a:solidFill>
                  <a:srgbClr val="000000"/>
                </a:solidFill>
              </a:rPr>
              <a:pPr/>
              <a:t>2014-11-06</a:t>
            </a:fld>
            <a:endParaRPr lang="sv-SE">
              <a:solidFill>
                <a:srgbClr val="000000"/>
              </a:solidFill>
            </a:endParaRPr>
          </a:p>
        </p:txBody>
      </p:sp>
      <p:sp>
        <p:nvSpPr>
          <p:cNvPr id="8" name="Platshållare för sidfot 7"/>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9" name="Platshållare för bildnummer 8"/>
          <p:cNvSpPr>
            <a:spLocks noGrp="1"/>
          </p:cNvSpPr>
          <p:nvPr>
            <p:ph type="sldNum" sz="quarter" idx="12"/>
          </p:nvPr>
        </p:nvSpPr>
        <p:spPr/>
        <p:txBody>
          <a:bodyPr/>
          <a:lstStyle>
            <a:lvl1pPr>
              <a:defRPr/>
            </a:lvl1pPr>
          </a:lstStyle>
          <a:p>
            <a:fld id="{98ADB8F5-2F7C-4435-9F01-05C747D644CE}"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256030411"/>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fld id="{E9712A5C-1866-4506-9D7A-11E1A6B35305}" type="datetime1">
              <a:rPr lang="sv-SE" smtClean="0">
                <a:solidFill>
                  <a:srgbClr val="000000"/>
                </a:solidFill>
              </a:rPr>
              <a:pPr/>
              <a:t>2014-11-06</a:t>
            </a:fld>
            <a:endParaRPr lang="sv-SE">
              <a:solidFill>
                <a:srgbClr val="000000"/>
              </a:solidFill>
            </a:endParaRPr>
          </a:p>
        </p:txBody>
      </p:sp>
      <p:sp>
        <p:nvSpPr>
          <p:cNvPr id="4" name="Platshållare för sidfot 3"/>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5" name="Platshållare för bildnummer 4"/>
          <p:cNvSpPr>
            <a:spLocks noGrp="1"/>
          </p:cNvSpPr>
          <p:nvPr>
            <p:ph type="sldNum" sz="quarter" idx="12"/>
          </p:nvPr>
        </p:nvSpPr>
        <p:spPr/>
        <p:txBody>
          <a:bodyPr/>
          <a:lstStyle>
            <a:lvl1pPr>
              <a:defRPr/>
            </a:lvl1pPr>
          </a:lstStyle>
          <a:p>
            <a:fld id="{F1657AEB-D415-4AA4-8D79-C809D08C25BF}"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92443588"/>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1AE49CA7-550C-4605-9701-EB28468A8352}" type="datetime1">
              <a:rPr lang="sv-SE" smtClean="0">
                <a:solidFill>
                  <a:srgbClr val="000000"/>
                </a:solidFill>
              </a:rPr>
              <a:pPr/>
              <a:t>2014-11-06</a:t>
            </a:fld>
            <a:endParaRPr lang="sv-SE">
              <a:solidFill>
                <a:srgbClr val="000000"/>
              </a:solidFill>
            </a:endParaRPr>
          </a:p>
        </p:txBody>
      </p:sp>
      <p:sp>
        <p:nvSpPr>
          <p:cNvPr id="3" name="Platshållare för sidfot 2"/>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4" name="Platshållare för bildnummer 3"/>
          <p:cNvSpPr>
            <a:spLocks noGrp="1"/>
          </p:cNvSpPr>
          <p:nvPr>
            <p:ph type="sldNum" sz="quarter" idx="12"/>
          </p:nvPr>
        </p:nvSpPr>
        <p:spPr/>
        <p:txBody>
          <a:bodyPr/>
          <a:lstStyle>
            <a:lvl1pPr>
              <a:defRPr/>
            </a:lvl1pPr>
          </a:lstStyle>
          <a:p>
            <a:fld id="{B798EF42-CA1A-4C7F-ABAF-39B9086A2EB7}"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7884360"/>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500793BD-CC7E-46F7-AF34-A0706E58BE5B}" type="datetime1">
              <a:rPr lang="sv-SE" smtClean="0">
                <a:solidFill>
                  <a:srgbClr val="000000"/>
                </a:solidFill>
              </a:rPr>
              <a:pPr/>
              <a:t>2014-11-06</a:t>
            </a:fld>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32963C6D-704B-4CB6-B3E9-DD1DE5963A86}"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746840485"/>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9430144F-BA38-4F70-893F-153AAB34AE75}" type="datetime1">
              <a:rPr lang="sv-SE" smtClean="0">
                <a:solidFill>
                  <a:srgbClr val="000000"/>
                </a:solidFill>
              </a:rPr>
              <a:pPr/>
              <a:t>2014-11-06</a:t>
            </a:fld>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12269D1C-3785-46D4-9D27-303A35EC285A}"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79980448"/>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fld id="{A1989E16-C9A8-42BA-88FD-07CAAFB8EAE9}" type="datetime1">
              <a:rPr lang="sv-SE" smtClean="0">
                <a:solidFill>
                  <a:srgbClr val="000000"/>
                </a:solidFill>
              </a:rPr>
              <a:pPr/>
              <a:t>2014-11-06</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AB44D12D-BD49-4A9C-9785-85BBEB1944AE}"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467394618"/>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fld id="{83BE829A-29A0-4064-A1AC-C51D73A84C8A}" type="datetime1">
              <a:rPr lang="sv-SE" smtClean="0">
                <a:solidFill>
                  <a:srgbClr val="000000"/>
                </a:solidFill>
              </a:rPr>
              <a:pPr/>
              <a:t>2014-11-06</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anne.stigell@tpb.se</a:t>
            </a:r>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F7868DC4-C17B-4280-BA2B-C10C88709716}"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2085930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
        <p:nvSpPr>
          <p:cNvPr id="6" name="Rektangel med rundade hörn 5"/>
          <p:cNvSpPr/>
          <p:nvPr userDrawn="1"/>
        </p:nvSpPr>
        <p:spPr>
          <a:xfrm>
            <a:off x="179512" y="6165304"/>
            <a:ext cx="8839200" cy="609600"/>
          </a:xfrm>
          <a:prstGeom prst="roundRect">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sv-SE">
              <a:solidFill>
                <a:srgbClr val="FFFFFF"/>
              </a:solidFill>
              <a:ea typeface="ＭＳ Ｐゴシック" pitchFamily="-84" charset="-128"/>
            </a:endParaRPr>
          </a:p>
        </p:txBody>
      </p:sp>
      <p:sp>
        <p:nvSpPr>
          <p:cNvPr id="7" name="Ellips 6"/>
          <p:cNvSpPr/>
          <p:nvPr userDrawn="1"/>
        </p:nvSpPr>
        <p:spPr>
          <a:xfrm>
            <a:off x="196528" y="6429970"/>
            <a:ext cx="127000" cy="127000"/>
          </a:xfrm>
          <a:prstGeom prst="ellipse">
            <a:avLst/>
          </a:prstGeom>
          <a:solidFill>
            <a:srgbClr val="902279"/>
          </a:solidFill>
          <a:ln w="9525"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sv-SE">
              <a:solidFill>
                <a:srgbClr val="000000"/>
              </a:solidFill>
              <a:latin typeface="Variable" pitchFamily="-84" charset="0"/>
              <a:ea typeface="ＭＳ Ｐゴシック" pitchFamily="-84" charset="-128"/>
            </a:endParaRPr>
          </a:p>
        </p:txBody>
      </p:sp>
      <p:pic>
        <p:nvPicPr>
          <p:cNvPr id="8" name="Bildobjekt 9"/>
          <p:cNvPicPr>
            <a:picLocks noChangeAspect="1"/>
          </p:cNvPicPr>
          <p:nvPr userDrawn="1"/>
        </p:nvPicPr>
        <p:blipFill>
          <a:blip r:embed="rId2" cstate="print"/>
          <a:srcRect/>
          <a:stretch>
            <a:fillRect/>
          </a:stretch>
        </p:blipFill>
        <p:spPr bwMode="auto">
          <a:xfrm>
            <a:off x="8080053" y="6390283"/>
            <a:ext cx="755650" cy="198437"/>
          </a:xfrm>
          <a:prstGeom prst="rect">
            <a:avLst/>
          </a:prstGeom>
          <a:noFill/>
          <a:ln w="9525">
            <a:noFill/>
            <a:miter lim="800000"/>
            <a:headEnd/>
            <a:tailEnd/>
          </a:ln>
        </p:spPr>
      </p:pic>
      <p:sp>
        <p:nvSpPr>
          <p:cNvPr id="9" name="Platshållare för innehåll 2"/>
          <p:cNvSpPr>
            <a:spLocks noGrp="1"/>
          </p:cNvSpPr>
          <p:nvPr>
            <p:ph sz="half" idx="1"/>
          </p:nvPr>
        </p:nvSpPr>
        <p:spPr>
          <a:xfrm>
            <a:off x="457200" y="1600200"/>
            <a:ext cx="8219256" cy="4525963"/>
          </a:xfrm>
        </p:spPr>
        <p:txBody>
          <a:bodyPr/>
          <a:lstStyle>
            <a:lvl1pPr>
              <a:defRPr sz="2800" baseline="0">
                <a:latin typeface="Variable"/>
              </a:defRPr>
            </a:lvl1pPr>
            <a:lvl2pPr>
              <a:defRPr sz="2400" baseline="0">
                <a:latin typeface="Variable"/>
              </a:defRPr>
            </a:lvl2pPr>
            <a:lvl3pPr>
              <a:defRPr sz="2000" baseline="0">
                <a:latin typeface="Variable"/>
              </a:defRPr>
            </a:lvl3pPr>
            <a:lvl4pPr>
              <a:defRPr sz="1800" baseline="0">
                <a:latin typeface="Variable"/>
              </a:defRPr>
            </a:lvl4pPr>
            <a:lvl5pPr>
              <a:defRPr sz="1800" baseline="0">
                <a:latin typeface="Variable"/>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sidfot 5"/>
          <p:cNvSpPr txBox="1">
            <a:spLocks/>
          </p:cNvSpPr>
          <p:nvPr userDrawn="1"/>
        </p:nvSpPr>
        <p:spPr>
          <a:xfrm>
            <a:off x="323528" y="6309320"/>
            <a:ext cx="8083550" cy="381000"/>
          </a:xfrm>
          <a:prstGeom prst="rect">
            <a:avLst/>
          </a:prstGeom>
        </p:spPr>
        <p:txBody>
          <a:bodyPr vert="horz" lIns="91440" tIns="45720" rIns="91440" bIns="45720" rtlCol="0" anchor="ctr"/>
          <a:lstStyle>
            <a:lvl1pPr>
              <a:defRPr/>
            </a:lvl1pPr>
          </a:lstStyle>
          <a:p>
            <a:pPr algn="ctr">
              <a:defRPr/>
            </a:pPr>
            <a:r>
              <a:rPr lang="sv-SE" sz="1200" smtClean="0">
                <a:solidFill>
                  <a:prstClr val="black">
                    <a:tint val="75000"/>
                  </a:prstClr>
                </a:solidFill>
              </a:rPr>
              <a:t>The future of accessible information services in Sweden |  2013-10-15  |  Jesper Klein|  jesper.klein@mtm.se</a:t>
            </a:r>
            <a:endParaRPr lang="sv-SE" sz="1200"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5.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eaLnBrk="0" fontAlgn="base" hangingPunct="0">
              <a:spcBef>
                <a:spcPct val="0"/>
              </a:spcBef>
              <a:spcAft>
                <a:spcPct val="0"/>
              </a:spcAft>
            </a:pPr>
            <a:fld id="{DD6015E0-C619-4AC5-A796-06AED93C959F}" type="datetime1">
              <a:rPr lang="sv-SE" smtClean="0">
                <a:solidFill>
                  <a:srgbClr val="000000"/>
                </a:solidFill>
              </a:rPr>
              <a:pPr eaLnBrk="0" fontAlgn="base" hangingPunct="0">
                <a:spcBef>
                  <a:spcPct val="0"/>
                </a:spcBef>
                <a:spcAft>
                  <a:spcPct val="0"/>
                </a:spcAft>
              </a:pPr>
              <a:t>2014-11-06</a:t>
            </a:fld>
            <a:endParaRPr lang="sv-SE" dirty="0">
              <a:solidFill>
                <a:srgbClr val="000000"/>
              </a:solidFill>
            </a:endParaRPr>
          </a:p>
        </p:txBody>
      </p:sp>
      <p:sp>
        <p:nvSpPr>
          <p:cNvPr id="1029" name="Rectangle 5"/>
          <p:cNvSpPr>
            <a:spLocks noGrp="1" noChangeArrowheads="1"/>
          </p:cNvSpPr>
          <p:nvPr>
            <p:ph type="ftr" sz="quarter" idx="3"/>
          </p:nvPr>
        </p:nvSpPr>
        <p:spPr bwMode="auto">
          <a:xfrm>
            <a:off x="2057400" y="6248400"/>
            <a:ext cx="3657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vl1pPr>
          </a:lstStyle>
          <a:p>
            <a:pPr eaLnBrk="0" fontAlgn="base" hangingPunct="0">
              <a:spcBef>
                <a:spcPct val="0"/>
              </a:spcBef>
              <a:spcAft>
                <a:spcPct val="0"/>
              </a:spcAft>
            </a:pPr>
            <a:r>
              <a:rPr lang="sv-SE" dirty="0" err="1" smtClean="0">
                <a:solidFill>
                  <a:srgbClr val="000000"/>
                </a:solidFill>
              </a:rPr>
              <a:t>anne.stigell@tpb.se</a:t>
            </a:r>
            <a:endParaRPr lang="sv-SE" dirty="0">
              <a:solidFill>
                <a:srgbClr val="000000"/>
              </a:solidFill>
            </a:endParaRPr>
          </a:p>
        </p:txBody>
      </p:sp>
      <p:pic>
        <p:nvPicPr>
          <p:cNvPr id="1031" name="Picture 7" descr="tal"/>
          <p:cNvPicPr>
            <a:picLocks noChangeAspect="1" noChangeArrowheads="1"/>
          </p:cNvPicPr>
          <p:nvPr userDrawn="1"/>
        </p:nvPicPr>
        <p:blipFill>
          <a:blip r:embed="rId13" cstate="print"/>
          <a:srcRect/>
          <a:stretch>
            <a:fillRect/>
          </a:stretch>
        </p:blipFill>
        <p:spPr bwMode="auto">
          <a:xfrm>
            <a:off x="6324600" y="266700"/>
            <a:ext cx="2560638" cy="533400"/>
          </a:xfrm>
          <a:prstGeom prst="rect">
            <a:avLst/>
          </a:prstGeom>
          <a:noFill/>
        </p:spPr>
      </p:pic>
      <p:sp>
        <p:nvSpPr>
          <p:cNvPr id="1033" name="Line 9"/>
          <p:cNvSpPr>
            <a:spLocks noChangeShapeType="1"/>
          </p:cNvSpPr>
          <p:nvPr userDrawn="1"/>
        </p:nvSpPr>
        <p:spPr bwMode="auto">
          <a:xfrm>
            <a:off x="0" y="1066800"/>
            <a:ext cx="9144000" cy="0"/>
          </a:xfrm>
          <a:prstGeom prst="line">
            <a:avLst/>
          </a:prstGeom>
          <a:noFill/>
          <a:ln w="76200">
            <a:solidFill>
              <a:schemeClr val="accent2"/>
            </a:solidFill>
            <a:round/>
            <a:headEnd/>
            <a:tailEnd/>
          </a:ln>
        </p:spPr>
        <p:txBody>
          <a:bodyPr wrap="none" anchor="ctr"/>
          <a:lstStyle/>
          <a:p>
            <a:pPr eaLnBrk="0" fontAlgn="base" hangingPunct="0">
              <a:spcBef>
                <a:spcPct val="0"/>
              </a:spcBef>
              <a:spcAft>
                <a:spcPct val="0"/>
              </a:spcAft>
            </a:pPr>
            <a:endParaRPr lang="sv-SE" sz="2400">
              <a:solidFill>
                <a:srgbClr val="000000"/>
              </a:solidFill>
            </a:endParaRPr>
          </a:p>
        </p:txBody>
      </p:sp>
      <p:sp>
        <p:nvSpPr>
          <p:cNvPr id="1036" name="Text Box 12"/>
          <p:cNvSpPr txBox="1">
            <a:spLocks noGrp="1" noChangeArrowheads="1"/>
          </p:cNvSpPr>
          <p:nvPr userDrawn="1">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2DEFF8DE-AE03-48FB-8A6B-00E186E6DB86}" type="slidenum">
              <a:rPr lang="sv-SE" sz="2400">
                <a:solidFill>
                  <a:srgbClr val="000000"/>
                </a:solidFill>
              </a:rPr>
              <a:pPr eaLnBrk="0" fontAlgn="base" hangingPunct="0">
                <a:spcBef>
                  <a:spcPct val="0"/>
                </a:spcBef>
                <a:spcAft>
                  <a:spcPct val="0"/>
                </a:spcAft>
              </a:pPr>
              <a:t>‹#›</a:t>
            </a:fld>
            <a:endParaRPr lang="sv-SE" sz="2400">
              <a:solidFill>
                <a:srgbClr val="000000"/>
              </a:solidFill>
            </a:endParaRPr>
          </a:p>
        </p:txBody>
      </p:sp>
    </p:spTree>
    <p:extLst>
      <p:ext uri="{BB962C8B-B14F-4D97-AF65-F5344CB8AC3E}">
        <p14:creationId xmlns:p14="http://schemas.microsoft.com/office/powerpoint/2010/main" val="168584851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med">
    <p:fade/>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MS PGothic" pitchFamily="34" charset="-128"/>
        </a:defRPr>
      </a:lvl2pPr>
      <a:lvl3pPr algn="ctr" rtl="0" fontAlgn="base">
        <a:spcBef>
          <a:spcPct val="0"/>
        </a:spcBef>
        <a:spcAft>
          <a:spcPct val="0"/>
        </a:spcAft>
        <a:defRPr sz="4400">
          <a:solidFill>
            <a:schemeClr val="tx2"/>
          </a:solidFill>
          <a:latin typeface="Arial" charset="0"/>
          <a:ea typeface="MS PGothic" pitchFamily="34" charset="-128"/>
        </a:defRPr>
      </a:lvl3pPr>
      <a:lvl4pPr algn="ctr" rtl="0" fontAlgn="base">
        <a:spcBef>
          <a:spcPct val="0"/>
        </a:spcBef>
        <a:spcAft>
          <a:spcPct val="0"/>
        </a:spcAft>
        <a:defRPr sz="4400">
          <a:solidFill>
            <a:schemeClr val="tx2"/>
          </a:solidFill>
          <a:latin typeface="Arial" charset="0"/>
          <a:ea typeface="MS PGothic" pitchFamily="34" charset="-128"/>
        </a:defRPr>
      </a:lvl4pPr>
      <a:lvl5pPr algn="ctr" rtl="0" fontAlgn="base">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eaLnBrk="0" fontAlgn="base" hangingPunct="0">
              <a:spcBef>
                <a:spcPct val="0"/>
              </a:spcBef>
              <a:spcAft>
                <a:spcPct val="0"/>
              </a:spcAft>
            </a:pPr>
            <a:fld id="{DD6015E0-C619-4AC5-A796-06AED93C959F}" type="datetime1">
              <a:rPr lang="sv-SE" smtClean="0">
                <a:solidFill>
                  <a:srgbClr val="000000"/>
                </a:solidFill>
              </a:rPr>
              <a:pPr eaLnBrk="0" fontAlgn="base" hangingPunct="0">
                <a:spcBef>
                  <a:spcPct val="0"/>
                </a:spcBef>
                <a:spcAft>
                  <a:spcPct val="0"/>
                </a:spcAft>
              </a:pPr>
              <a:t>2014-11-06</a:t>
            </a:fld>
            <a:endParaRPr lang="sv-SE" dirty="0">
              <a:solidFill>
                <a:srgbClr val="000000"/>
              </a:solidFill>
            </a:endParaRPr>
          </a:p>
        </p:txBody>
      </p:sp>
      <p:sp>
        <p:nvSpPr>
          <p:cNvPr id="1029" name="Rectangle 5"/>
          <p:cNvSpPr>
            <a:spLocks noGrp="1" noChangeArrowheads="1"/>
          </p:cNvSpPr>
          <p:nvPr>
            <p:ph type="ftr" sz="quarter" idx="3"/>
          </p:nvPr>
        </p:nvSpPr>
        <p:spPr bwMode="auto">
          <a:xfrm>
            <a:off x="2057400" y="6248400"/>
            <a:ext cx="3657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vl1pPr>
          </a:lstStyle>
          <a:p>
            <a:pPr eaLnBrk="0" fontAlgn="base" hangingPunct="0">
              <a:spcBef>
                <a:spcPct val="0"/>
              </a:spcBef>
              <a:spcAft>
                <a:spcPct val="0"/>
              </a:spcAft>
            </a:pPr>
            <a:r>
              <a:rPr lang="sv-SE" dirty="0" err="1" smtClean="0">
                <a:solidFill>
                  <a:srgbClr val="000000"/>
                </a:solidFill>
              </a:rPr>
              <a:t>anne.stigell@tpb.se</a:t>
            </a:r>
            <a:endParaRPr lang="sv-SE" dirty="0">
              <a:solidFill>
                <a:srgbClr val="000000"/>
              </a:solidFill>
            </a:endParaRPr>
          </a:p>
        </p:txBody>
      </p:sp>
      <p:pic>
        <p:nvPicPr>
          <p:cNvPr id="1031" name="Picture 7" descr="tal"/>
          <p:cNvPicPr>
            <a:picLocks noChangeAspect="1" noChangeArrowheads="1"/>
          </p:cNvPicPr>
          <p:nvPr userDrawn="1"/>
        </p:nvPicPr>
        <p:blipFill>
          <a:blip r:embed="rId13" cstate="print"/>
          <a:srcRect/>
          <a:stretch>
            <a:fillRect/>
          </a:stretch>
        </p:blipFill>
        <p:spPr bwMode="auto">
          <a:xfrm>
            <a:off x="6324600" y="266700"/>
            <a:ext cx="2560638" cy="533400"/>
          </a:xfrm>
          <a:prstGeom prst="rect">
            <a:avLst/>
          </a:prstGeom>
          <a:noFill/>
        </p:spPr>
      </p:pic>
      <p:sp>
        <p:nvSpPr>
          <p:cNvPr id="1033" name="Line 9"/>
          <p:cNvSpPr>
            <a:spLocks noChangeShapeType="1"/>
          </p:cNvSpPr>
          <p:nvPr userDrawn="1"/>
        </p:nvSpPr>
        <p:spPr bwMode="auto">
          <a:xfrm>
            <a:off x="0" y="1066800"/>
            <a:ext cx="9144000" cy="0"/>
          </a:xfrm>
          <a:prstGeom prst="line">
            <a:avLst/>
          </a:prstGeom>
          <a:noFill/>
          <a:ln w="76200">
            <a:solidFill>
              <a:schemeClr val="accent2"/>
            </a:solidFill>
            <a:round/>
            <a:headEnd/>
            <a:tailEnd/>
          </a:ln>
        </p:spPr>
        <p:txBody>
          <a:bodyPr wrap="none" anchor="ctr"/>
          <a:lstStyle/>
          <a:p>
            <a:pPr eaLnBrk="0" fontAlgn="base" hangingPunct="0">
              <a:spcBef>
                <a:spcPct val="0"/>
              </a:spcBef>
              <a:spcAft>
                <a:spcPct val="0"/>
              </a:spcAft>
            </a:pPr>
            <a:endParaRPr lang="sv-SE" sz="2400">
              <a:solidFill>
                <a:srgbClr val="000000"/>
              </a:solidFill>
            </a:endParaRPr>
          </a:p>
        </p:txBody>
      </p:sp>
      <p:sp>
        <p:nvSpPr>
          <p:cNvPr id="1036" name="Text Box 12"/>
          <p:cNvSpPr txBox="1">
            <a:spLocks noGrp="1" noChangeArrowheads="1"/>
          </p:cNvSpPr>
          <p:nvPr userDrawn="1">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2DEFF8DE-AE03-48FB-8A6B-00E186E6DB86}" type="slidenum">
              <a:rPr lang="sv-SE" sz="2400">
                <a:solidFill>
                  <a:srgbClr val="000000"/>
                </a:solidFill>
              </a:rPr>
              <a:pPr eaLnBrk="0" fontAlgn="base" hangingPunct="0">
                <a:spcBef>
                  <a:spcPct val="0"/>
                </a:spcBef>
                <a:spcAft>
                  <a:spcPct val="0"/>
                </a:spcAft>
              </a:pPr>
              <a:t>‹#›</a:t>
            </a:fld>
            <a:endParaRPr lang="sv-SE" sz="2400">
              <a:solidFill>
                <a:srgbClr val="000000"/>
              </a:solidFill>
            </a:endParaRPr>
          </a:p>
        </p:txBody>
      </p:sp>
    </p:spTree>
    <p:extLst>
      <p:ext uri="{BB962C8B-B14F-4D97-AF65-F5344CB8AC3E}">
        <p14:creationId xmlns:p14="http://schemas.microsoft.com/office/powerpoint/2010/main" val="226373694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med">
    <p:fade/>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MS PGothic" pitchFamily="34" charset="-128"/>
        </a:defRPr>
      </a:lvl2pPr>
      <a:lvl3pPr algn="ctr" rtl="0" fontAlgn="base">
        <a:spcBef>
          <a:spcPct val="0"/>
        </a:spcBef>
        <a:spcAft>
          <a:spcPct val="0"/>
        </a:spcAft>
        <a:defRPr sz="4400">
          <a:solidFill>
            <a:schemeClr val="tx2"/>
          </a:solidFill>
          <a:latin typeface="Arial" charset="0"/>
          <a:ea typeface="MS PGothic" pitchFamily="34" charset="-128"/>
        </a:defRPr>
      </a:lvl3pPr>
      <a:lvl4pPr algn="ctr" rtl="0" fontAlgn="base">
        <a:spcBef>
          <a:spcPct val="0"/>
        </a:spcBef>
        <a:spcAft>
          <a:spcPct val="0"/>
        </a:spcAft>
        <a:defRPr sz="4400">
          <a:solidFill>
            <a:schemeClr val="tx2"/>
          </a:solidFill>
          <a:latin typeface="Arial" charset="0"/>
          <a:ea typeface="MS PGothic" pitchFamily="34" charset="-128"/>
        </a:defRPr>
      </a:lvl4pPr>
      <a:lvl5pPr algn="ctr" rtl="0" fontAlgn="base">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eaLnBrk="0" fontAlgn="base" hangingPunct="0">
              <a:spcBef>
                <a:spcPct val="0"/>
              </a:spcBef>
              <a:spcAft>
                <a:spcPct val="0"/>
              </a:spcAft>
            </a:pPr>
            <a:fld id="{DD6015E0-C619-4AC5-A796-06AED93C959F}" type="datetime1">
              <a:rPr lang="sv-SE" smtClean="0">
                <a:solidFill>
                  <a:srgbClr val="000000"/>
                </a:solidFill>
              </a:rPr>
              <a:pPr eaLnBrk="0" fontAlgn="base" hangingPunct="0">
                <a:spcBef>
                  <a:spcPct val="0"/>
                </a:spcBef>
                <a:spcAft>
                  <a:spcPct val="0"/>
                </a:spcAft>
              </a:pPr>
              <a:t>2014-11-06</a:t>
            </a:fld>
            <a:endParaRPr lang="sv-SE" dirty="0">
              <a:solidFill>
                <a:srgbClr val="000000"/>
              </a:solidFill>
            </a:endParaRPr>
          </a:p>
        </p:txBody>
      </p:sp>
      <p:sp>
        <p:nvSpPr>
          <p:cNvPr id="1029" name="Rectangle 5"/>
          <p:cNvSpPr>
            <a:spLocks noGrp="1" noChangeArrowheads="1"/>
          </p:cNvSpPr>
          <p:nvPr>
            <p:ph type="ftr" sz="quarter" idx="3"/>
          </p:nvPr>
        </p:nvSpPr>
        <p:spPr bwMode="auto">
          <a:xfrm>
            <a:off x="2057400" y="6248400"/>
            <a:ext cx="3657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vl1pPr>
          </a:lstStyle>
          <a:p>
            <a:pPr eaLnBrk="0" fontAlgn="base" hangingPunct="0">
              <a:spcBef>
                <a:spcPct val="0"/>
              </a:spcBef>
              <a:spcAft>
                <a:spcPct val="0"/>
              </a:spcAft>
            </a:pPr>
            <a:r>
              <a:rPr lang="sv-SE" dirty="0" err="1" smtClean="0">
                <a:solidFill>
                  <a:srgbClr val="000000"/>
                </a:solidFill>
              </a:rPr>
              <a:t>anne.stigell@tpb.se</a:t>
            </a:r>
            <a:endParaRPr lang="sv-SE" dirty="0">
              <a:solidFill>
                <a:srgbClr val="000000"/>
              </a:solidFill>
            </a:endParaRPr>
          </a:p>
        </p:txBody>
      </p:sp>
      <p:pic>
        <p:nvPicPr>
          <p:cNvPr id="1031" name="Picture 7" descr="tal"/>
          <p:cNvPicPr>
            <a:picLocks noChangeAspect="1" noChangeArrowheads="1"/>
          </p:cNvPicPr>
          <p:nvPr userDrawn="1"/>
        </p:nvPicPr>
        <p:blipFill>
          <a:blip r:embed="rId13" cstate="print"/>
          <a:srcRect/>
          <a:stretch>
            <a:fillRect/>
          </a:stretch>
        </p:blipFill>
        <p:spPr bwMode="auto">
          <a:xfrm>
            <a:off x="6324600" y="266700"/>
            <a:ext cx="2560638" cy="533400"/>
          </a:xfrm>
          <a:prstGeom prst="rect">
            <a:avLst/>
          </a:prstGeom>
          <a:noFill/>
        </p:spPr>
      </p:pic>
      <p:sp>
        <p:nvSpPr>
          <p:cNvPr id="1033" name="Line 9"/>
          <p:cNvSpPr>
            <a:spLocks noChangeShapeType="1"/>
          </p:cNvSpPr>
          <p:nvPr userDrawn="1"/>
        </p:nvSpPr>
        <p:spPr bwMode="auto">
          <a:xfrm>
            <a:off x="0" y="1066800"/>
            <a:ext cx="9144000" cy="0"/>
          </a:xfrm>
          <a:prstGeom prst="line">
            <a:avLst/>
          </a:prstGeom>
          <a:noFill/>
          <a:ln w="76200">
            <a:solidFill>
              <a:schemeClr val="accent2"/>
            </a:solidFill>
            <a:round/>
            <a:headEnd/>
            <a:tailEnd/>
          </a:ln>
        </p:spPr>
        <p:txBody>
          <a:bodyPr wrap="none" anchor="ctr"/>
          <a:lstStyle/>
          <a:p>
            <a:pPr eaLnBrk="0" fontAlgn="base" hangingPunct="0">
              <a:spcBef>
                <a:spcPct val="0"/>
              </a:spcBef>
              <a:spcAft>
                <a:spcPct val="0"/>
              </a:spcAft>
            </a:pPr>
            <a:endParaRPr lang="sv-SE" sz="2400">
              <a:solidFill>
                <a:srgbClr val="000000"/>
              </a:solidFill>
            </a:endParaRPr>
          </a:p>
        </p:txBody>
      </p:sp>
      <p:sp>
        <p:nvSpPr>
          <p:cNvPr id="1036" name="Text Box 12"/>
          <p:cNvSpPr txBox="1">
            <a:spLocks noGrp="1" noChangeArrowheads="1"/>
          </p:cNvSpPr>
          <p:nvPr userDrawn="1">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2DEFF8DE-AE03-48FB-8A6B-00E186E6DB86}" type="slidenum">
              <a:rPr lang="sv-SE" sz="2400">
                <a:solidFill>
                  <a:srgbClr val="000000"/>
                </a:solidFill>
              </a:rPr>
              <a:pPr eaLnBrk="0" fontAlgn="base" hangingPunct="0">
                <a:spcBef>
                  <a:spcPct val="0"/>
                </a:spcBef>
                <a:spcAft>
                  <a:spcPct val="0"/>
                </a:spcAft>
              </a:pPr>
              <a:t>‹#›</a:t>
            </a:fld>
            <a:endParaRPr lang="sv-SE" sz="2400">
              <a:solidFill>
                <a:srgbClr val="000000"/>
              </a:solidFill>
            </a:endParaRPr>
          </a:p>
        </p:txBody>
      </p:sp>
    </p:spTree>
    <p:extLst>
      <p:ext uri="{BB962C8B-B14F-4D97-AF65-F5344CB8AC3E}">
        <p14:creationId xmlns:p14="http://schemas.microsoft.com/office/powerpoint/2010/main" val="70731057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spd="med">
    <p:fade/>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MS PGothic" pitchFamily="34" charset="-128"/>
        </a:defRPr>
      </a:lvl2pPr>
      <a:lvl3pPr algn="ctr" rtl="0" fontAlgn="base">
        <a:spcBef>
          <a:spcPct val="0"/>
        </a:spcBef>
        <a:spcAft>
          <a:spcPct val="0"/>
        </a:spcAft>
        <a:defRPr sz="4400">
          <a:solidFill>
            <a:schemeClr val="tx2"/>
          </a:solidFill>
          <a:latin typeface="Arial" charset="0"/>
          <a:ea typeface="MS PGothic" pitchFamily="34" charset="-128"/>
        </a:defRPr>
      </a:lvl3pPr>
      <a:lvl4pPr algn="ctr" rtl="0" fontAlgn="base">
        <a:spcBef>
          <a:spcPct val="0"/>
        </a:spcBef>
        <a:spcAft>
          <a:spcPct val="0"/>
        </a:spcAft>
        <a:defRPr sz="4400">
          <a:solidFill>
            <a:schemeClr val="tx2"/>
          </a:solidFill>
          <a:latin typeface="Arial" charset="0"/>
          <a:ea typeface="MS PGothic" pitchFamily="34" charset="-128"/>
        </a:defRPr>
      </a:lvl4pPr>
      <a:lvl5pPr algn="ctr" rtl="0" fontAlgn="base">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hyperlink" Target="http://www.google.se/url?sa=i&amp;rct=j&amp;q=&amp;esrc=s&amp;frm=1&amp;source=images&amp;cd=&amp;cad=rja&amp;docid=Z7K74yz9L2beyM&amp;tbnid=mPiuUQtGONcEOM:&amp;ved=0CAUQjRw&amp;url=http://www.unrulyguides.com/2011/05/enhanced-content-for-epub-3/&amp;ei=G1yHUd-AA9Ha4QTrwIHYCA&amp;psig=AFQjCNFhiB2aRqUWLQPZ3bFAiQH4-gSS8Q&amp;ust=1367911832285143" TargetMode="Externa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9.jpe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jpeg"/><Relationship Id="rId5" Type="http://schemas.openxmlformats.org/officeDocument/2006/relationships/image" Target="../media/image12.jpeg"/><Relationship Id="rId10" Type="http://schemas.openxmlformats.org/officeDocument/2006/relationships/hyperlink" Target="http://www.google.se/url?sa=i&amp;rct=j&amp;q=&amp;esrc=s&amp;frm=1&amp;source=images&amp;cd=&amp;cad=rja&amp;docid=L3aWfp3SqBGNyM&amp;tbnid=LkzuJbtGwjO4HM:&amp;ved=0CAUQjRw&amp;url=http://sparkibaken.se/atstorningar/viktig-finns-pa-adlibris/&amp;ei=Z1yHUeK2I-jf4QTd24CoBg&amp;psig=AFQjCNGPyCXTJLgeMOUXQGPiiWFUEI-5Vw&amp;ust=1367911906780392" TargetMode="External"/><Relationship Id="rId4" Type="http://schemas.openxmlformats.org/officeDocument/2006/relationships/image" Target="../media/image16.jpe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se/url?sa=i&amp;source=images&amp;cd=&amp;cad=rja&amp;docid=GawMiZkN89R-_M&amp;tbnid=xtT44ab7W8zCAM:&amp;ved=0CAgQjRwwAA&amp;url=http://blog.larrybodine.com/2011/12/articles/tech/if-you-want-to-look-old-get-an-ipad/&amp;ei=uV2HUb3tGcGq4ASo94DIBQ&amp;psig=AFQjCNEWZFuj9pAoCNtlbmAmftrlZnm_bw&amp;ust=1367912249487337"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83568" y="692696"/>
            <a:ext cx="7772400" cy="1362075"/>
          </a:xfrm>
        </p:spPr>
        <p:txBody>
          <a:bodyPr>
            <a:normAutofit/>
          </a:bodyPr>
          <a:lstStyle/>
          <a:p>
            <a:pPr algn="ctr"/>
            <a:r>
              <a:rPr lang="sv-SE" dirty="0" smtClean="0">
                <a:latin typeface="Arial" panose="020B0604020202020204" pitchFamily="34" charset="0"/>
                <a:cs typeface="Arial" panose="020B0604020202020204" pitchFamily="34" charset="0"/>
              </a:rPr>
              <a:t>Tillgänglig läsning</a:t>
            </a:r>
            <a:br>
              <a:rPr lang="sv-SE" dirty="0" smtClean="0">
                <a:latin typeface="Arial" panose="020B0604020202020204" pitchFamily="34" charset="0"/>
                <a:cs typeface="Arial" panose="020B0604020202020204" pitchFamily="34" charset="0"/>
              </a:rPr>
            </a:br>
            <a:r>
              <a:rPr lang="sv-SE" dirty="0" smtClean="0">
                <a:latin typeface="Arial" panose="020B0604020202020204" pitchFamily="34" charset="0"/>
                <a:cs typeface="Arial" panose="020B0604020202020204" pitchFamily="34" charset="0"/>
              </a:rPr>
              <a:t>- en mänsklig rättighet</a:t>
            </a:r>
            <a:endParaRPr lang="sv-SE" dirty="0">
              <a:latin typeface="Arial" panose="020B0604020202020204" pitchFamily="34" charset="0"/>
              <a:cs typeface="Arial" panose="020B0604020202020204" pitchFamily="34" charset="0"/>
            </a:endParaRPr>
          </a:p>
        </p:txBody>
      </p:sp>
      <p:sp>
        <p:nvSpPr>
          <p:cNvPr id="6" name="Platshållare för text 4"/>
          <p:cNvSpPr>
            <a:spLocks noGrp="1"/>
          </p:cNvSpPr>
          <p:nvPr>
            <p:ph type="body" idx="1"/>
          </p:nvPr>
        </p:nvSpPr>
        <p:spPr>
          <a:xfrm>
            <a:off x="683568" y="2276873"/>
            <a:ext cx="6696744" cy="2520280"/>
          </a:xfrm>
        </p:spPr>
        <p:txBody>
          <a:bodyPr>
            <a:noAutofit/>
          </a:bodyPr>
          <a:lstStyle/>
          <a:p>
            <a:r>
              <a:rPr lang="sv-SE" b="1" cap="all" dirty="0" smtClean="0">
                <a:solidFill>
                  <a:prstClr val="black"/>
                </a:solidFill>
                <a:latin typeface="Arial" panose="020B0604020202020204" pitchFamily="34" charset="0"/>
                <a:cs typeface="Arial" panose="020B0604020202020204" pitchFamily="34" charset="0"/>
              </a:rPr>
              <a:t>ATT </a:t>
            </a:r>
            <a:r>
              <a:rPr lang="sv-SE" b="1" cap="all" dirty="0">
                <a:solidFill>
                  <a:prstClr val="black"/>
                </a:solidFill>
                <a:latin typeface="Arial" panose="020B0604020202020204" pitchFamily="34" charset="0"/>
                <a:cs typeface="Arial" panose="020B0604020202020204" pitchFamily="34" charset="0"/>
              </a:rPr>
              <a:t>KUNNA </a:t>
            </a:r>
            <a:r>
              <a:rPr lang="sv-SE" b="1" cap="all" dirty="0" err="1">
                <a:solidFill>
                  <a:prstClr val="black"/>
                </a:solidFill>
                <a:latin typeface="Arial" panose="020B0604020202020204" pitchFamily="34" charset="0"/>
                <a:cs typeface="Arial" panose="020B0604020202020204" pitchFamily="34" charset="0"/>
              </a:rPr>
              <a:t>LäsA</a:t>
            </a:r>
            <a:r>
              <a:rPr lang="sv-SE" b="1" cap="all" dirty="0">
                <a:solidFill>
                  <a:prstClr val="black"/>
                </a:solidFill>
                <a:latin typeface="Arial" panose="020B0604020202020204" pitchFamily="34" charset="0"/>
                <a:cs typeface="Arial" panose="020B0604020202020204" pitchFamily="34" charset="0"/>
              </a:rPr>
              <a:t> </a:t>
            </a:r>
            <a:r>
              <a:rPr lang="sv-SE" b="1" u="sng" cap="all" dirty="0">
                <a:solidFill>
                  <a:prstClr val="black"/>
                </a:solidFill>
                <a:latin typeface="Arial" panose="020B0604020202020204" pitchFamily="34" charset="0"/>
                <a:cs typeface="Arial" panose="020B0604020202020204" pitchFamily="34" charset="0"/>
              </a:rPr>
              <a:t>Vad</a:t>
            </a:r>
            <a:r>
              <a:rPr lang="sv-SE" b="1" cap="all" dirty="0">
                <a:solidFill>
                  <a:prstClr val="black"/>
                </a:solidFill>
                <a:latin typeface="Arial" panose="020B0604020202020204" pitchFamily="34" charset="0"/>
                <a:cs typeface="Arial" panose="020B0604020202020204" pitchFamily="34" charset="0"/>
              </a:rPr>
              <a:t>, </a:t>
            </a:r>
            <a:r>
              <a:rPr lang="sv-SE" b="1" u="sng" cap="all" dirty="0">
                <a:solidFill>
                  <a:prstClr val="black"/>
                </a:solidFill>
                <a:latin typeface="Arial" panose="020B0604020202020204" pitchFamily="34" charset="0"/>
                <a:cs typeface="Arial" panose="020B0604020202020204" pitchFamily="34" charset="0"/>
              </a:rPr>
              <a:t>När</a:t>
            </a:r>
            <a:r>
              <a:rPr lang="sv-SE" b="1" cap="all" dirty="0">
                <a:solidFill>
                  <a:prstClr val="black"/>
                </a:solidFill>
                <a:latin typeface="Arial" panose="020B0604020202020204" pitchFamily="34" charset="0"/>
                <a:cs typeface="Arial" panose="020B0604020202020204" pitchFamily="34" charset="0"/>
              </a:rPr>
              <a:t> och </a:t>
            </a:r>
            <a:r>
              <a:rPr lang="sv-SE" b="1" u="sng" cap="all" dirty="0">
                <a:solidFill>
                  <a:prstClr val="black"/>
                </a:solidFill>
                <a:latin typeface="Arial" panose="020B0604020202020204" pitchFamily="34" charset="0"/>
                <a:cs typeface="Arial" panose="020B0604020202020204" pitchFamily="34" charset="0"/>
              </a:rPr>
              <a:t>Hur</a:t>
            </a:r>
            <a:r>
              <a:rPr lang="sv-SE" b="1" cap="all" dirty="0">
                <a:solidFill>
                  <a:prstClr val="black"/>
                </a:solidFill>
                <a:latin typeface="Arial" panose="020B0604020202020204" pitchFamily="34" charset="0"/>
                <a:cs typeface="Arial" panose="020B0604020202020204" pitchFamily="34" charset="0"/>
              </a:rPr>
              <a:t>  MAN vill</a:t>
            </a:r>
            <a:endParaRPr lang="sv-SE" dirty="0" smtClean="0">
              <a:solidFill>
                <a:schemeClr val="tx1"/>
              </a:solidFill>
              <a:latin typeface="Arial" panose="020B0604020202020204" pitchFamily="34" charset="0"/>
              <a:cs typeface="Arial" panose="020B0604020202020204" pitchFamily="34" charset="0"/>
            </a:endParaRPr>
          </a:p>
          <a:p>
            <a:endParaRPr lang="sv-SE" sz="2400" dirty="0" smtClean="0">
              <a:solidFill>
                <a:schemeClr val="tx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half" idx="1"/>
          </p:nvPr>
        </p:nvSpPr>
        <p:spPr/>
        <p:txBody>
          <a:bodyPr/>
          <a:lstStyle/>
          <a:p>
            <a:endParaRPr lang="sv-SE"/>
          </a:p>
        </p:txBody>
      </p:sp>
      <p:pic>
        <p:nvPicPr>
          <p:cNvPr id="1027" name="Picture 3"/>
          <p:cNvPicPr>
            <a:picLocks noChangeAspect="1" noChangeArrowheads="1"/>
          </p:cNvPicPr>
          <p:nvPr/>
        </p:nvPicPr>
        <p:blipFill>
          <a:blip r:embed="rId2" cstate="print"/>
          <a:srcRect l="12598" t="1080" r="12598" b="5399"/>
          <a:stretch>
            <a:fillRect/>
          </a:stretch>
        </p:blipFill>
        <p:spPr bwMode="auto">
          <a:xfrm>
            <a:off x="25458" y="-267323"/>
            <a:ext cx="9118542" cy="71253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4932040" y="2852937"/>
          <a:ext cx="3672408"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p:cNvSpPr txBox="1"/>
          <p:nvPr/>
        </p:nvSpPr>
        <p:spPr>
          <a:xfrm>
            <a:off x="4788024" y="1556792"/>
            <a:ext cx="3816424" cy="1292662"/>
          </a:xfrm>
          <a:prstGeom prst="rect">
            <a:avLst/>
          </a:prstGeom>
          <a:noFill/>
        </p:spPr>
        <p:txBody>
          <a:bodyPr wrap="square" rtlCol="0">
            <a:spAutoFit/>
          </a:bodyPr>
          <a:lstStyle/>
          <a:p>
            <a:pPr algn="ctr"/>
            <a:r>
              <a:rPr lang="sv-SE" sz="2600" dirty="0" smtClean="0">
                <a:solidFill>
                  <a:prstClr val="black"/>
                </a:solidFill>
              </a:rPr>
              <a:t>Åldersfördelning bland användare som laddar ner själva i augusti 2013</a:t>
            </a:r>
            <a:endParaRPr lang="sv-SE" sz="2600" dirty="0">
              <a:solidFill>
                <a:prstClr val="black"/>
              </a:solidFill>
            </a:endParaRPr>
          </a:p>
        </p:txBody>
      </p:sp>
      <p:sp>
        <p:nvSpPr>
          <p:cNvPr id="6" name="Rubrik 1"/>
          <p:cNvSpPr>
            <a:spLocks noGrp="1"/>
          </p:cNvSpPr>
          <p:nvPr>
            <p:ph type="title"/>
          </p:nvPr>
        </p:nvSpPr>
        <p:spPr>
          <a:xfrm>
            <a:off x="457200" y="274638"/>
            <a:ext cx="8229600" cy="1143000"/>
          </a:xfrm>
        </p:spPr>
        <p:txBody>
          <a:bodyPr>
            <a:normAutofit fontScale="90000"/>
          </a:bodyPr>
          <a:lstStyle/>
          <a:p>
            <a:r>
              <a:rPr lang="sv-SE" sz="4000" dirty="0" smtClean="0">
                <a:latin typeface="+mn-lt"/>
              </a:rPr>
              <a:t>Jämför: Användarna av Legimus-tjänsterna</a:t>
            </a:r>
            <a:endParaRPr lang="sv-SE" sz="4000" dirty="0">
              <a:latin typeface="+mn-lt"/>
            </a:endParaRPr>
          </a:p>
        </p:txBody>
      </p:sp>
      <p:sp>
        <p:nvSpPr>
          <p:cNvPr id="13" name="textruta 12"/>
          <p:cNvSpPr txBox="1"/>
          <p:nvPr/>
        </p:nvSpPr>
        <p:spPr>
          <a:xfrm>
            <a:off x="611560" y="1556792"/>
            <a:ext cx="3744416" cy="1292662"/>
          </a:xfrm>
          <a:prstGeom prst="rect">
            <a:avLst/>
          </a:prstGeom>
          <a:noFill/>
        </p:spPr>
        <p:txBody>
          <a:bodyPr wrap="square" rtlCol="0">
            <a:spAutoFit/>
          </a:bodyPr>
          <a:lstStyle/>
          <a:p>
            <a:pPr algn="ctr"/>
            <a:r>
              <a:rPr lang="sv-SE" sz="2600" dirty="0" smtClean="0">
                <a:solidFill>
                  <a:prstClr val="black"/>
                </a:solidFill>
              </a:rPr>
              <a:t>Tillväxt av användare som laddar ner själva</a:t>
            </a:r>
          </a:p>
          <a:p>
            <a:pPr algn="ctr"/>
            <a:r>
              <a:rPr lang="sv-SE" sz="2600" dirty="0" err="1" smtClean="0">
                <a:solidFill>
                  <a:prstClr val="black"/>
                </a:solidFill>
              </a:rPr>
              <a:t>sept</a:t>
            </a:r>
            <a:r>
              <a:rPr lang="sv-SE" sz="2600" dirty="0" smtClean="0">
                <a:solidFill>
                  <a:prstClr val="black"/>
                </a:solidFill>
              </a:rPr>
              <a:t> 2011 –&gt; nov 2013</a:t>
            </a:r>
            <a:endParaRPr lang="sv-SE" sz="2600" dirty="0">
              <a:solidFill>
                <a:prstClr val="black"/>
              </a:solidFill>
            </a:endParaRPr>
          </a:p>
        </p:txBody>
      </p:sp>
      <p:graphicFrame>
        <p:nvGraphicFramePr>
          <p:cNvPr id="9" name="Diagram 8"/>
          <p:cNvGraphicFramePr>
            <a:graphicFrameLocks/>
          </p:cNvGraphicFramePr>
          <p:nvPr>
            <p:extLst/>
          </p:nvPr>
        </p:nvGraphicFramePr>
        <p:xfrm>
          <a:off x="539552" y="2966454"/>
          <a:ext cx="3888432" cy="295581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Bildobjekt 13"/>
          <p:cNvPicPr>
            <a:picLocks noChangeAspect="1"/>
          </p:cNvPicPr>
          <p:nvPr/>
        </p:nvPicPr>
        <p:blipFill>
          <a:blip r:embed="rId4" cstate="print"/>
          <a:srcRect/>
          <a:stretch>
            <a:fillRect/>
          </a:stretch>
        </p:blipFill>
        <p:spPr bwMode="auto">
          <a:xfrm>
            <a:off x="8022395" y="6237312"/>
            <a:ext cx="970079" cy="479969"/>
          </a:xfrm>
          <a:prstGeom prst="rect">
            <a:avLst/>
          </a:prstGeom>
          <a:noFill/>
          <a:ln w="9525">
            <a:noFill/>
            <a:miter lim="800000"/>
            <a:headEnd/>
            <a:tailEnd/>
          </a:ln>
        </p:spPr>
      </p:pic>
    </p:spTree>
    <p:extLst>
      <p:ext uri="{BB962C8B-B14F-4D97-AF65-F5344CB8AC3E}">
        <p14:creationId xmlns:p14="http://schemas.microsoft.com/office/powerpoint/2010/main" val="2246181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fontAlgn="base">
              <a:spcAft>
                <a:spcPct val="0"/>
              </a:spcAft>
            </a:pPr>
            <a:r>
              <a:rPr lang="sv-SE" sz="4000" dirty="0">
                <a:solidFill>
                  <a:schemeClr val="tx2"/>
                </a:solidFill>
                <a:latin typeface="Arial" panose="020B0604020202020204" pitchFamily="34" charset="0"/>
                <a:cs typeface="Arial" panose="020B0604020202020204" pitchFamily="34" charset="0"/>
              </a:rPr>
              <a:t>Tjänster med tillgänglig litteratur</a:t>
            </a:r>
          </a:p>
        </p:txBody>
      </p:sp>
      <p:pic>
        <p:nvPicPr>
          <p:cNvPr id="4" name="Bildobjekt 13"/>
          <p:cNvPicPr>
            <a:picLocks noChangeAspect="1"/>
          </p:cNvPicPr>
          <p:nvPr/>
        </p:nvPicPr>
        <p:blipFill>
          <a:blip r:embed="rId2" cstate="print"/>
          <a:srcRect/>
          <a:stretch>
            <a:fillRect/>
          </a:stretch>
        </p:blipFill>
        <p:spPr bwMode="auto">
          <a:xfrm>
            <a:off x="7668344" y="6237312"/>
            <a:ext cx="970079" cy="479969"/>
          </a:xfrm>
          <a:prstGeom prst="rect">
            <a:avLst/>
          </a:prstGeom>
          <a:noFill/>
          <a:ln w="9525">
            <a:noFill/>
            <a:miter lim="800000"/>
            <a:headEnd/>
            <a:tailEnd/>
          </a:ln>
        </p:spPr>
      </p:pic>
      <p:pic>
        <p:nvPicPr>
          <p:cNvPr id="10" name="Picture 5"/>
          <p:cNvPicPr>
            <a:picLocks noChangeAspect="1" noChangeArrowheads="1"/>
          </p:cNvPicPr>
          <p:nvPr/>
        </p:nvPicPr>
        <p:blipFill>
          <a:blip r:embed="rId3" cstate="print"/>
          <a:srcRect t="29746" b="11999"/>
          <a:stretch>
            <a:fillRect/>
          </a:stretch>
        </p:blipFill>
        <p:spPr bwMode="auto">
          <a:xfrm>
            <a:off x="7452320" y="2996952"/>
            <a:ext cx="1200119" cy="1008112"/>
          </a:xfrm>
          <a:prstGeom prst="rect">
            <a:avLst/>
          </a:prstGeom>
          <a:noFill/>
          <a:ln w="9525">
            <a:noFill/>
            <a:miter lim="800000"/>
            <a:headEnd/>
            <a:tailEnd/>
          </a:ln>
          <a:effectLst/>
        </p:spPr>
      </p:pic>
      <p:pic>
        <p:nvPicPr>
          <p:cNvPr id="12" name="Picture 2"/>
          <p:cNvPicPr>
            <a:picLocks noChangeAspect="1" noChangeArrowheads="1"/>
          </p:cNvPicPr>
          <p:nvPr/>
        </p:nvPicPr>
        <p:blipFill>
          <a:blip r:embed="rId4" cstate="print"/>
          <a:srcRect l="8500" t="18142" r="425" b="28913"/>
          <a:stretch>
            <a:fillRect/>
          </a:stretch>
        </p:blipFill>
        <p:spPr bwMode="auto">
          <a:xfrm>
            <a:off x="7452320" y="4149079"/>
            <a:ext cx="1215893" cy="909533"/>
          </a:xfrm>
          <a:prstGeom prst="rect">
            <a:avLst/>
          </a:prstGeom>
          <a:noFill/>
          <a:ln w="9525">
            <a:noFill/>
            <a:miter lim="800000"/>
            <a:headEnd/>
            <a:tailEnd/>
          </a:ln>
          <a:effectLst/>
        </p:spPr>
      </p:pic>
      <p:sp>
        <p:nvSpPr>
          <p:cNvPr id="15" name="Rektangel 14"/>
          <p:cNvSpPr/>
          <p:nvPr/>
        </p:nvSpPr>
        <p:spPr>
          <a:xfrm>
            <a:off x="467544" y="1412776"/>
            <a:ext cx="8208912" cy="12961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6" name="textruta 15"/>
          <p:cNvSpPr txBox="1"/>
          <p:nvPr/>
        </p:nvSpPr>
        <p:spPr>
          <a:xfrm>
            <a:off x="2843808" y="1556792"/>
            <a:ext cx="1944217" cy="923330"/>
          </a:xfrm>
          <a:prstGeom prst="rect">
            <a:avLst/>
          </a:prstGeom>
          <a:noFill/>
        </p:spPr>
        <p:txBody>
          <a:bodyPr wrap="square" rtlCol="0" anchor="ctr" anchorCtr="1">
            <a:spAutoFit/>
          </a:bodyPr>
          <a:lstStyle/>
          <a:p>
            <a:pPr algn="ctr"/>
            <a:r>
              <a:rPr lang="sv-SE" dirty="0" smtClean="0">
                <a:solidFill>
                  <a:prstClr val="black"/>
                </a:solidFill>
              </a:rPr>
              <a:t>Produktion i tillgängliga format enl. §17 URL</a:t>
            </a:r>
            <a:endParaRPr lang="sv-SE" dirty="0">
              <a:solidFill>
                <a:prstClr val="black"/>
              </a:solidFill>
            </a:endParaRPr>
          </a:p>
        </p:txBody>
      </p:sp>
      <p:sp>
        <p:nvSpPr>
          <p:cNvPr id="17" name="textruta 16"/>
          <p:cNvSpPr txBox="1"/>
          <p:nvPr/>
        </p:nvSpPr>
        <p:spPr>
          <a:xfrm>
            <a:off x="467544" y="1700808"/>
            <a:ext cx="1800200" cy="646331"/>
          </a:xfrm>
          <a:prstGeom prst="rect">
            <a:avLst/>
          </a:prstGeom>
          <a:noFill/>
        </p:spPr>
        <p:txBody>
          <a:bodyPr wrap="square" rtlCol="0" anchor="ctr" anchorCtr="1">
            <a:spAutoFit/>
          </a:bodyPr>
          <a:lstStyle/>
          <a:p>
            <a:pPr algn="ctr"/>
            <a:r>
              <a:rPr lang="sv-SE" dirty="0" smtClean="0">
                <a:solidFill>
                  <a:prstClr val="black"/>
                </a:solidFill>
              </a:rPr>
              <a:t>Kommersiell utgivning</a:t>
            </a:r>
            <a:endParaRPr lang="sv-SE" dirty="0">
              <a:solidFill>
                <a:prstClr val="black"/>
              </a:solidFill>
            </a:endParaRPr>
          </a:p>
        </p:txBody>
      </p:sp>
      <p:sp>
        <p:nvSpPr>
          <p:cNvPr id="18" name="textruta 17"/>
          <p:cNvSpPr txBox="1"/>
          <p:nvPr/>
        </p:nvSpPr>
        <p:spPr>
          <a:xfrm>
            <a:off x="5292080" y="1700808"/>
            <a:ext cx="1584176" cy="646331"/>
          </a:xfrm>
          <a:prstGeom prst="rect">
            <a:avLst/>
          </a:prstGeom>
          <a:noFill/>
        </p:spPr>
        <p:txBody>
          <a:bodyPr wrap="square" rtlCol="0" anchor="ctr" anchorCtr="1">
            <a:spAutoFit/>
          </a:bodyPr>
          <a:lstStyle/>
          <a:p>
            <a:pPr algn="ctr"/>
            <a:r>
              <a:rPr lang="sv-SE" dirty="0" smtClean="0">
                <a:solidFill>
                  <a:prstClr val="black"/>
                </a:solidFill>
              </a:rPr>
              <a:t>Tjänster och distribution</a:t>
            </a:r>
            <a:endParaRPr lang="sv-SE" dirty="0">
              <a:solidFill>
                <a:prstClr val="black"/>
              </a:solidFill>
            </a:endParaRPr>
          </a:p>
        </p:txBody>
      </p:sp>
      <p:sp>
        <p:nvSpPr>
          <p:cNvPr id="19" name="textruta 18"/>
          <p:cNvSpPr txBox="1"/>
          <p:nvPr/>
        </p:nvSpPr>
        <p:spPr>
          <a:xfrm>
            <a:off x="7092280" y="1844824"/>
            <a:ext cx="1584176" cy="369332"/>
          </a:xfrm>
          <a:prstGeom prst="rect">
            <a:avLst/>
          </a:prstGeom>
          <a:noFill/>
        </p:spPr>
        <p:txBody>
          <a:bodyPr wrap="square" rtlCol="0" anchor="ctr" anchorCtr="1">
            <a:spAutoFit/>
          </a:bodyPr>
          <a:lstStyle/>
          <a:p>
            <a:pPr algn="ctr"/>
            <a:r>
              <a:rPr lang="sv-SE" dirty="0" smtClean="0">
                <a:solidFill>
                  <a:prstClr val="black"/>
                </a:solidFill>
              </a:rPr>
              <a:t>Konsumtion</a:t>
            </a:r>
            <a:endParaRPr lang="sv-SE" dirty="0">
              <a:solidFill>
                <a:prstClr val="black"/>
              </a:solidFill>
            </a:endParaRPr>
          </a:p>
        </p:txBody>
      </p:sp>
      <p:pic>
        <p:nvPicPr>
          <p:cNvPr id="20" name="Picture 2"/>
          <p:cNvPicPr>
            <a:picLocks noChangeAspect="1" noChangeArrowheads="1"/>
          </p:cNvPicPr>
          <p:nvPr/>
        </p:nvPicPr>
        <p:blipFill>
          <a:blip r:embed="rId5" cstate="print"/>
          <a:srcRect b="5338"/>
          <a:stretch>
            <a:fillRect/>
          </a:stretch>
        </p:blipFill>
        <p:spPr bwMode="auto">
          <a:xfrm>
            <a:off x="7452319" y="5229199"/>
            <a:ext cx="1200119" cy="827007"/>
          </a:xfrm>
          <a:prstGeom prst="rect">
            <a:avLst/>
          </a:prstGeom>
          <a:noFill/>
          <a:ln w="9525">
            <a:noFill/>
            <a:miter lim="800000"/>
            <a:headEnd/>
            <a:tailEnd/>
          </a:ln>
          <a:effectLst/>
        </p:spPr>
      </p:pic>
      <p:sp>
        <p:nvSpPr>
          <p:cNvPr id="21" name="Upp 20"/>
          <p:cNvSpPr/>
          <p:nvPr/>
        </p:nvSpPr>
        <p:spPr>
          <a:xfrm rot="5400000">
            <a:off x="7020272" y="4293096"/>
            <a:ext cx="360040" cy="360040"/>
          </a:xfrm>
          <a:prstGeom prst="up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22" name="Moln 21"/>
          <p:cNvSpPr/>
          <p:nvPr/>
        </p:nvSpPr>
        <p:spPr>
          <a:xfrm>
            <a:off x="467544" y="3861048"/>
            <a:ext cx="2016224" cy="1296144"/>
          </a:xfrm>
          <a:prstGeom prst="clou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smtClean="0">
                <a:solidFill>
                  <a:prstClr val="white"/>
                </a:solidFill>
              </a:rPr>
              <a:t>Bokförlagen</a:t>
            </a:r>
            <a:endParaRPr lang="sv-SE" sz="1500" dirty="0">
              <a:solidFill>
                <a:prstClr val="white"/>
              </a:solidFill>
            </a:endParaRPr>
          </a:p>
        </p:txBody>
      </p:sp>
      <p:sp>
        <p:nvSpPr>
          <p:cNvPr id="23" name="Upp 22"/>
          <p:cNvSpPr/>
          <p:nvPr/>
        </p:nvSpPr>
        <p:spPr>
          <a:xfrm rot="5400000">
            <a:off x="2627784" y="4293096"/>
            <a:ext cx="360040" cy="360040"/>
          </a:xfrm>
          <a:prstGeom prst="up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24" name="Rektangel 23"/>
          <p:cNvSpPr/>
          <p:nvPr/>
        </p:nvSpPr>
        <p:spPr>
          <a:xfrm>
            <a:off x="3059832" y="3429000"/>
            <a:ext cx="1584176" cy="20882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500" dirty="0" smtClean="0">
                <a:solidFill>
                  <a:prstClr val="white"/>
                </a:solidFill>
              </a:rPr>
              <a:t>Tryckta böcker blir:</a:t>
            </a:r>
          </a:p>
          <a:p>
            <a:pPr>
              <a:buFont typeface="Arial" pitchFamily="34" charset="0"/>
              <a:buChar char="•"/>
            </a:pPr>
            <a:r>
              <a:rPr lang="sv-SE" sz="1500" dirty="0" smtClean="0">
                <a:solidFill>
                  <a:prstClr val="white"/>
                </a:solidFill>
              </a:rPr>
              <a:t>Talböcker</a:t>
            </a:r>
          </a:p>
          <a:p>
            <a:pPr>
              <a:buFont typeface="Arial" pitchFamily="34" charset="0"/>
              <a:buChar char="•"/>
            </a:pPr>
            <a:r>
              <a:rPr lang="sv-SE" sz="1500" dirty="0" smtClean="0">
                <a:solidFill>
                  <a:prstClr val="white"/>
                </a:solidFill>
              </a:rPr>
              <a:t>e-text</a:t>
            </a:r>
          </a:p>
          <a:p>
            <a:pPr>
              <a:buFont typeface="Arial" pitchFamily="34" charset="0"/>
              <a:buChar char="•"/>
            </a:pPr>
            <a:r>
              <a:rPr lang="sv-SE" sz="1500" dirty="0" smtClean="0">
                <a:solidFill>
                  <a:prstClr val="white"/>
                </a:solidFill>
              </a:rPr>
              <a:t>punktskrift</a:t>
            </a:r>
          </a:p>
          <a:p>
            <a:pPr>
              <a:buFont typeface="Arial" pitchFamily="34" charset="0"/>
              <a:buChar char="•"/>
            </a:pPr>
            <a:r>
              <a:rPr lang="sv-SE" sz="1500" dirty="0" smtClean="0">
                <a:solidFill>
                  <a:prstClr val="white"/>
                </a:solidFill>
              </a:rPr>
              <a:t>taktila bilder</a:t>
            </a:r>
          </a:p>
          <a:p>
            <a:pPr>
              <a:buFont typeface="Arial" pitchFamily="34" charset="0"/>
              <a:buChar char="•"/>
            </a:pPr>
            <a:r>
              <a:rPr lang="sv-SE" sz="1500" dirty="0" smtClean="0">
                <a:solidFill>
                  <a:prstClr val="white"/>
                </a:solidFill>
              </a:rPr>
              <a:t>(LL och </a:t>
            </a:r>
            <a:r>
              <a:rPr lang="sv-SE" sz="1500" dirty="0" err="1" smtClean="0">
                <a:solidFill>
                  <a:prstClr val="white"/>
                </a:solidFill>
              </a:rPr>
              <a:t>tkn</a:t>
            </a:r>
            <a:r>
              <a:rPr lang="sv-SE" sz="1500" dirty="0" smtClean="0">
                <a:solidFill>
                  <a:prstClr val="white"/>
                </a:solidFill>
              </a:rPr>
              <a:t>)</a:t>
            </a:r>
            <a:endParaRPr lang="sv-SE" sz="1500" dirty="0">
              <a:solidFill>
                <a:prstClr val="white"/>
              </a:solidFill>
            </a:endParaRPr>
          </a:p>
        </p:txBody>
      </p:sp>
      <p:sp>
        <p:nvSpPr>
          <p:cNvPr id="25" name="Upp 24"/>
          <p:cNvSpPr/>
          <p:nvPr/>
        </p:nvSpPr>
        <p:spPr>
          <a:xfrm rot="5400000">
            <a:off x="4788024" y="4293096"/>
            <a:ext cx="360040" cy="360040"/>
          </a:xfrm>
          <a:prstGeom prst="up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26" name="Rektangel 25"/>
          <p:cNvSpPr/>
          <p:nvPr/>
        </p:nvSpPr>
        <p:spPr>
          <a:xfrm>
            <a:off x="5292080" y="3429000"/>
            <a:ext cx="1584176" cy="20882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sv-SE" sz="1500" dirty="0">
                <a:solidFill>
                  <a:prstClr val="white"/>
                </a:solidFill>
              </a:rPr>
              <a:t>Lokala bibliotek (talböcker på CD</a:t>
            </a:r>
            <a:r>
              <a:rPr lang="sv-SE" sz="1500" dirty="0" smtClean="0">
                <a:solidFill>
                  <a:prstClr val="white"/>
                </a:solidFill>
              </a:rPr>
              <a:t>)</a:t>
            </a:r>
          </a:p>
          <a:p>
            <a:pPr>
              <a:buFont typeface="Arial" pitchFamily="34" charset="0"/>
              <a:buChar char="•"/>
            </a:pPr>
            <a:r>
              <a:rPr lang="sv-SE" sz="1500" dirty="0" smtClean="0">
                <a:solidFill>
                  <a:prstClr val="white"/>
                </a:solidFill>
              </a:rPr>
              <a:t>Digitala tjänster och </a:t>
            </a:r>
            <a:r>
              <a:rPr lang="sv-SE" sz="1500" dirty="0" err="1" smtClean="0">
                <a:solidFill>
                  <a:prstClr val="white"/>
                </a:solidFill>
              </a:rPr>
              <a:t>internet-distribtion</a:t>
            </a:r>
            <a:r>
              <a:rPr lang="sv-SE" sz="1500" dirty="0" smtClean="0">
                <a:solidFill>
                  <a:prstClr val="white"/>
                </a:solidFill>
              </a:rPr>
              <a:t> via MTM</a:t>
            </a:r>
            <a:endParaRPr lang="sv-SE" sz="1500" dirty="0">
              <a:solidFill>
                <a:prstClr val="white"/>
              </a:solidFill>
            </a:endParaRPr>
          </a:p>
          <a:p>
            <a:pPr>
              <a:buFont typeface="Arial" pitchFamily="34" charset="0"/>
              <a:buChar char="•"/>
            </a:pPr>
            <a:r>
              <a:rPr lang="sv-SE" sz="1500" dirty="0" smtClean="0">
                <a:solidFill>
                  <a:prstClr val="white"/>
                </a:solidFill>
              </a:rPr>
              <a:t>Envägslån punktskrift</a:t>
            </a:r>
            <a:endParaRPr lang="sv-SE" sz="1500" dirty="0">
              <a:solidFill>
                <a:prstClr val="white"/>
              </a:solidFill>
            </a:endParaRPr>
          </a:p>
        </p:txBody>
      </p:sp>
      <p:pic>
        <p:nvPicPr>
          <p:cNvPr id="27" name="Picture 2" descr="http://20x200.com/blog/bookshelf6_artworkimage.jpg"/>
          <p:cNvPicPr>
            <a:picLocks noChangeAspect="1" noChangeArrowheads="1"/>
          </p:cNvPicPr>
          <p:nvPr/>
        </p:nvPicPr>
        <p:blipFill>
          <a:blip r:embed="rId6" cstate="print"/>
          <a:srcRect t="17737" b="17737"/>
          <a:stretch>
            <a:fillRect/>
          </a:stretch>
        </p:blipFill>
        <p:spPr bwMode="auto">
          <a:xfrm>
            <a:off x="544072" y="5229200"/>
            <a:ext cx="2080048" cy="1073725"/>
          </a:xfrm>
          <a:prstGeom prst="rect">
            <a:avLst/>
          </a:prstGeom>
          <a:noFill/>
        </p:spPr>
      </p:pic>
      <p:sp>
        <p:nvSpPr>
          <p:cNvPr id="28" name="Rundad rektangulär 27"/>
          <p:cNvSpPr/>
          <p:nvPr/>
        </p:nvSpPr>
        <p:spPr>
          <a:xfrm>
            <a:off x="971600" y="2492896"/>
            <a:ext cx="2304256" cy="1872208"/>
          </a:xfrm>
          <a:prstGeom prst="wedgeRoundRectCallout">
            <a:avLst>
              <a:gd name="adj1" fmla="val 64118"/>
              <a:gd name="adj2" fmla="val 77026"/>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sv-SE" sz="1600" dirty="0" smtClean="0">
                <a:solidFill>
                  <a:prstClr val="black"/>
                </a:solidFill>
              </a:rPr>
              <a:t>Endast delvis automatiserbart = kostnadsdrivande</a:t>
            </a:r>
            <a:endParaRPr lang="sv-SE" sz="1600" dirty="0">
              <a:solidFill>
                <a:prstClr val="black"/>
              </a:solidFill>
            </a:endParaRPr>
          </a:p>
          <a:p>
            <a:pPr>
              <a:buFont typeface="Arial" pitchFamily="34" charset="0"/>
              <a:buChar char="•"/>
            </a:pPr>
            <a:r>
              <a:rPr lang="sv-SE" sz="1600" dirty="0" smtClean="0">
                <a:solidFill>
                  <a:prstClr val="black"/>
                </a:solidFill>
              </a:rPr>
              <a:t>&lt;20 </a:t>
            </a:r>
            <a:r>
              <a:rPr lang="sv-SE" sz="1600" dirty="0">
                <a:solidFill>
                  <a:prstClr val="black"/>
                </a:solidFill>
              </a:rPr>
              <a:t>% </a:t>
            </a:r>
            <a:r>
              <a:rPr lang="sv-SE" sz="1600" dirty="0" smtClean="0">
                <a:solidFill>
                  <a:prstClr val="black"/>
                </a:solidFill>
              </a:rPr>
              <a:t>av utgivna titlar tillgängliga</a:t>
            </a:r>
          </a:p>
          <a:p>
            <a:pPr>
              <a:buFont typeface="Arial" pitchFamily="34" charset="0"/>
              <a:buChar char="•"/>
            </a:pPr>
            <a:r>
              <a:rPr lang="sv-SE" sz="1600" dirty="0" smtClean="0">
                <a:solidFill>
                  <a:prstClr val="black"/>
                </a:solidFill>
              </a:rPr>
              <a:t>Ibland långa väntetider</a:t>
            </a:r>
            <a:endParaRPr lang="sv-SE" sz="1600" dirty="0">
              <a:solidFill>
                <a:prstClr val="black"/>
              </a:solidFill>
            </a:endParaRPr>
          </a:p>
        </p:txBody>
      </p:sp>
      <p:sp>
        <p:nvSpPr>
          <p:cNvPr id="29" name="Rundad rektangulär 28"/>
          <p:cNvSpPr/>
          <p:nvPr/>
        </p:nvSpPr>
        <p:spPr>
          <a:xfrm>
            <a:off x="4139952" y="4005064"/>
            <a:ext cx="2880320" cy="1656184"/>
          </a:xfrm>
          <a:prstGeom prst="wedgeRoundRectCallout">
            <a:avLst>
              <a:gd name="adj1" fmla="val 74404"/>
              <a:gd name="adj2" fmla="val 502"/>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smtClean="0">
                <a:solidFill>
                  <a:prstClr val="black"/>
                </a:solidFill>
              </a:rPr>
              <a:t>Alla digitala böcker går att konsumera på mobila plattformar (</a:t>
            </a:r>
            <a:r>
              <a:rPr lang="sv-SE" sz="1600" dirty="0" err="1" smtClean="0">
                <a:solidFill>
                  <a:prstClr val="black"/>
                </a:solidFill>
              </a:rPr>
              <a:t>mainstream-lösningar</a:t>
            </a:r>
            <a:r>
              <a:rPr lang="sv-SE" sz="1600" dirty="0" smtClean="0">
                <a:solidFill>
                  <a:prstClr val="black"/>
                </a:solidFill>
              </a:rPr>
              <a:t>) </a:t>
            </a:r>
          </a:p>
          <a:p>
            <a:r>
              <a:rPr lang="sv-SE" sz="1600" dirty="0" smtClean="0">
                <a:solidFill>
                  <a:prstClr val="black"/>
                </a:solidFill>
              </a:rPr>
              <a:t>50 % använder digitala tjänster</a:t>
            </a:r>
            <a:endParaRPr lang="sv-SE" sz="1600" dirty="0">
              <a:solidFill>
                <a:prstClr val="black"/>
              </a:solidFill>
            </a:endParaRPr>
          </a:p>
        </p:txBody>
      </p:sp>
      <p:sp>
        <p:nvSpPr>
          <p:cNvPr id="30" name="Rundad rektangulär 29"/>
          <p:cNvSpPr/>
          <p:nvPr/>
        </p:nvSpPr>
        <p:spPr>
          <a:xfrm>
            <a:off x="4355976" y="2132856"/>
            <a:ext cx="2880320" cy="1440160"/>
          </a:xfrm>
          <a:prstGeom prst="wedgeRoundRectCallout">
            <a:avLst>
              <a:gd name="adj1" fmla="val 74609"/>
              <a:gd name="adj2" fmla="val 48764"/>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smtClean="0">
                <a:solidFill>
                  <a:prstClr val="black"/>
                </a:solidFill>
              </a:rPr>
              <a:t>Fortfarande stort behov av särlösningar inom målgruppen</a:t>
            </a:r>
          </a:p>
          <a:p>
            <a:r>
              <a:rPr lang="sv-SE" sz="1600" dirty="0" smtClean="0">
                <a:solidFill>
                  <a:prstClr val="black"/>
                </a:solidFill>
              </a:rPr>
              <a:t>- Färre än 10 % av </a:t>
            </a:r>
            <a:r>
              <a:rPr lang="sv-SE" sz="1600" dirty="0" err="1" smtClean="0">
                <a:solidFill>
                  <a:prstClr val="black"/>
                </a:solidFill>
              </a:rPr>
              <a:t>DAISY-spelarna</a:t>
            </a:r>
            <a:r>
              <a:rPr lang="sv-SE" sz="1600" dirty="0" smtClean="0">
                <a:solidFill>
                  <a:prstClr val="black"/>
                </a:solidFill>
              </a:rPr>
              <a:t> uppkopplade </a:t>
            </a:r>
            <a:endParaRPr lang="sv-SE" sz="16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147248" cy="1143000"/>
          </a:xfrm>
        </p:spPr>
        <p:txBody>
          <a:bodyPr>
            <a:noAutofit/>
          </a:bodyPr>
          <a:lstStyle/>
          <a:p>
            <a:pPr algn="l" fontAlgn="base">
              <a:spcAft>
                <a:spcPct val="0"/>
              </a:spcAft>
            </a:pPr>
            <a:r>
              <a:rPr lang="sv-SE" sz="4000" dirty="0">
                <a:solidFill>
                  <a:schemeClr val="tx2"/>
                </a:solidFill>
                <a:latin typeface="Arial" panose="020B0604020202020204" pitchFamily="34" charset="0"/>
                <a:cs typeface="Arial" panose="020B0604020202020204" pitchFamily="34" charset="0"/>
              </a:rPr>
              <a:t>Vägen framåt – ”</a:t>
            </a:r>
            <a:r>
              <a:rPr lang="sv-SE" sz="4000" dirty="0" err="1">
                <a:solidFill>
                  <a:schemeClr val="tx2"/>
                </a:solidFill>
                <a:latin typeface="Arial" panose="020B0604020202020204" pitchFamily="34" charset="0"/>
                <a:cs typeface="Arial" panose="020B0604020202020204" pitchFamily="34" charset="0"/>
              </a:rPr>
              <a:t>born</a:t>
            </a:r>
            <a:r>
              <a:rPr lang="sv-SE" sz="4000" dirty="0">
                <a:solidFill>
                  <a:schemeClr val="tx2"/>
                </a:solidFill>
                <a:latin typeface="Arial" panose="020B0604020202020204" pitchFamily="34" charset="0"/>
                <a:cs typeface="Arial" panose="020B0604020202020204" pitchFamily="34" charset="0"/>
              </a:rPr>
              <a:t> </a:t>
            </a:r>
            <a:r>
              <a:rPr lang="sv-SE" sz="4000" dirty="0" err="1">
                <a:solidFill>
                  <a:schemeClr val="tx2"/>
                </a:solidFill>
                <a:latin typeface="Arial" panose="020B0604020202020204" pitchFamily="34" charset="0"/>
                <a:cs typeface="Arial" panose="020B0604020202020204" pitchFamily="34" charset="0"/>
              </a:rPr>
              <a:t>accessible</a:t>
            </a:r>
            <a:r>
              <a:rPr lang="sv-SE" sz="4000" dirty="0">
                <a:solidFill>
                  <a:schemeClr val="tx2"/>
                </a:solidFill>
                <a:latin typeface="Arial" panose="020B0604020202020204" pitchFamily="34" charset="0"/>
                <a:cs typeface="Arial" panose="020B0604020202020204" pitchFamily="34" charset="0"/>
              </a:rPr>
              <a:t>”</a:t>
            </a:r>
          </a:p>
        </p:txBody>
      </p:sp>
      <p:graphicFrame>
        <p:nvGraphicFramePr>
          <p:cNvPr id="11" name="Diagram 10"/>
          <p:cNvGraphicFramePr/>
          <p:nvPr/>
        </p:nvGraphicFramePr>
        <p:xfrm>
          <a:off x="539552"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0-uddig stjärna 12"/>
          <p:cNvSpPr/>
          <p:nvPr/>
        </p:nvSpPr>
        <p:spPr>
          <a:xfrm>
            <a:off x="6660232" y="2708920"/>
            <a:ext cx="2088232" cy="2232248"/>
          </a:xfrm>
          <a:prstGeom prst="star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prstClr val="black"/>
                </a:solidFill>
              </a:rPr>
              <a:t>Alla medier tillgängliga för alla - </a:t>
            </a:r>
          </a:p>
          <a:p>
            <a:pPr algn="ctr"/>
            <a:r>
              <a:rPr lang="sv-SE" dirty="0" smtClean="0">
                <a:solidFill>
                  <a:prstClr val="black"/>
                </a:solidFill>
              </a:rPr>
              <a:t>samma tid. samma kostnad</a:t>
            </a:r>
            <a:endParaRPr lang="sv-SE" dirty="0">
              <a:solidFill>
                <a:prstClr val="black"/>
              </a:solidFill>
            </a:endParaRPr>
          </a:p>
        </p:txBody>
      </p:sp>
      <p:pic>
        <p:nvPicPr>
          <p:cNvPr id="14" name="Bildobjekt 13"/>
          <p:cNvPicPr>
            <a:picLocks noChangeAspect="1"/>
          </p:cNvPicPr>
          <p:nvPr/>
        </p:nvPicPr>
        <p:blipFill>
          <a:blip r:embed="rId7" cstate="print"/>
          <a:srcRect/>
          <a:stretch>
            <a:fillRect/>
          </a:stretch>
        </p:blipFill>
        <p:spPr bwMode="auto">
          <a:xfrm>
            <a:off x="7668344" y="6237312"/>
            <a:ext cx="970079" cy="479969"/>
          </a:xfrm>
          <a:prstGeom prst="rect">
            <a:avLst/>
          </a:prstGeom>
          <a:noFill/>
          <a:ln w="9525">
            <a:noFill/>
            <a:miter lim="800000"/>
            <a:headEnd/>
            <a:tailEnd/>
          </a:ln>
        </p:spPr>
      </p:pic>
      <p:pic>
        <p:nvPicPr>
          <p:cNvPr id="7" name="Picture 8" descr="https://encrypted-tbn2.gstatic.com/images?q=tbn:ANd9GcRScjUbss9Sg63Hb3bMSz-L9GHYrvjTOImscBmmw6LkupuoXM2Tng">
            <a:hlinkClick r:id="rId8"/>
          </p:cNvPr>
          <p:cNvPicPr>
            <a:picLocks noChangeAspect="1" noChangeArrowheads="1"/>
          </p:cNvPicPr>
          <p:nvPr/>
        </p:nvPicPr>
        <p:blipFill>
          <a:blip r:embed="rId9" cstate="print"/>
          <a:srcRect/>
          <a:stretch>
            <a:fillRect/>
          </a:stretch>
        </p:blipFill>
        <p:spPr bwMode="auto">
          <a:xfrm>
            <a:off x="7308304" y="1412776"/>
            <a:ext cx="686986" cy="94134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fontAlgn="base">
              <a:spcAft>
                <a:spcPct val="0"/>
              </a:spcAft>
            </a:pPr>
            <a:r>
              <a:rPr lang="sv-SE" sz="4000" dirty="0">
                <a:solidFill>
                  <a:schemeClr val="tx2"/>
                </a:solidFill>
                <a:latin typeface="Arial" panose="020B0604020202020204" pitchFamily="34" charset="0"/>
                <a:cs typeface="Arial" panose="020B0604020202020204" pitchFamily="34" charset="0"/>
              </a:rPr>
              <a:t>Digitala tjänster för alla?</a:t>
            </a:r>
          </a:p>
        </p:txBody>
      </p:sp>
      <p:pic>
        <p:nvPicPr>
          <p:cNvPr id="9" name="Bildobjekt 13"/>
          <p:cNvPicPr>
            <a:picLocks noChangeAspect="1"/>
          </p:cNvPicPr>
          <p:nvPr/>
        </p:nvPicPr>
        <p:blipFill>
          <a:blip r:embed="rId2" cstate="print"/>
          <a:srcRect/>
          <a:stretch>
            <a:fillRect/>
          </a:stretch>
        </p:blipFill>
        <p:spPr bwMode="auto">
          <a:xfrm>
            <a:off x="7668344" y="6237312"/>
            <a:ext cx="970079" cy="479969"/>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srcRect/>
          <a:stretch>
            <a:fillRect/>
          </a:stretch>
        </p:blipFill>
        <p:spPr bwMode="auto">
          <a:xfrm>
            <a:off x="2915816" y="1628800"/>
            <a:ext cx="3349568" cy="4464496"/>
          </a:xfrm>
          <a:prstGeom prst="rect">
            <a:avLst/>
          </a:prstGeom>
          <a:noFill/>
          <a:ln w="9525">
            <a:noFill/>
            <a:miter lim="800000"/>
            <a:headEnd/>
            <a:tailEnd/>
          </a:ln>
          <a:effectLst/>
        </p:spPr>
      </p:pic>
      <p:sp>
        <p:nvSpPr>
          <p:cNvPr id="14" name="Rektangel med rundade hörn 13"/>
          <p:cNvSpPr/>
          <p:nvPr/>
        </p:nvSpPr>
        <p:spPr>
          <a:xfrm>
            <a:off x="539552" y="3573016"/>
            <a:ext cx="2160240" cy="259228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smtClean="0">
                <a:solidFill>
                  <a:prstClr val="black"/>
                </a:solidFill>
              </a:rPr>
              <a:t>Lättanvända </a:t>
            </a:r>
            <a:r>
              <a:rPr lang="sv-SE" sz="2400" dirty="0" err="1" smtClean="0">
                <a:solidFill>
                  <a:prstClr val="black"/>
                </a:solidFill>
              </a:rPr>
              <a:t>konsumtions-lösningar</a:t>
            </a:r>
            <a:r>
              <a:rPr lang="sv-SE" sz="2400" dirty="0" smtClean="0">
                <a:solidFill>
                  <a:prstClr val="black"/>
                </a:solidFill>
              </a:rPr>
              <a:t> med stöd för on-line-tjänster nu på marknaden</a:t>
            </a:r>
            <a:endParaRPr lang="sv-SE" sz="2400" dirty="0">
              <a:solidFill>
                <a:prstClr val="black"/>
              </a:solidFill>
            </a:endParaRPr>
          </a:p>
        </p:txBody>
      </p:sp>
      <p:sp>
        <p:nvSpPr>
          <p:cNvPr id="16" name="Rundad rektangulär 15"/>
          <p:cNvSpPr/>
          <p:nvPr/>
        </p:nvSpPr>
        <p:spPr>
          <a:xfrm>
            <a:off x="6444208" y="1700808"/>
            <a:ext cx="2376264" cy="3744416"/>
          </a:xfrm>
          <a:prstGeom prst="wedgeRoundRectCallout">
            <a:avLst>
              <a:gd name="adj1" fmla="val -71470"/>
              <a:gd name="adj2" fmla="val 3834"/>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smtClean="0">
                <a:solidFill>
                  <a:prstClr val="black"/>
                </a:solidFill>
              </a:rPr>
              <a:t>”Jag har aldrig tryckt en enda knapp på en dator i hela mitt liv. De kom efter att jag blev pensionär.”</a:t>
            </a:r>
            <a:endParaRPr lang="sv-SE" sz="2400" dirty="0">
              <a:solidFill>
                <a:prstClr val="black"/>
              </a:solidFill>
            </a:endParaRPr>
          </a:p>
          <a:p>
            <a:pPr algn="ctr"/>
            <a:r>
              <a:rPr lang="sv-SE" sz="1200" dirty="0" smtClean="0">
                <a:solidFill>
                  <a:prstClr val="black"/>
                </a:solidFill>
              </a:rPr>
              <a:t>Anna-Märta, </a:t>
            </a:r>
            <a:r>
              <a:rPr lang="sv-SE" sz="1200" dirty="0">
                <a:solidFill>
                  <a:prstClr val="black"/>
                </a:solidFill>
              </a:rPr>
              <a:t>77 </a:t>
            </a:r>
            <a:r>
              <a:rPr lang="sv-SE" sz="1200" dirty="0" smtClean="0">
                <a:solidFill>
                  <a:prstClr val="black"/>
                </a:solidFill>
              </a:rPr>
              <a:t>år och synskadad</a:t>
            </a:r>
            <a:endParaRPr lang="sv-SE" sz="1200" dirty="0">
              <a:solidFill>
                <a:prstClr val="black"/>
              </a:solidFill>
            </a:endParaRPr>
          </a:p>
        </p:txBody>
      </p:sp>
      <p:cxnSp>
        <p:nvCxnSpPr>
          <p:cNvPr id="18" name="Rak 17"/>
          <p:cNvCxnSpPr/>
          <p:nvPr/>
        </p:nvCxnSpPr>
        <p:spPr>
          <a:xfrm>
            <a:off x="2771800" y="5085184"/>
            <a:ext cx="1296144" cy="72008"/>
          </a:xfrm>
          <a:prstGeom prst="line">
            <a:avLst/>
          </a:prstGeom>
          <a:ln w="762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undad rektangulär 11"/>
          <p:cNvSpPr/>
          <p:nvPr/>
        </p:nvSpPr>
        <p:spPr>
          <a:xfrm>
            <a:off x="539552" y="1556792"/>
            <a:ext cx="2232248" cy="1656184"/>
          </a:xfrm>
          <a:prstGeom prst="wedgeRoundRectCallout">
            <a:avLst>
              <a:gd name="adj1" fmla="val 72689"/>
              <a:gd name="adj2" fmla="val 33970"/>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smtClean="0">
                <a:solidFill>
                  <a:prstClr val="black"/>
                </a:solidFill>
              </a:rPr>
              <a:t>Ja – med rätt användarstöd!</a:t>
            </a:r>
            <a:endParaRPr lang="sv-SE" sz="2400" dirty="0">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fontAlgn="base">
              <a:spcAft>
                <a:spcPct val="0"/>
              </a:spcAft>
            </a:pPr>
            <a:r>
              <a:rPr lang="sv-SE" sz="4000" dirty="0">
                <a:solidFill>
                  <a:schemeClr val="tx2"/>
                </a:solidFill>
                <a:latin typeface="Arial" panose="020B0604020202020204" pitchFamily="34" charset="0"/>
                <a:cs typeface="Arial" panose="020B0604020202020204" pitchFamily="34" charset="0"/>
              </a:rPr>
              <a:t>Modell för inkluderande tjänster</a:t>
            </a:r>
          </a:p>
        </p:txBody>
      </p:sp>
      <p:grpSp>
        <p:nvGrpSpPr>
          <p:cNvPr id="3" name="Grupp 30"/>
          <p:cNvGrpSpPr/>
          <p:nvPr/>
        </p:nvGrpSpPr>
        <p:grpSpPr>
          <a:xfrm>
            <a:off x="290164" y="1586818"/>
            <a:ext cx="2304256" cy="3249198"/>
            <a:chOff x="338566" y="1295926"/>
            <a:chExt cx="2304256" cy="3249198"/>
          </a:xfrm>
        </p:grpSpPr>
        <p:pic>
          <p:nvPicPr>
            <p:cNvPr id="18" name="Picture 4" descr="C:\Documents and Settings\JEKL\Lokala inställningar\Temporary Internet Files\Content.IE5\BN1XKJON\MCj04398360000[1].png"/>
            <p:cNvPicPr>
              <a:picLocks noChangeAspect="1" noChangeArrowheads="1"/>
            </p:cNvPicPr>
            <p:nvPr/>
          </p:nvPicPr>
          <p:blipFill>
            <a:blip r:embed="rId3" cstate="email"/>
            <a:srcRect/>
            <a:stretch>
              <a:fillRect/>
            </a:stretch>
          </p:blipFill>
          <p:spPr bwMode="auto">
            <a:xfrm>
              <a:off x="1223628" y="3465004"/>
              <a:ext cx="1080120" cy="1080120"/>
            </a:xfrm>
            <a:prstGeom prst="rect">
              <a:avLst/>
            </a:prstGeom>
            <a:noFill/>
          </p:spPr>
        </p:pic>
        <p:pic>
          <p:nvPicPr>
            <p:cNvPr id="19" name="Picture 2" descr="http://nilssonehandel.files.wordpress.com/2010/11/ipad.jpg"/>
            <p:cNvPicPr>
              <a:picLocks noChangeAspect="1" noChangeArrowheads="1"/>
            </p:cNvPicPr>
            <p:nvPr/>
          </p:nvPicPr>
          <p:blipFill>
            <a:blip r:embed="rId4" cstate="email"/>
            <a:srcRect/>
            <a:stretch>
              <a:fillRect/>
            </a:stretch>
          </p:blipFill>
          <p:spPr bwMode="auto">
            <a:xfrm>
              <a:off x="611560" y="3537012"/>
              <a:ext cx="684076" cy="885178"/>
            </a:xfrm>
            <a:prstGeom prst="rect">
              <a:avLst/>
            </a:prstGeom>
            <a:noFill/>
          </p:spPr>
        </p:pic>
        <p:sp>
          <p:nvSpPr>
            <p:cNvPr id="24" name="textruta 23"/>
            <p:cNvSpPr txBox="1"/>
            <p:nvPr/>
          </p:nvSpPr>
          <p:spPr>
            <a:xfrm>
              <a:off x="338566" y="1295926"/>
              <a:ext cx="2304256" cy="974776"/>
            </a:xfrm>
            <a:prstGeom prst="rect">
              <a:avLst/>
            </a:prstGeom>
            <a:noFill/>
          </p:spPr>
          <p:txBody>
            <a:bodyPr vert="horz" wrap="none" lIns="91440" tIns="45720" rIns="91440" bIns="45720" rtlCol="0" anchor="ctr">
              <a:normAutofit/>
            </a:bodyPr>
            <a:lstStyle/>
            <a:p>
              <a:pPr>
                <a:spcBef>
                  <a:spcPct val="0"/>
                </a:spcBef>
              </a:pPr>
              <a:r>
                <a:rPr lang="sv-SE" sz="2200" dirty="0">
                  <a:solidFill>
                    <a:prstClr val="black"/>
                  </a:solidFill>
                  <a:latin typeface="Arial" panose="020B0604020202020204" pitchFamily="34" charset="0"/>
                  <a:cs typeface="Arial" panose="020B0604020202020204" pitchFamily="34" charset="0"/>
                </a:rPr>
                <a:t>1.</a:t>
              </a:r>
              <a:r>
                <a:rPr lang="sv-SE" sz="2200" dirty="0">
                  <a:solidFill>
                    <a:prstClr val="black"/>
                  </a:solidFill>
                  <a:latin typeface="Variable Black" pitchFamily="50" charset="0"/>
                </a:rPr>
                <a:t> </a:t>
              </a:r>
              <a:r>
                <a:rPr lang="sv-SE" sz="2200" dirty="0" smtClean="0">
                  <a:solidFill>
                    <a:prstClr val="black"/>
                  </a:solidFill>
                  <a:latin typeface="Arial" panose="020B0604020202020204" pitchFamily="34" charset="0"/>
                  <a:cs typeface="Arial" panose="020B0604020202020204" pitchFamily="34" charset="0"/>
                </a:rPr>
                <a:t>Uppkopplad konsumtionsutrustning</a:t>
              </a:r>
              <a:endParaRPr lang="sv-SE" sz="2200" dirty="0">
                <a:solidFill>
                  <a:prstClr val="black"/>
                </a:solidFill>
                <a:latin typeface="Arial" panose="020B0604020202020204" pitchFamily="34" charset="0"/>
                <a:cs typeface="Arial" panose="020B0604020202020204" pitchFamily="34" charset="0"/>
              </a:endParaRPr>
            </a:p>
            <a:p>
              <a:pPr>
                <a:spcBef>
                  <a:spcPct val="0"/>
                </a:spcBef>
              </a:pPr>
              <a:r>
                <a:rPr lang="sv-SE" dirty="0" smtClean="0">
                  <a:solidFill>
                    <a:prstClr val="black"/>
                  </a:solidFill>
                  <a:latin typeface="Arial" panose="020B0604020202020204" pitchFamily="34" charset="0"/>
                  <a:cs typeface="Arial" panose="020B0604020202020204" pitchFamily="34" charset="0"/>
                </a:rPr>
                <a:t>Som matchar användarens behov</a:t>
              </a:r>
              <a:endParaRPr lang="sv-SE" dirty="0">
                <a:solidFill>
                  <a:prstClr val="black"/>
                </a:solidFill>
                <a:latin typeface="Arial" panose="020B0604020202020204" pitchFamily="34" charset="0"/>
                <a:cs typeface="Arial" panose="020B0604020202020204" pitchFamily="34" charset="0"/>
              </a:endParaRPr>
            </a:p>
          </p:txBody>
        </p:sp>
      </p:grpSp>
      <p:grpSp>
        <p:nvGrpSpPr>
          <p:cNvPr id="5" name="Grupp 58"/>
          <p:cNvGrpSpPr/>
          <p:nvPr/>
        </p:nvGrpSpPr>
        <p:grpSpPr>
          <a:xfrm>
            <a:off x="2051720" y="2636912"/>
            <a:ext cx="3672408" cy="1632353"/>
            <a:chOff x="2109246" y="2558705"/>
            <a:chExt cx="3672408" cy="1632353"/>
          </a:xfrm>
        </p:grpSpPr>
        <p:grpSp>
          <p:nvGrpSpPr>
            <p:cNvPr id="6" name="Grupp 32"/>
            <p:cNvGrpSpPr/>
            <p:nvPr/>
          </p:nvGrpSpPr>
          <p:grpSpPr>
            <a:xfrm>
              <a:off x="2685310" y="2558705"/>
              <a:ext cx="3096344" cy="1632353"/>
              <a:chOff x="2544633" y="2558705"/>
              <a:chExt cx="3096344" cy="1632353"/>
            </a:xfrm>
          </p:grpSpPr>
          <p:cxnSp>
            <p:nvCxnSpPr>
              <p:cNvPr id="7" name="Rak pil 6"/>
              <p:cNvCxnSpPr/>
              <p:nvPr/>
            </p:nvCxnSpPr>
            <p:spPr>
              <a:xfrm>
                <a:off x="4488849" y="3566817"/>
                <a:ext cx="1152128" cy="0"/>
              </a:xfrm>
              <a:prstGeom prst="straightConnector1">
                <a:avLst/>
              </a:prstGeom>
              <a:ln w="38100">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14" name="Picture 2" descr="http://20x200.com/blog/bookshelf6_artworkimage.jpg"/>
              <p:cNvPicPr>
                <a:picLocks noChangeAspect="1" noChangeArrowheads="1"/>
              </p:cNvPicPr>
              <p:nvPr/>
            </p:nvPicPr>
            <p:blipFill>
              <a:blip r:embed="rId5" cstate="print"/>
              <a:srcRect/>
              <a:stretch>
                <a:fillRect/>
              </a:stretch>
            </p:blipFill>
            <p:spPr bwMode="auto">
              <a:xfrm>
                <a:off x="2830452" y="2973346"/>
                <a:ext cx="1522140" cy="1217712"/>
              </a:xfrm>
              <a:prstGeom prst="rect">
                <a:avLst/>
              </a:prstGeom>
              <a:noFill/>
            </p:spPr>
          </p:pic>
          <p:sp>
            <p:nvSpPr>
              <p:cNvPr id="16" name="textruta 15"/>
              <p:cNvSpPr txBox="1"/>
              <p:nvPr/>
            </p:nvSpPr>
            <p:spPr>
              <a:xfrm>
                <a:off x="2544633" y="2558705"/>
                <a:ext cx="1944216" cy="648072"/>
              </a:xfrm>
              <a:prstGeom prst="rect">
                <a:avLst/>
              </a:prstGeom>
              <a:noFill/>
            </p:spPr>
            <p:txBody>
              <a:bodyPr vert="horz" wrap="none" lIns="91440" tIns="45720" rIns="91440" bIns="45720" rtlCol="0" anchor="ctr">
                <a:normAutofit lnSpcReduction="10000"/>
              </a:bodyPr>
              <a:lstStyle/>
              <a:p>
                <a:pPr>
                  <a:spcBef>
                    <a:spcPct val="0"/>
                  </a:spcBef>
                </a:pPr>
                <a:r>
                  <a:rPr lang="sv-SE" sz="2200" dirty="0">
                    <a:solidFill>
                      <a:prstClr val="black"/>
                    </a:solidFill>
                    <a:latin typeface="Arial" panose="020B0604020202020204" pitchFamily="34" charset="0"/>
                    <a:cs typeface="Arial" panose="020B0604020202020204" pitchFamily="34" charset="0"/>
                  </a:rPr>
                  <a:t>3. </a:t>
                </a:r>
                <a:r>
                  <a:rPr lang="sv-SE" sz="2200" dirty="0" smtClean="0">
                    <a:solidFill>
                      <a:prstClr val="black"/>
                    </a:solidFill>
                    <a:latin typeface="Arial" panose="020B0604020202020204" pitchFamily="34" charset="0"/>
                    <a:cs typeface="Arial" panose="020B0604020202020204" pitchFamily="34" charset="0"/>
                  </a:rPr>
                  <a:t>”Bokhyllan”</a:t>
                </a:r>
                <a:endParaRPr lang="sv-SE" sz="2200" dirty="0">
                  <a:solidFill>
                    <a:prstClr val="black"/>
                  </a:solidFill>
                  <a:latin typeface="Arial" panose="020B0604020202020204" pitchFamily="34" charset="0"/>
                  <a:cs typeface="Arial" panose="020B0604020202020204" pitchFamily="34" charset="0"/>
                </a:endParaRPr>
              </a:p>
              <a:p>
                <a:pPr>
                  <a:spcBef>
                    <a:spcPct val="0"/>
                  </a:spcBef>
                </a:pPr>
                <a:r>
                  <a:rPr lang="sv-SE" sz="1700" dirty="0">
                    <a:solidFill>
                      <a:prstClr val="black"/>
                    </a:solidFill>
                    <a:latin typeface="Arial" panose="020B0604020202020204" pitchFamily="34" charset="0"/>
                    <a:cs typeface="Arial" panose="020B0604020202020204" pitchFamily="34" charset="0"/>
                  </a:rPr>
                  <a:t>– </a:t>
                </a:r>
                <a:r>
                  <a:rPr lang="sv-SE" sz="1700" dirty="0" smtClean="0">
                    <a:solidFill>
                      <a:prstClr val="black"/>
                    </a:solidFill>
                    <a:latin typeface="Arial" panose="020B0604020202020204" pitchFamily="34" charset="0"/>
                    <a:cs typeface="Arial" panose="020B0604020202020204" pitchFamily="34" charset="0"/>
                  </a:rPr>
                  <a:t>det individuella urvalet</a:t>
                </a:r>
                <a:endParaRPr lang="sv-SE" sz="1700" dirty="0">
                  <a:solidFill>
                    <a:prstClr val="black"/>
                  </a:solidFill>
                  <a:latin typeface="Arial" panose="020B0604020202020204" pitchFamily="34" charset="0"/>
                  <a:cs typeface="Arial" panose="020B0604020202020204" pitchFamily="34" charset="0"/>
                </a:endParaRPr>
              </a:p>
            </p:txBody>
          </p:sp>
        </p:grpSp>
        <p:cxnSp>
          <p:nvCxnSpPr>
            <p:cNvPr id="36" name="Rak pil 35"/>
            <p:cNvCxnSpPr/>
            <p:nvPr/>
          </p:nvCxnSpPr>
          <p:spPr>
            <a:xfrm flipV="1">
              <a:off x="2109246" y="3625795"/>
              <a:ext cx="745272" cy="1697"/>
            </a:xfrm>
            <a:prstGeom prst="straightConnector1">
              <a:avLst/>
            </a:prstGeom>
            <a:ln w="38100">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Grupp 30"/>
          <p:cNvGrpSpPr/>
          <p:nvPr/>
        </p:nvGrpSpPr>
        <p:grpSpPr>
          <a:xfrm>
            <a:off x="467544" y="4509120"/>
            <a:ext cx="4392488" cy="1879016"/>
            <a:chOff x="467544" y="4509120"/>
            <a:chExt cx="4392488" cy="1879016"/>
          </a:xfrm>
        </p:grpSpPr>
        <p:grpSp>
          <p:nvGrpSpPr>
            <p:cNvPr id="13" name="Grupp 27"/>
            <p:cNvGrpSpPr/>
            <p:nvPr/>
          </p:nvGrpSpPr>
          <p:grpSpPr>
            <a:xfrm>
              <a:off x="467544" y="5085184"/>
              <a:ext cx="4389334" cy="1302952"/>
              <a:chOff x="1481959" y="4940192"/>
              <a:chExt cx="4389334" cy="1302952"/>
            </a:xfrm>
          </p:grpSpPr>
          <p:sp>
            <p:nvSpPr>
              <p:cNvPr id="23" name="textruta 22"/>
              <p:cNvSpPr txBox="1"/>
              <p:nvPr/>
            </p:nvSpPr>
            <p:spPr>
              <a:xfrm>
                <a:off x="3927077" y="4973072"/>
                <a:ext cx="1944216" cy="1175480"/>
              </a:xfrm>
              <a:prstGeom prst="rect">
                <a:avLst/>
              </a:prstGeom>
              <a:noFill/>
            </p:spPr>
            <p:txBody>
              <a:bodyPr vert="horz" wrap="none" lIns="91440" tIns="45720" rIns="91440" bIns="45720" rtlCol="0" anchor="ctr">
                <a:normAutofit/>
              </a:bodyPr>
              <a:lstStyle/>
              <a:p>
                <a:pPr>
                  <a:spcBef>
                    <a:spcPct val="0"/>
                  </a:spcBef>
                </a:pPr>
                <a:r>
                  <a:rPr lang="sv-SE" sz="2400" dirty="0">
                    <a:solidFill>
                      <a:prstClr val="black"/>
                    </a:solidFill>
                    <a:latin typeface="Arial" panose="020B0604020202020204" pitchFamily="34" charset="0"/>
                    <a:cs typeface="Arial" panose="020B0604020202020204" pitchFamily="34" charset="0"/>
                  </a:rPr>
                  <a:t>4. </a:t>
                </a:r>
                <a:r>
                  <a:rPr lang="sv-SE" sz="2400" dirty="0" smtClean="0">
                    <a:solidFill>
                      <a:prstClr val="black"/>
                    </a:solidFill>
                    <a:latin typeface="Arial" panose="020B0604020202020204" pitchFamily="34" charset="0"/>
                    <a:cs typeface="Arial" panose="020B0604020202020204" pitchFamily="34" charset="0"/>
                  </a:rPr>
                  <a:t>Användarstöd</a:t>
                </a:r>
                <a:endParaRPr lang="sv-SE" sz="2400" dirty="0">
                  <a:solidFill>
                    <a:prstClr val="black"/>
                  </a:solidFill>
                  <a:latin typeface="Arial" panose="020B0604020202020204" pitchFamily="34" charset="0"/>
                  <a:cs typeface="Arial" panose="020B0604020202020204" pitchFamily="34" charset="0"/>
                </a:endParaRPr>
              </a:p>
              <a:p>
                <a:pPr>
                  <a:spcBef>
                    <a:spcPct val="0"/>
                  </a:spcBef>
                  <a:buFontTx/>
                  <a:buChar char="-"/>
                </a:pPr>
                <a:r>
                  <a:rPr lang="sv-SE" dirty="0">
                    <a:solidFill>
                      <a:prstClr val="black"/>
                    </a:solidFill>
                    <a:latin typeface="Arial" panose="020B0604020202020204" pitchFamily="34" charset="0"/>
                    <a:cs typeface="Arial" panose="020B0604020202020204" pitchFamily="34" charset="0"/>
                  </a:rPr>
                  <a:t> MTM, </a:t>
                </a:r>
                <a:r>
                  <a:rPr lang="sv-SE" dirty="0" smtClean="0">
                    <a:solidFill>
                      <a:prstClr val="black"/>
                    </a:solidFill>
                    <a:latin typeface="Arial" panose="020B0604020202020204" pitchFamily="34" charset="0"/>
                    <a:cs typeface="Arial" panose="020B0604020202020204" pitchFamily="34" charset="0"/>
                  </a:rPr>
                  <a:t>bibliotek, </a:t>
                </a:r>
              </a:p>
              <a:p>
                <a:pPr>
                  <a:spcBef>
                    <a:spcPct val="0"/>
                  </a:spcBef>
                </a:pPr>
                <a:r>
                  <a:rPr lang="sv-SE" dirty="0" smtClean="0">
                    <a:solidFill>
                      <a:prstClr val="black"/>
                    </a:solidFill>
                    <a:latin typeface="Arial" panose="020B0604020202020204" pitchFamily="34" charset="0"/>
                    <a:cs typeface="Arial" panose="020B0604020202020204" pitchFamily="34" charset="0"/>
                  </a:rPr>
                  <a:t>syncentraler m.fl.</a:t>
                </a:r>
                <a:endParaRPr lang="sv-SE" dirty="0">
                  <a:solidFill>
                    <a:prstClr val="black"/>
                  </a:solidFill>
                  <a:latin typeface="Arial" panose="020B0604020202020204" pitchFamily="34" charset="0"/>
                  <a:cs typeface="Arial" panose="020B0604020202020204" pitchFamily="34" charset="0"/>
                </a:endParaRPr>
              </a:p>
            </p:txBody>
          </p:sp>
          <p:pic>
            <p:nvPicPr>
              <p:cNvPr id="27" name="Picture 2"/>
              <p:cNvPicPr>
                <a:picLocks noChangeAspect="1" noChangeArrowheads="1"/>
              </p:cNvPicPr>
              <p:nvPr/>
            </p:nvPicPr>
            <p:blipFill>
              <a:blip r:embed="rId6" cstate="print"/>
              <a:srcRect/>
              <a:stretch>
                <a:fillRect/>
              </a:stretch>
            </p:blipFill>
            <p:spPr bwMode="auto">
              <a:xfrm>
                <a:off x="1481959" y="4940192"/>
                <a:ext cx="2317490" cy="1302952"/>
              </a:xfrm>
              <a:prstGeom prst="rect">
                <a:avLst/>
              </a:prstGeom>
              <a:noFill/>
              <a:ln w="9525">
                <a:noFill/>
                <a:miter lim="800000"/>
                <a:headEnd/>
                <a:tailEnd/>
              </a:ln>
            </p:spPr>
          </p:pic>
        </p:grpSp>
        <p:cxnSp>
          <p:nvCxnSpPr>
            <p:cNvPr id="37" name="Rak pil 36"/>
            <p:cNvCxnSpPr/>
            <p:nvPr/>
          </p:nvCxnSpPr>
          <p:spPr>
            <a:xfrm>
              <a:off x="3203848" y="4653136"/>
              <a:ext cx="504056" cy="504056"/>
            </a:xfrm>
            <a:prstGeom prst="straightConnector1">
              <a:avLst/>
            </a:prstGeom>
            <a:ln w="38100">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Rak pil 38"/>
            <p:cNvCxnSpPr/>
            <p:nvPr/>
          </p:nvCxnSpPr>
          <p:spPr>
            <a:xfrm>
              <a:off x="3995936" y="4509120"/>
              <a:ext cx="0" cy="646374"/>
            </a:xfrm>
            <a:prstGeom prst="straightConnector1">
              <a:avLst/>
            </a:prstGeom>
            <a:ln w="38100">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Rak pil 40"/>
            <p:cNvCxnSpPr/>
            <p:nvPr/>
          </p:nvCxnSpPr>
          <p:spPr>
            <a:xfrm flipH="1">
              <a:off x="4283968" y="4653136"/>
              <a:ext cx="576064" cy="502358"/>
            </a:xfrm>
            <a:prstGeom prst="straightConnector1">
              <a:avLst/>
            </a:prstGeom>
            <a:ln w="38100">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 name="Grupp 31"/>
          <p:cNvGrpSpPr/>
          <p:nvPr/>
        </p:nvGrpSpPr>
        <p:grpSpPr>
          <a:xfrm>
            <a:off x="5508104" y="1412776"/>
            <a:ext cx="3131840" cy="4586808"/>
            <a:chOff x="5508104" y="1412776"/>
            <a:chExt cx="3131840" cy="4586808"/>
          </a:xfrm>
        </p:grpSpPr>
        <p:pic>
          <p:nvPicPr>
            <p:cNvPr id="8" name="Picture 3"/>
            <p:cNvPicPr>
              <a:picLocks noChangeAspect="1" noChangeArrowheads="1"/>
            </p:cNvPicPr>
            <p:nvPr/>
          </p:nvPicPr>
          <p:blipFill>
            <a:blip r:embed="rId7" cstate="email">
              <a:lum bright="21000"/>
            </a:blip>
            <a:srcRect/>
            <a:stretch>
              <a:fillRect/>
            </a:stretch>
          </p:blipFill>
          <p:spPr bwMode="auto">
            <a:xfrm>
              <a:off x="6012161" y="2420888"/>
              <a:ext cx="1224136" cy="820172"/>
            </a:xfrm>
            <a:prstGeom prst="rect">
              <a:avLst/>
            </a:prstGeom>
            <a:noFill/>
            <a:ln w="9525">
              <a:noFill/>
              <a:miter lim="800000"/>
              <a:headEnd/>
              <a:tailEnd/>
            </a:ln>
          </p:spPr>
        </p:pic>
        <p:sp>
          <p:nvSpPr>
            <p:cNvPr id="9" name="textruta 8"/>
            <p:cNvSpPr txBox="1"/>
            <p:nvPr/>
          </p:nvSpPr>
          <p:spPr>
            <a:xfrm>
              <a:off x="7200292" y="2420888"/>
              <a:ext cx="1404156" cy="792088"/>
            </a:xfrm>
            <a:prstGeom prst="rect">
              <a:avLst/>
            </a:prstGeom>
            <a:noFill/>
          </p:spPr>
          <p:txBody>
            <a:bodyPr vert="horz" wrap="none" lIns="91440" tIns="45720" rIns="91440" bIns="45720" rtlCol="0" anchor="ctr">
              <a:normAutofit/>
            </a:bodyPr>
            <a:lstStyle/>
            <a:p>
              <a:pPr>
                <a:spcBef>
                  <a:spcPct val="0"/>
                </a:spcBef>
              </a:pPr>
              <a:r>
                <a:rPr lang="sv-SE" sz="1400" dirty="0" smtClean="0">
                  <a:solidFill>
                    <a:prstClr val="black"/>
                  </a:solidFill>
                  <a:latin typeface="Arial" panose="020B0604020202020204" pitchFamily="34" charset="0"/>
                  <a:cs typeface="Arial" panose="020B0604020202020204" pitchFamily="34" charset="0"/>
                </a:rPr>
                <a:t>Biblioteksutlåning</a:t>
              </a:r>
              <a:endParaRPr lang="sv-SE" sz="1400" dirty="0">
                <a:solidFill>
                  <a:prstClr val="black"/>
                </a:solidFill>
                <a:latin typeface="Arial" panose="020B0604020202020204" pitchFamily="34" charset="0"/>
                <a:cs typeface="Arial" panose="020B0604020202020204" pitchFamily="34" charset="0"/>
              </a:endParaRPr>
            </a:p>
          </p:txBody>
        </p:sp>
        <p:pic>
          <p:nvPicPr>
            <p:cNvPr id="10" name="Picture 4" descr="http://static.freepik.com/bild-fritt/glasogon-tidningar-objekt-vit-bakgrund_3300646.jpg"/>
            <p:cNvPicPr>
              <a:picLocks noChangeAspect="1" noChangeArrowheads="1"/>
            </p:cNvPicPr>
            <p:nvPr/>
          </p:nvPicPr>
          <p:blipFill>
            <a:blip r:embed="rId8" cstate="email"/>
            <a:srcRect/>
            <a:stretch>
              <a:fillRect/>
            </a:stretch>
          </p:blipFill>
          <p:spPr bwMode="auto">
            <a:xfrm>
              <a:off x="6012160" y="4149080"/>
              <a:ext cx="1224136" cy="815439"/>
            </a:xfrm>
            <a:prstGeom prst="rect">
              <a:avLst/>
            </a:prstGeom>
            <a:noFill/>
          </p:spPr>
        </p:pic>
        <p:sp>
          <p:nvSpPr>
            <p:cNvPr id="11" name="textruta 10"/>
            <p:cNvSpPr txBox="1"/>
            <p:nvPr/>
          </p:nvSpPr>
          <p:spPr>
            <a:xfrm>
              <a:off x="7200292" y="4149080"/>
              <a:ext cx="914400" cy="720080"/>
            </a:xfrm>
            <a:prstGeom prst="rect">
              <a:avLst/>
            </a:prstGeom>
            <a:noFill/>
          </p:spPr>
          <p:txBody>
            <a:bodyPr vert="horz" wrap="none" lIns="91440" tIns="45720" rIns="91440" bIns="45720" rtlCol="0" anchor="ctr">
              <a:normAutofit/>
            </a:bodyPr>
            <a:lstStyle/>
            <a:p>
              <a:pPr>
                <a:spcBef>
                  <a:spcPct val="0"/>
                </a:spcBef>
              </a:pPr>
              <a:r>
                <a:rPr lang="sv-SE" sz="1400" dirty="0">
                  <a:solidFill>
                    <a:prstClr val="black"/>
                  </a:solidFill>
                  <a:latin typeface="Arial" panose="020B0604020202020204" pitchFamily="34" charset="0"/>
                  <a:cs typeface="Arial" panose="020B0604020202020204" pitchFamily="34" charset="0"/>
                </a:rPr>
                <a:t>Tidningar och </a:t>
              </a:r>
            </a:p>
            <a:p>
              <a:pPr>
                <a:spcBef>
                  <a:spcPct val="0"/>
                </a:spcBef>
              </a:pPr>
              <a:r>
                <a:rPr lang="sv-SE" sz="1400" dirty="0">
                  <a:solidFill>
                    <a:prstClr val="black"/>
                  </a:solidFill>
                  <a:latin typeface="Arial" panose="020B0604020202020204" pitchFamily="34" charset="0"/>
                  <a:cs typeface="Arial" panose="020B0604020202020204" pitchFamily="34" charset="0"/>
                </a:rPr>
                <a:t>tidskrifter</a:t>
              </a:r>
            </a:p>
          </p:txBody>
        </p:sp>
        <p:sp>
          <p:nvSpPr>
            <p:cNvPr id="17" name="textruta 16"/>
            <p:cNvSpPr txBox="1"/>
            <p:nvPr/>
          </p:nvSpPr>
          <p:spPr>
            <a:xfrm>
              <a:off x="5508104" y="1412776"/>
              <a:ext cx="3131840" cy="864096"/>
            </a:xfrm>
            <a:prstGeom prst="rect">
              <a:avLst/>
            </a:prstGeom>
            <a:noFill/>
          </p:spPr>
          <p:txBody>
            <a:bodyPr vert="horz" wrap="none" lIns="91440" tIns="45720" rIns="91440" bIns="45720" rtlCol="0" anchor="ctr">
              <a:normAutofit/>
            </a:bodyPr>
            <a:lstStyle/>
            <a:p>
              <a:pPr>
                <a:spcBef>
                  <a:spcPct val="0"/>
                </a:spcBef>
              </a:pPr>
              <a:r>
                <a:rPr lang="sv-SE" sz="2200" dirty="0">
                  <a:solidFill>
                    <a:prstClr val="black"/>
                  </a:solidFill>
                  <a:latin typeface="Arial" panose="020B0604020202020204" pitchFamily="34" charset="0"/>
                  <a:cs typeface="Arial" panose="020B0604020202020204" pitchFamily="34" charset="0"/>
                </a:rPr>
                <a:t>2. Digitala tjänster</a:t>
              </a:r>
            </a:p>
            <a:p>
              <a:pPr>
                <a:spcBef>
                  <a:spcPct val="0"/>
                </a:spcBef>
                <a:buFontTx/>
                <a:buChar char="-"/>
              </a:pPr>
              <a:r>
                <a:rPr lang="sv-SE" sz="2200" dirty="0">
                  <a:solidFill>
                    <a:prstClr val="black"/>
                  </a:solidFill>
                  <a:latin typeface="Arial" panose="020B0604020202020204" pitchFamily="34" charset="0"/>
                  <a:cs typeface="Arial" panose="020B0604020202020204" pitchFamily="34" charset="0"/>
                </a:rPr>
                <a:t>standarder och gränssnitt</a:t>
              </a:r>
            </a:p>
          </p:txBody>
        </p:sp>
        <p:pic>
          <p:nvPicPr>
            <p:cNvPr id="29" name="Picture 2" descr="http://minnyahobby.blogg.se/images/2010/anslagstavlan_116104561.jpg"/>
            <p:cNvPicPr>
              <a:picLocks noChangeAspect="1" noChangeArrowheads="1"/>
            </p:cNvPicPr>
            <p:nvPr/>
          </p:nvPicPr>
          <p:blipFill>
            <a:blip r:embed="rId9" cstate="email"/>
            <a:srcRect/>
            <a:stretch>
              <a:fillRect/>
            </a:stretch>
          </p:blipFill>
          <p:spPr bwMode="auto">
            <a:xfrm>
              <a:off x="6012160" y="5013176"/>
              <a:ext cx="1152128" cy="944745"/>
            </a:xfrm>
            <a:prstGeom prst="rect">
              <a:avLst/>
            </a:prstGeom>
            <a:noFill/>
          </p:spPr>
        </p:pic>
        <p:sp>
          <p:nvSpPr>
            <p:cNvPr id="30" name="textruta 29"/>
            <p:cNvSpPr txBox="1"/>
            <p:nvPr/>
          </p:nvSpPr>
          <p:spPr>
            <a:xfrm>
              <a:off x="7236296" y="5085184"/>
              <a:ext cx="914400" cy="914400"/>
            </a:xfrm>
            <a:prstGeom prst="rect">
              <a:avLst/>
            </a:prstGeom>
            <a:noFill/>
          </p:spPr>
          <p:txBody>
            <a:bodyPr vert="horz" wrap="none" lIns="91440" tIns="45720" rIns="91440" bIns="45720" rtlCol="0" anchor="ctr">
              <a:normAutofit/>
            </a:bodyPr>
            <a:lstStyle/>
            <a:p>
              <a:pPr>
                <a:spcBef>
                  <a:spcPct val="0"/>
                </a:spcBef>
              </a:pPr>
              <a:r>
                <a:rPr lang="sv-SE" sz="1400" dirty="0">
                  <a:solidFill>
                    <a:prstClr val="black"/>
                  </a:solidFill>
                  <a:latin typeface="Arial" panose="020B0604020202020204" pitchFamily="34" charset="0"/>
                  <a:cs typeface="Arial" panose="020B0604020202020204" pitchFamily="34" charset="0"/>
                </a:rPr>
                <a:t>Andra </a:t>
              </a:r>
            </a:p>
            <a:p>
              <a:pPr>
                <a:spcBef>
                  <a:spcPct val="0"/>
                </a:spcBef>
              </a:pPr>
              <a:r>
                <a:rPr lang="sv-SE" sz="1400" dirty="0">
                  <a:solidFill>
                    <a:prstClr val="black"/>
                  </a:solidFill>
                  <a:latin typeface="Arial" panose="020B0604020202020204" pitchFamily="34" charset="0"/>
                  <a:cs typeface="Arial" panose="020B0604020202020204" pitchFamily="34" charset="0"/>
                </a:rPr>
                <a:t>informationstjänster</a:t>
              </a:r>
            </a:p>
          </p:txBody>
        </p:sp>
        <p:sp>
          <p:nvSpPr>
            <p:cNvPr id="34" name="textruta 33"/>
            <p:cNvSpPr txBox="1"/>
            <p:nvPr/>
          </p:nvSpPr>
          <p:spPr>
            <a:xfrm>
              <a:off x="7200292" y="3284984"/>
              <a:ext cx="914400" cy="914400"/>
            </a:xfrm>
            <a:prstGeom prst="rect">
              <a:avLst/>
            </a:prstGeom>
            <a:noFill/>
          </p:spPr>
          <p:txBody>
            <a:bodyPr vert="horz" wrap="none" lIns="91440" tIns="45720" rIns="91440" bIns="45720" rtlCol="0" anchor="ctr">
              <a:normAutofit/>
            </a:bodyPr>
            <a:lstStyle/>
            <a:p>
              <a:pPr>
                <a:spcBef>
                  <a:spcPct val="0"/>
                </a:spcBef>
              </a:pPr>
              <a:r>
                <a:rPr lang="sv-SE" sz="1400" dirty="0">
                  <a:solidFill>
                    <a:prstClr val="black"/>
                  </a:solidFill>
                  <a:latin typeface="Arial" panose="020B0604020202020204" pitchFamily="34" charset="0"/>
                  <a:cs typeface="Arial" panose="020B0604020202020204" pitchFamily="34" charset="0"/>
                </a:rPr>
                <a:t>Kommersiella </a:t>
              </a:r>
            </a:p>
            <a:p>
              <a:pPr>
                <a:spcBef>
                  <a:spcPct val="0"/>
                </a:spcBef>
              </a:pPr>
              <a:r>
                <a:rPr lang="sv-SE" sz="1400" dirty="0" err="1">
                  <a:solidFill>
                    <a:prstClr val="black"/>
                  </a:solidFill>
                  <a:latin typeface="Arial" panose="020B0604020202020204" pitchFamily="34" charset="0"/>
                  <a:cs typeface="Arial" panose="020B0604020202020204" pitchFamily="34" charset="0"/>
                </a:rPr>
                <a:t>e-bokstjänster</a:t>
              </a:r>
              <a:endParaRPr lang="sv-SE" sz="1400" dirty="0">
                <a:solidFill>
                  <a:prstClr val="black"/>
                </a:solidFill>
                <a:latin typeface="Arial" panose="020B0604020202020204" pitchFamily="34" charset="0"/>
                <a:cs typeface="Arial" panose="020B0604020202020204" pitchFamily="34" charset="0"/>
              </a:endParaRPr>
            </a:p>
          </p:txBody>
        </p:sp>
        <p:pic>
          <p:nvPicPr>
            <p:cNvPr id="35" name="Picture 10" descr="http://sparkibaken.se/wp-content/uploads/2012/11/viktig_adlibris.jpg">
              <a:hlinkClick r:id="rId10"/>
            </p:cNvPr>
            <p:cNvPicPr>
              <a:picLocks noChangeAspect="1" noChangeArrowheads="1"/>
            </p:cNvPicPr>
            <p:nvPr/>
          </p:nvPicPr>
          <p:blipFill>
            <a:blip r:embed="rId11" cstate="print"/>
            <a:srcRect/>
            <a:stretch>
              <a:fillRect/>
            </a:stretch>
          </p:blipFill>
          <p:spPr bwMode="auto">
            <a:xfrm>
              <a:off x="6012160" y="3284984"/>
              <a:ext cx="1212268" cy="814240"/>
            </a:xfrm>
            <a:prstGeom prst="rect">
              <a:avLst/>
            </a:prstGeom>
            <a:noFill/>
          </p:spPr>
        </p:pic>
        <p:sp>
          <p:nvSpPr>
            <p:cNvPr id="46" name="Vänster klammerparentes 45"/>
            <p:cNvSpPr/>
            <p:nvPr/>
          </p:nvSpPr>
          <p:spPr>
            <a:xfrm>
              <a:off x="5508104" y="2348880"/>
              <a:ext cx="432048" cy="3600400"/>
            </a:xfrm>
            <a:prstGeom prst="leftBrace">
              <a:avLst>
                <a:gd name="adj1" fmla="val 8333"/>
                <a:gd name="adj2" fmla="val 35906"/>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solidFill>
                  <a:prstClr val="black"/>
                </a:solidFill>
              </a:endParaRPr>
            </a:p>
          </p:txBody>
        </p:sp>
      </p:grpSp>
      <p:pic>
        <p:nvPicPr>
          <p:cNvPr id="33" name="Bildobjekt 13"/>
          <p:cNvPicPr>
            <a:picLocks noChangeAspect="1"/>
          </p:cNvPicPr>
          <p:nvPr/>
        </p:nvPicPr>
        <p:blipFill>
          <a:blip r:embed="rId12" cstate="print"/>
          <a:srcRect/>
          <a:stretch>
            <a:fillRect/>
          </a:stretch>
        </p:blipFill>
        <p:spPr bwMode="auto">
          <a:xfrm>
            <a:off x="7668344" y="6237312"/>
            <a:ext cx="970079" cy="479969"/>
          </a:xfrm>
          <a:prstGeom prst="rect">
            <a:avLst/>
          </a:prstGeom>
          <a:noFill/>
          <a:ln w="9525">
            <a:noFill/>
            <a:miter lim="800000"/>
            <a:headEnd/>
            <a:tailEnd/>
          </a:ln>
        </p:spPr>
      </p:pic>
      <p:pic>
        <p:nvPicPr>
          <p:cNvPr id="38" name="Picture 5"/>
          <p:cNvPicPr>
            <a:picLocks noChangeAspect="1" noChangeArrowheads="1"/>
          </p:cNvPicPr>
          <p:nvPr/>
        </p:nvPicPr>
        <p:blipFill>
          <a:blip r:embed="rId13" cstate="print"/>
          <a:srcRect t="29746" b="11999"/>
          <a:stretch>
            <a:fillRect/>
          </a:stretch>
        </p:blipFill>
        <p:spPr bwMode="auto">
          <a:xfrm>
            <a:off x="539552" y="2636912"/>
            <a:ext cx="1200119" cy="1008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fontAlgn="base">
              <a:spcAft>
                <a:spcPct val="0"/>
              </a:spcAft>
            </a:pPr>
            <a:r>
              <a:rPr lang="sv-SE" sz="4000" dirty="0">
                <a:solidFill>
                  <a:schemeClr val="tx2"/>
                </a:solidFill>
                <a:latin typeface="Arial" panose="020B0604020202020204" pitchFamily="34" charset="0"/>
                <a:cs typeface="Arial" panose="020B0604020202020204" pitchFamily="34" charset="0"/>
              </a:rPr>
              <a:t>Slutsatser</a:t>
            </a:r>
          </a:p>
        </p:txBody>
      </p:sp>
      <p:sp>
        <p:nvSpPr>
          <p:cNvPr id="4" name="Platshållare för innehåll 4"/>
          <p:cNvSpPr>
            <a:spLocks noGrp="1"/>
          </p:cNvSpPr>
          <p:nvPr>
            <p:ph sz="half" idx="1"/>
          </p:nvPr>
        </p:nvSpPr>
        <p:spPr>
          <a:xfrm>
            <a:off x="457200" y="1600200"/>
            <a:ext cx="4762872" cy="4525963"/>
          </a:xfrm>
        </p:spPr>
        <p:txBody>
          <a:bodyPr>
            <a:normAutofit/>
          </a:bodyPr>
          <a:lstStyle/>
          <a:p>
            <a:r>
              <a:rPr lang="sv-SE" dirty="0" smtClean="0">
                <a:latin typeface="Arial" panose="020B0604020202020204" pitchFamily="34" charset="0"/>
                <a:cs typeface="Arial" panose="020B0604020202020204" pitchFamily="34" charset="0"/>
              </a:rPr>
              <a:t>Nischade tjänster med tillgänglig litteratur och tidningar utvecklas fortfarande starkt</a:t>
            </a:r>
          </a:p>
          <a:p>
            <a:pPr lvl="1"/>
            <a:r>
              <a:rPr lang="sv-SE" dirty="0" smtClean="0">
                <a:latin typeface="Arial" panose="020B0604020202020204" pitchFamily="34" charset="0"/>
                <a:cs typeface="Arial" panose="020B0604020202020204" pitchFamily="34" charset="0"/>
              </a:rPr>
              <a:t>också för IT-ovana</a:t>
            </a:r>
          </a:p>
          <a:p>
            <a:r>
              <a:rPr lang="sv-SE" dirty="0" smtClean="0">
                <a:latin typeface="Arial" panose="020B0604020202020204" pitchFamily="34" charset="0"/>
                <a:cs typeface="Arial" panose="020B0604020202020204" pitchFamily="34" charset="0"/>
              </a:rPr>
              <a:t>Inkluderande tjänster från kommersiella aktörer och bibliotek på gång</a:t>
            </a:r>
          </a:p>
          <a:p>
            <a:pPr lvl="1"/>
            <a:r>
              <a:rPr lang="sv-SE" dirty="0" smtClean="0">
                <a:latin typeface="Arial" panose="020B0604020202020204" pitchFamily="34" charset="0"/>
                <a:cs typeface="Arial" panose="020B0604020202020204" pitchFamily="34" charset="0"/>
              </a:rPr>
              <a:t>Fortfarande långt kvar till att inkludera alla</a:t>
            </a:r>
          </a:p>
        </p:txBody>
      </p:sp>
      <p:pic>
        <p:nvPicPr>
          <p:cNvPr id="5" name="Picture 20" descr="http://blog.larrybodine.com/uploads/image/a-99-year-old-lady-using-the-ipad.jpg">
            <a:hlinkClick r:id="rId2"/>
          </p:cNvPr>
          <p:cNvPicPr>
            <a:picLocks noChangeAspect="1" noChangeArrowheads="1"/>
          </p:cNvPicPr>
          <p:nvPr/>
        </p:nvPicPr>
        <p:blipFill>
          <a:blip r:embed="rId3" cstate="print"/>
          <a:srcRect/>
          <a:stretch>
            <a:fillRect/>
          </a:stretch>
        </p:blipFill>
        <p:spPr bwMode="auto">
          <a:xfrm>
            <a:off x="5340086" y="1700808"/>
            <a:ext cx="3264364" cy="2448272"/>
          </a:xfrm>
          <a:prstGeom prst="rect">
            <a:avLst/>
          </a:prstGeom>
          <a:noFill/>
        </p:spPr>
      </p:pic>
      <p:pic>
        <p:nvPicPr>
          <p:cNvPr id="6" name="Bildobjekt 13"/>
          <p:cNvPicPr>
            <a:picLocks noChangeAspect="1"/>
          </p:cNvPicPr>
          <p:nvPr/>
        </p:nvPicPr>
        <p:blipFill>
          <a:blip r:embed="rId4" cstate="print"/>
          <a:srcRect/>
          <a:stretch>
            <a:fillRect/>
          </a:stretch>
        </p:blipFill>
        <p:spPr bwMode="auto">
          <a:xfrm>
            <a:off x="7668344" y="6237312"/>
            <a:ext cx="970079" cy="479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83568" y="692696"/>
            <a:ext cx="7772400" cy="1362075"/>
          </a:xfrm>
        </p:spPr>
        <p:txBody>
          <a:bodyPr>
            <a:normAutofit/>
          </a:bodyPr>
          <a:lstStyle/>
          <a:p>
            <a:pPr fontAlgn="base">
              <a:spcAft>
                <a:spcPct val="0"/>
              </a:spcAft>
            </a:pPr>
            <a:r>
              <a:rPr lang="sv-SE" dirty="0">
                <a:solidFill>
                  <a:schemeClr val="tx2"/>
                </a:solidFill>
                <a:latin typeface="Arial" panose="020B0604020202020204" pitchFamily="34" charset="0"/>
                <a:cs typeface="Arial" panose="020B0604020202020204" pitchFamily="34" charset="0"/>
              </a:rPr>
              <a:t>Tack!</a:t>
            </a:r>
          </a:p>
        </p:txBody>
      </p:sp>
      <p:sp>
        <p:nvSpPr>
          <p:cNvPr id="6" name="Platshållare för text 4"/>
          <p:cNvSpPr>
            <a:spLocks noGrp="1"/>
          </p:cNvSpPr>
          <p:nvPr>
            <p:ph type="body" idx="1"/>
          </p:nvPr>
        </p:nvSpPr>
        <p:spPr>
          <a:xfrm>
            <a:off x="683568" y="3068960"/>
            <a:ext cx="6696744" cy="2076251"/>
          </a:xfrm>
        </p:spPr>
        <p:txBody>
          <a:bodyPr>
            <a:noAutofit/>
          </a:bodyPr>
          <a:lstStyle/>
          <a:p>
            <a:r>
              <a:rPr lang="sv-SE" sz="2400" dirty="0" smtClean="0">
                <a:solidFill>
                  <a:schemeClr val="tx1"/>
                </a:solidFill>
                <a:latin typeface="Arial" panose="020B0604020202020204" pitchFamily="34" charset="0"/>
                <a:cs typeface="Arial" panose="020B0604020202020204" pitchFamily="34" charset="0"/>
              </a:rPr>
              <a:t>Roland Esaiasson</a:t>
            </a:r>
            <a:endParaRPr lang="sv-SE" sz="24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ktangel 2"/>
          <p:cNvSpPr/>
          <p:nvPr/>
        </p:nvSpPr>
        <p:spPr>
          <a:xfrm>
            <a:off x="827584" y="2132856"/>
            <a:ext cx="6408712" cy="3022366"/>
          </a:xfrm>
          <a:prstGeom prst="rect">
            <a:avLst/>
          </a:prstGeom>
        </p:spPr>
        <p:txBody>
          <a:bodyPr wrap="square">
            <a:spAutoFit/>
          </a:bodyPr>
          <a:lstStyle/>
          <a:p>
            <a:pPr marL="342900" indent="-342900" eaLnBrk="0" fontAlgn="base" hangingPunct="0">
              <a:spcBef>
                <a:spcPct val="20000"/>
              </a:spcBef>
              <a:spcAft>
                <a:spcPct val="0"/>
              </a:spcAft>
              <a:buFont typeface="Arial" pitchFamily="34" charset="0"/>
              <a:buChar char="•"/>
            </a:pPr>
            <a:r>
              <a:rPr lang="sv-SE" sz="2800" dirty="0" smtClean="0">
                <a:solidFill>
                  <a:srgbClr val="000000"/>
                </a:solidFill>
                <a:latin typeface="Variable Black" panose="02000503020000020004" pitchFamily="50" charset="0"/>
              </a:rPr>
              <a:t>Statlig myndighet sedan 1980 </a:t>
            </a:r>
          </a:p>
          <a:p>
            <a:pPr marL="342900" indent="-342900" eaLnBrk="0" fontAlgn="base" hangingPunct="0">
              <a:spcBef>
                <a:spcPct val="20000"/>
              </a:spcBef>
              <a:spcAft>
                <a:spcPct val="0"/>
              </a:spcAft>
              <a:buFont typeface="Arial" pitchFamily="34" charset="0"/>
              <a:buChar char="•"/>
            </a:pPr>
            <a:r>
              <a:rPr lang="sv-SE" sz="2800" dirty="0" smtClean="0">
                <a:solidFill>
                  <a:srgbClr val="000000"/>
                </a:solidFill>
                <a:latin typeface="Variable Black" panose="02000503020000020004" pitchFamily="50" charset="0"/>
              </a:rPr>
              <a:t>Huvudman är Kulturdepartementet</a:t>
            </a:r>
          </a:p>
          <a:p>
            <a:pPr marL="342900" indent="-342900" eaLnBrk="0" fontAlgn="base" hangingPunct="0">
              <a:spcBef>
                <a:spcPct val="20000"/>
              </a:spcBef>
              <a:spcAft>
                <a:spcPct val="0"/>
              </a:spcAft>
              <a:buFont typeface="Arial" pitchFamily="34" charset="0"/>
              <a:buChar char="•"/>
            </a:pPr>
            <a:r>
              <a:rPr lang="sv-SE" sz="2800" dirty="0" smtClean="0">
                <a:solidFill>
                  <a:srgbClr val="000000"/>
                </a:solidFill>
                <a:latin typeface="Variable Black" panose="02000503020000020004" pitchFamily="50" charset="0"/>
              </a:rPr>
              <a:t>Uppdrag och medel från Utbildnings-       departementet</a:t>
            </a:r>
          </a:p>
          <a:p>
            <a:pPr marL="342900" indent="-342900" eaLnBrk="0" fontAlgn="base" hangingPunct="0">
              <a:spcBef>
                <a:spcPct val="20000"/>
              </a:spcBef>
              <a:spcAft>
                <a:spcPct val="0"/>
              </a:spcAft>
              <a:buFont typeface="Arial" pitchFamily="34" charset="0"/>
              <a:buChar char="•"/>
            </a:pPr>
            <a:r>
              <a:rPr lang="sv-SE" sz="2800" dirty="0" smtClean="0">
                <a:solidFill>
                  <a:srgbClr val="000000"/>
                </a:solidFill>
                <a:latin typeface="Variable Black" panose="02000503020000020004" pitchFamily="50" charset="0"/>
              </a:rPr>
              <a:t>Antal anställda: 80</a:t>
            </a:r>
          </a:p>
          <a:p>
            <a:pPr marL="342900" indent="-342900" eaLnBrk="0" fontAlgn="base" hangingPunct="0">
              <a:spcBef>
                <a:spcPct val="20000"/>
              </a:spcBef>
              <a:spcAft>
                <a:spcPct val="0"/>
              </a:spcAft>
              <a:buFont typeface="Arial" pitchFamily="34" charset="0"/>
              <a:buChar char="•"/>
            </a:pPr>
            <a:r>
              <a:rPr lang="sv-SE" sz="2800" dirty="0" smtClean="0">
                <a:solidFill>
                  <a:srgbClr val="000000"/>
                </a:solidFill>
                <a:latin typeface="Variable Black" panose="02000503020000020004" pitchFamily="50" charset="0"/>
              </a:rPr>
              <a:t>Omsätter  c:a 260 Mkr 2013</a:t>
            </a:r>
          </a:p>
        </p:txBody>
      </p:sp>
      <p:sp>
        <p:nvSpPr>
          <p:cNvPr id="4" name="Rubrik 3"/>
          <p:cNvSpPr>
            <a:spLocks noGrp="1"/>
          </p:cNvSpPr>
          <p:nvPr>
            <p:ph type="title" idx="4294967295"/>
          </p:nvPr>
        </p:nvSpPr>
        <p:spPr>
          <a:xfrm>
            <a:off x="685800" y="836712"/>
            <a:ext cx="7772400" cy="1008112"/>
          </a:xfrm>
        </p:spPr>
        <p:txBody>
          <a:bodyPr/>
          <a:lstStyle/>
          <a:p>
            <a:pPr algn="l"/>
            <a:r>
              <a:rPr lang="sv-SE" sz="4000" dirty="0" smtClean="0">
                <a:latin typeface="Arial" panose="020B0604020202020204" pitchFamily="34" charset="0"/>
                <a:cs typeface="Arial" panose="020B0604020202020204" pitchFamily="34" charset="0"/>
              </a:rPr>
              <a:t>MTM</a:t>
            </a:r>
            <a:endParaRPr lang="sv-SE" sz="4000" dirty="0">
              <a:latin typeface="Arial" panose="020B0604020202020204" pitchFamily="34" charset="0"/>
              <a:cs typeface="Arial" panose="020B0604020202020204" pitchFamily="34" charset="0"/>
            </a:endParaRPr>
          </a:p>
        </p:txBody>
      </p:sp>
      <p:pic>
        <p:nvPicPr>
          <p:cNvPr id="5" name="Bildobjekt 13"/>
          <p:cNvPicPr>
            <a:picLocks noChangeAspect="1"/>
          </p:cNvPicPr>
          <p:nvPr/>
        </p:nvPicPr>
        <p:blipFill>
          <a:blip r:embed="rId2" cstate="print"/>
          <a:srcRect/>
          <a:stretch>
            <a:fillRect/>
          </a:stretch>
        </p:blipFill>
        <p:spPr bwMode="auto">
          <a:xfrm>
            <a:off x="7668344" y="6237312"/>
            <a:ext cx="970079" cy="479969"/>
          </a:xfrm>
          <a:prstGeom prst="rect">
            <a:avLst/>
          </a:prstGeom>
          <a:noFill/>
          <a:ln w="9525">
            <a:noFill/>
            <a:miter lim="800000"/>
            <a:headEnd/>
            <a:tailEnd/>
          </a:ln>
        </p:spPr>
      </p:pic>
    </p:spTree>
    <p:extLst>
      <p:ext uri="{BB962C8B-B14F-4D97-AF65-F5344CB8AC3E}">
        <p14:creationId xmlns:p14="http://schemas.microsoft.com/office/powerpoint/2010/main" val="300207986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468313" y="404665"/>
            <a:ext cx="7848600" cy="936104"/>
          </a:xfrm>
        </p:spPr>
        <p:txBody>
          <a:bodyPr anchor="t"/>
          <a:lstStyle/>
          <a:p>
            <a:pPr algn="l"/>
            <a:r>
              <a:rPr lang="sv-SE" sz="4000" dirty="0" err="1">
                <a:latin typeface="Arial" panose="020B0604020202020204" pitchFamily="34" charset="0"/>
                <a:cs typeface="Arial" panose="020B0604020202020204" pitchFamily="34" charset="0"/>
              </a:rPr>
              <a:t>MTM:s</a:t>
            </a:r>
            <a:r>
              <a:rPr lang="sv-SE" sz="4000" dirty="0" smtClean="0">
                <a:solidFill>
                  <a:schemeClr val="tx1"/>
                </a:solidFill>
                <a:latin typeface="Variable Black" panose="02000503020000020004" pitchFamily="50" charset="0"/>
              </a:rPr>
              <a:t> </a:t>
            </a:r>
            <a:r>
              <a:rPr lang="sv-SE" sz="4000" dirty="0">
                <a:latin typeface="Arial" panose="020B0604020202020204" pitchFamily="34" charset="0"/>
                <a:cs typeface="Arial" panose="020B0604020202020204" pitchFamily="34" charset="0"/>
              </a:rPr>
              <a:t>uppdrag</a:t>
            </a:r>
            <a:r>
              <a:rPr lang="sv-SE" sz="4000" dirty="0">
                <a:solidFill>
                  <a:schemeClr val="accent2"/>
                </a:solidFill>
                <a:latin typeface="Variable Black" panose="02000503020000020004" pitchFamily="50" charset="0"/>
              </a:rPr>
              <a:t/>
            </a:r>
            <a:br>
              <a:rPr lang="sv-SE" sz="4000" dirty="0">
                <a:solidFill>
                  <a:schemeClr val="accent2"/>
                </a:solidFill>
                <a:latin typeface="Variable Black" panose="02000503020000020004" pitchFamily="50" charset="0"/>
              </a:rPr>
            </a:br>
            <a:endParaRPr lang="sv-SE" dirty="0">
              <a:latin typeface="Variable Black" panose="02000503020000020004" pitchFamily="50" charset="0"/>
            </a:endParaRPr>
          </a:p>
        </p:txBody>
      </p:sp>
      <p:sp>
        <p:nvSpPr>
          <p:cNvPr id="171011" name="Rectangle 3"/>
          <p:cNvSpPr>
            <a:spLocks noGrp="1" noChangeArrowheads="1"/>
          </p:cNvSpPr>
          <p:nvPr>
            <p:ph type="subTitle" idx="1"/>
          </p:nvPr>
        </p:nvSpPr>
        <p:spPr>
          <a:xfrm>
            <a:off x="468313" y="1484784"/>
            <a:ext cx="7344047" cy="4373108"/>
          </a:xfrm>
        </p:spPr>
        <p:txBody>
          <a:bodyPr/>
          <a:lstStyle/>
          <a:p>
            <a:pPr algn="l">
              <a:spcBef>
                <a:spcPts val="0"/>
              </a:spcBef>
            </a:pPr>
            <a:r>
              <a:rPr lang="sv-SE" sz="2600" dirty="0" smtClean="0">
                <a:latin typeface="Variable Black" panose="02000503020000020004" pitchFamily="50" charset="0"/>
              </a:rPr>
              <a:t>En del av regeringens kultur- och </a:t>
            </a:r>
            <a:r>
              <a:rPr lang="sv-SE" sz="2600" dirty="0" err="1" smtClean="0">
                <a:latin typeface="Variable Black" panose="02000503020000020004" pitchFamily="50" charset="0"/>
              </a:rPr>
              <a:t>funktions-hinderpolitik</a:t>
            </a:r>
            <a:r>
              <a:rPr lang="sv-SE" sz="2600" dirty="0" smtClean="0">
                <a:latin typeface="Variable Black" panose="02000503020000020004" pitchFamily="50" charset="0"/>
              </a:rPr>
              <a:t>. Har ett nationellt ansvar att:</a:t>
            </a:r>
            <a:br>
              <a:rPr lang="sv-SE" sz="2600" dirty="0" smtClean="0">
                <a:latin typeface="Variable Black" panose="02000503020000020004" pitchFamily="50" charset="0"/>
              </a:rPr>
            </a:br>
            <a:endParaRPr lang="sv-SE" sz="2600" dirty="0" smtClean="0">
              <a:latin typeface="Variable Black" panose="02000503020000020004" pitchFamily="50" charset="0"/>
            </a:endParaRPr>
          </a:p>
          <a:p>
            <a:pPr algn="l">
              <a:spcBef>
                <a:spcPts val="0"/>
              </a:spcBef>
            </a:pPr>
            <a:r>
              <a:rPr lang="sv-SE" sz="2600" dirty="0" smtClean="0">
                <a:latin typeface="Variable Black" panose="02000503020000020004" pitchFamily="50" charset="0"/>
              </a:rPr>
              <a:t>”… </a:t>
            </a:r>
            <a:r>
              <a:rPr lang="sv-SE" sz="2600" dirty="0">
                <a:latin typeface="Variable Black" panose="02000503020000020004" pitchFamily="50" charset="0"/>
              </a:rPr>
              <a:t>i samverkan med andra bibliotek tillgodose det behov som personer med funktionshinder har, för att kunna ta del av litterära verk</a:t>
            </a:r>
            <a:r>
              <a:rPr lang="sv-SE" sz="2600" dirty="0" smtClean="0">
                <a:latin typeface="Variable Black" panose="02000503020000020004" pitchFamily="50" charset="0"/>
              </a:rPr>
              <a:t>.”</a:t>
            </a:r>
            <a:br>
              <a:rPr lang="sv-SE" sz="2600" dirty="0" smtClean="0">
                <a:latin typeface="Variable Black" panose="02000503020000020004" pitchFamily="50" charset="0"/>
              </a:rPr>
            </a:br>
            <a:endParaRPr lang="sv-SE" sz="2600" dirty="0" smtClean="0">
              <a:latin typeface="Variable Black" panose="02000503020000020004" pitchFamily="50" charset="0"/>
            </a:endParaRPr>
          </a:p>
          <a:p>
            <a:pPr algn="l">
              <a:spcBef>
                <a:spcPts val="0"/>
              </a:spcBef>
            </a:pPr>
            <a:r>
              <a:rPr lang="sv-SE" sz="2600" dirty="0" smtClean="0">
                <a:latin typeface="Variable Black" panose="02000503020000020004" pitchFamily="50" charset="0"/>
              </a:rPr>
              <a:t>”…förbättra tillgången till innehållet i dagstidningar för synskadade och personer med funktionsnedsättning…” </a:t>
            </a:r>
            <a:endParaRPr lang="sv-SE" sz="2600" dirty="0">
              <a:latin typeface="Variable Black" panose="02000503020000020004" pitchFamily="50" charset="0"/>
            </a:endParaRPr>
          </a:p>
        </p:txBody>
      </p:sp>
      <p:sp>
        <p:nvSpPr>
          <p:cNvPr id="5" name="Platshållare för sidfot 4"/>
          <p:cNvSpPr>
            <a:spLocks noGrp="1"/>
          </p:cNvSpPr>
          <p:nvPr>
            <p:ph type="ftr" sz="quarter" idx="11"/>
          </p:nvPr>
        </p:nvSpPr>
        <p:spPr/>
        <p:txBody>
          <a:bodyPr/>
          <a:lstStyle/>
          <a:p>
            <a:endParaRPr lang="sv-SE" dirty="0">
              <a:solidFill>
                <a:srgbClr val="000000"/>
              </a:solidFill>
            </a:endParaRPr>
          </a:p>
        </p:txBody>
      </p:sp>
      <p:pic>
        <p:nvPicPr>
          <p:cNvPr id="8" name="Bildobjekt 13"/>
          <p:cNvPicPr>
            <a:picLocks noChangeAspect="1"/>
          </p:cNvPicPr>
          <p:nvPr/>
        </p:nvPicPr>
        <p:blipFill>
          <a:blip r:embed="rId3" cstate="print"/>
          <a:srcRect/>
          <a:stretch>
            <a:fillRect/>
          </a:stretch>
        </p:blipFill>
        <p:spPr bwMode="auto">
          <a:xfrm>
            <a:off x="7668344" y="6237312"/>
            <a:ext cx="970079" cy="479969"/>
          </a:xfrm>
          <a:prstGeom prst="rect">
            <a:avLst/>
          </a:prstGeom>
          <a:noFill/>
          <a:ln w="9525">
            <a:noFill/>
            <a:miter lim="800000"/>
            <a:headEnd/>
            <a:tailEnd/>
          </a:ln>
        </p:spPr>
      </p:pic>
    </p:spTree>
    <p:extLst>
      <p:ext uri="{BB962C8B-B14F-4D97-AF65-F5344CB8AC3E}">
        <p14:creationId xmlns:p14="http://schemas.microsoft.com/office/powerpoint/2010/main" val="249882010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p:cNvSpPr/>
          <p:nvPr/>
        </p:nvSpPr>
        <p:spPr>
          <a:xfrm>
            <a:off x="629455" y="1700808"/>
            <a:ext cx="7182904" cy="3748719"/>
          </a:xfrm>
          <a:prstGeom prst="rect">
            <a:avLst/>
          </a:prstGeom>
        </p:spPr>
        <p:txBody>
          <a:bodyPr wrap="square">
            <a:spAutoFit/>
          </a:bodyPr>
          <a:lstStyle/>
          <a:p>
            <a:pPr eaLnBrk="0" fontAlgn="base" hangingPunct="0">
              <a:spcBef>
                <a:spcPct val="0"/>
              </a:spcBef>
              <a:spcAft>
                <a:spcPct val="0"/>
              </a:spcAft>
            </a:pPr>
            <a:r>
              <a:rPr lang="sv-SE" sz="2400" dirty="0" smtClean="0">
                <a:solidFill>
                  <a:srgbClr val="000000"/>
                </a:solidFill>
                <a:latin typeface="Variable Black" panose="02000503020000020004" pitchFamily="50" charset="0"/>
              </a:rPr>
              <a:t>ett nationellt ansvar att</a:t>
            </a:r>
            <a:br>
              <a:rPr lang="sv-SE" sz="2400" dirty="0" smtClean="0">
                <a:solidFill>
                  <a:srgbClr val="000000"/>
                </a:solidFill>
                <a:latin typeface="Variable Black" panose="02000503020000020004" pitchFamily="50" charset="0"/>
              </a:rPr>
            </a:br>
            <a:endParaRPr lang="sv-SE" sz="2400" dirty="0" smtClean="0">
              <a:solidFill>
                <a:srgbClr val="000000"/>
              </a:solidFill>
              <a:latin typeface="Variable Black" panose="02000503020000020004" pitchFamily="50" charset="0"/>
            </a:endParaRPr>
          </a:p>
          <a:p>
            <a:pPr marL="342900" indent="-342900" eaLnBrk="0" fontAlgn="base" hangingPunct="0">
              <a:lnSpc>
                <a:spcPct val="150000"/>
              </a:lnSpc>
              <a:spcBef>
                <a:spcPct val="20000"/>
              </a:spcBef>
              <a:spcAft>
                <a:spcPct val="0"/>
              </a:spcAft>
              <a:buFont typeface="Arial" pitchFamily="34" charset="0"/>
              <a:buChar char="•"/>
            </a:pPr>
            <a:r>
              <a:rPr lang="sv-SE" sz="2400" dirty="0" smtClean="0">
                <a:solidFill>
                  <a:srgbClr val="000000"/>
                </a:solidFill>
                <a:latin typeface="Variable Black" panose="02000503020000020004" pitchFamily="50" charset="0"/>
              </a:rPr>
              <a:t>förse högskolestuderande personer med funktionsnedsättning i form av läshandikapp med sådana exemplar av studielitteratur som de behöver för att kunna ta del av litteraturen.</a:t>
            </a:r>
          </a:p>
          <a:p>
            <a:pPr marL="342900" indent="-342900" eaLnBrk="0" fontAlgn="base" hangingPunct="0">
              <a:lnSpc>
                <a:spcPct val="150000"/>
              </a:lnSpc>
              <a:spcBef>
                <a:spcPct val="20000"/>
              </a:spcBef>
              <a:spcAft>
                <a:spcPct val="0"/>
              </a:spcAft>
              <a:buFont typeface="Arial" pitchFamily="34" charset="0"/>
              <a:buChar char="•"/>
            </a:pPr>
            <a:r>
              <a:rPr lang="sv-SE" sz="2400" dirty="0" smtClean="0">
                <a:solidFill>
                  <a:srgbClr val="000000"/>
                </a:solidFill>
                <a:latin typeface="Variable Black" panose="02000503020000020004" pitchFamily="50" charset="0"/>
              </a:rPr>
              <a:t>främja teckenspråkig litteratur</a:t>
            </a:r>
          </a:p>
        </p:txBody>
      </p:sp>
      <p:sp>
        <p:nvSpPr>
          <p:cNvPr id="6" name="Rubrik 5"/>
          <p:cNvSpPr>
            <a:spLocks noGrp="1"/>
          </p:cNvSpPr>
          <p:nvPr>
            <p:ph type="title" idx="4294967295"/>
          </p:nvPr>
        </p:nvSpPr>
        <p:spPr>
          <a:xfrm>
            <a:off x="629455" y="332656"/>
            <a:ext cx="7772400" cy="1224136"/>
          </a:xfrm>
        </p:spPr>
        <p:txBody>
          <a:bodyPr/>
          <a:lstStyle/>
          <a:p>
            <a:pPr algn="l"/>
            <a:r>
              <a:rPr lang="sv-SE" sz="4000" dirty="0" err="1">
                <a:latin typeface="Arial" panose="020B0604020202020204" pitchFamily="34" charset="0"/>
                <a:cs typeface="Arial" panose="020B0604020202020204" pitchFamily="34" charset="0"/>
              </a:rPr>
              <a:t>MTM:s</a:t>
            </a:r>
            <a:r>
              <a:rPr lang="sv-SE" sz="4000" dirty="0">
                <a:latin typeface="Arial" panose="020B0604020202020204" pitchFamily="34" charset="0"/>
                <a:cs typeface="Arial" panose="020B0604020202020204" pitchFamily="34" charset="0"/>
              </a:rPr>
              <a:t> uppdrag</a:t>
            </a:r>
          </a:p>
        </p:txBody>
      </p:sp>
      <p:pic>
        <p:nvPicPr>
          <p:cNvPr id="5" name="Bildobjekt 13"/>
          <p:cNvPicPr>
            <a:picLocks noChangeAspect="1"/>
          </p:cNvPicPr>
          <p:nvPr/>
        </p:nvPicPr>
        <p:blipFill>
          <a:blip r:embed="rId2" cstate="print"/>
          <a:srcRect/>
          <a:stretch>
            <a:fillRect/>
          </a:stretch>
        </p:blipFill>
        <p:spPr bwMode="auto">
          <a:xfrm>
            <a:off x="7668344" y="6237312"/>
            <a:ext cx="970079" cy="479969"/>
          </a:xfrm>
          <a:prstGeom prst="rect">
            <a:avLst/>
          </a:prstGeom>
          <a:noFill/>
          <a:ln w="9525">
            <a:noFill/>
            <a:miter lim="800000"/>
            <a:headEnd/>
            <a:tailEnd/>
          </a:ln>
        </p:spPr>
      </p:pic>
    </p:spTree>
    <p:extLst>
      <p:ext uri="{BB962C8B-B14F-4D97-AF65-F5344CB8AC3E}">
        <p14:creationId xmlns:p14="http://schemas.microsoft.com/office/powerpoint/2010/main" val="105927165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ktangel 2"/>
          <p:cNvSpPr/>
          <p:nvPr/>
        </p:nvSpPr>
        <p:spPr>
          <a:xfrm>
            <a:off x="539552" y="1412776"/>
            <a:ext cx="7560840" cy="4614020"/>
          </a:xfrm>
          <a:prstGeom prst="rect">
            <a:avLst/>
          </a:prstGeom>
        </p:spPr>
        <p:txBody>
          <a:bodyPr wrap="square">
            <a:spAutoFit/>
          </a:bodyPr>
          <a:lstStyle/>
          <a:p>
            <a:pPr marL="342900" indent="-342900" eaLnBrk="0" fontAlgn="base" hangingPunct="0">
              <a:lnSpc>
                <a:spcPct val="150000"/>
              </a:lnSpc>
              <a:spcBef>
                <a:spcPct val="20000"/>
              </a:spcBef>
              <a:spcAft>
                <a:spcPct val="0"/>
              </a:spcAft>
              <a:buFont typeface="Arial" pitchFamily="34" charset="0"/>
              <a:buChar char="•"/>
            </a:pPr>
            <a:r>
              <a:rPr lang="sv-SE" sz="2600" dirty="0" smtClean="0">
                <a:solidFill>
                  <a:srgbClr val="000000"/>
                </a:solidFill>
                <a:latin typeface="Variable Black" panose="02000503020000020004" pitchFamily="50" charset="0"/>
              </a:rPr>
              <a:t>Teckenspråkig litteratur</a:t>
            </a:r>
          </a:p>
          <a:p>
            <a:pPr marL="342900" indent="-342900" eaLnBrk="0" fontAlgn="base" hangingPunct="0">
              <a:lnSpc>
                <a:spcPct val="150000"/>
              </a:lnSpc>
              <a:spcBef>
                <a:spcPct val="20000"/>
              </a:spcBef>
              <a:spcAft>
                <a:spcPct val="0"/>
              </a:spcAft>
              <a:buFont typeface="Arial" pitchFamily="34" charset="0"/>
              <a:buChar char="•"/>
            </a:pPr>
            <a:r>
              <a:rPr lang="sv-SE" sz="2600" dirty="0" smtClean="0">
                <a:solidFill>
                  <a:srgbClr val="000000"/>
                </a:solidFill>
                <a:latin typeface="Variable Black" panose="02000503020000020004" pitchFamily="50" charset="0"/>
              </a:rPr>
              <a:t>Kulturtidskrifter</a:t>
            </a:r>
          </a:p>
          <a:p>
            <a:pPr marL="342900" indent="-342900" eaLnBrk="0" fontAlgn="base" hangingPunct="0">
              <a:lnSpc>
                <a:spcPct val="150000"/>
              </a:lnSpc>
              <a:spcBef>
                <a:spcPct val="20000"/>
              </a:spcBef>
              <a:spcAft>
                <a:spcPct val="0"/>
              </a:spcAft>
              <a:buFont typeface="Arial" pitchFamily="34" charset="0"/>
              <a:buChar char="•"/>
            </a:pPr>
            <a:r>
              <a:rPr lang="sv-SE" sz="2600" dirty="0" smtClean="0">
                <a:solidFill>
                  <a:srgbClr val="000000"/>
                </a:solidFill>
                <a:latin typeface="Variable Black" panose="02000503020000020004" pitchFamily="50" charset="0"/>
              </a:rPr>
              <a:t>Taltidningar</a:t>
            </a:r>
          </a:p>
          <a:p>
            <a:pPr marL="342900" indent="-342900" eaLnBrk="0" fontAlgn="base" hangingPunct="0">
              <a:lnSpc>
                <a:spcPct val="150000"/>
              </a:lnSpc>
              <a:spcBef>
                <a:spcPct val="20000"/>
              </a:spcBef>
              <a:spcAft>
                <a:spcPct val="0"/>
              </a:spcAft>
              <a:buFont typeface="Arial" pitchFamily="34" charset="0"/>
              <a:buChar char="•"/>
            </a:pPr>
            <a:r>
              <a:rPr lang="sv-SE" sz="2600" dirty="0" smtClean="0">
                <a:solidFill>
                  <a:srgbClr val="000000"/>
                </a:solidFill>
                <a:latin typeface="Variable Black" panose="02000503020000020004" pitchFamily="50" charset="0"/>
              </a:rPr>
              <a:t>Anslag 16:4 (stöd för synskadade)</a:t>
            </a:r>
          </a:p>
          <a:p>
            <a:pPr marL="342900" indent="-342900" eaLnBrk="0" fontAlgn="base" hangingPunct="0">
              <a:lnSpc>
                <a:spcPct val="150000"/>
              </a:lnSpc>
              <a:spcBef>
                <a:spcPct val="20000"/>
              </a:spcBef>
              <a:spcAft>
                <a:spcPct val="0"/>
              </a:spcAft>
              <a:buFont typeface="Arial" pitchFamily="34" charset="0"/>
              <a:buChar char="•"/>
            </a:pPr>
            <a:r>
              <a:rPr lang="sv-SE" sz="2600" dirty="0" smtClean="0">
                <a:solidFill>
                  <a:srgbClr val="000000"/>
                </a:solidFill>
                <a:latin typeface="Variable Black" panose="02000503020000020004" pitchFamily="50" charset="0"/>
              </a:rPr>
              <a:t>Regeringsuppdrag 2010-2013 reformering av taltidningar och talböcker</a:t>
            </a:r>
          </a:p>
          <a:p>
            <a:pPr marL="342900" indent="-342900" eaLnBrk="0" fontAlgn="base" hangingPunct="0">
              <a:lnSpc>
                <a:spcPct val="150000"/>
              </a:lnSpc>
              <a:spcBef>
                <a:spcPct val="20000"/>
              </a:spcBef>
              <a:spcAft>
                <a:spcPct val="0"/>
              </a:spcAft>
              <a:buFont typeface="Arial" pitchFamily="34" charset="0"/>
              <a:buChar char="•"/>
            </a:pPr>
            <a:r>
              <a:rPr lang="sv-SE" sz="2600" dirty="0" smtClean="0">
                <a:solidFill>
                  <a:srgbClr val="000000"/>
                </a:solidFill>
                <a:latin typeface="Variable Black" panose="02000503020000020004" pitchFamily="50" charset="0"/>
              </a:rPr>
              <a:t>Lättläst?</a:t>
            </a:r>
          </a:p>
        </p:txBody>
      </p:sp>
      <p:sp>
        <p:nvSpPr>
          <p:cNvPr id="4" name="Rubrik 3"/>
          <p:cNvSpPr>
            <a:spLocks noGrp="1"/>
          </p:cNvSpPr>
          <p:nvPr>
            <p:ph type="title" idx="4294967295"/>
          </p:nvPr>
        </p:nvSpPr>
        <p:spPr>
          <a:xfrm>
            <a:off x="685800" y="260648"/>
            <a:ext cx="7772400" cy="1080120"/>
          </a:xfrm>
        </p:spPr>
        <p:txBody>
          <a:bodyPr/>
          <a:lstStyle/>
          <a:p>
            <a:pPr algn="l"/>
            <a:r>
              <a:rPr lang="sv-SE" sz="4000" dirty="0">
                <a:latin typeface="Arial" panose="020B0604020202020204" pitchFamily="34" charset="0"/>
                <a:cs typeface="Arial" panose="020B0604020202020204" pitchFamily="34" charset="0"/>
              </a:rPr>
              <a:t>Nya uppdrag</a:t>
            </a:r>
          </a:p>
        </p:txBody>
      </p:sp>
      <p:pic>
        <p:nvPicPr>
          <p:cNvPr id="5" name="Bildobjekt 13"/>
          <p:cNvPicPr>
            <a:picLocks noChangeAspect="1"/>
          </p:cNvPicPr>
          <p:nvPr/>
        </p:nvPicPr>
        <p:blipFill>
          <a:blip r:embed="rId2" cstate="print"/>
          <a:srcRect/>
          <a:stretch>
            <a:fillRect/>
          </a:stretch>
        </p:blipFill>
        <p:spPr bwMode="auto">
          <a:xfrm>
            <a:off x="7668344" y="6237312"/>
            <a:ext cx="970079" cy="479969"/>
          </a:xfrm>
          <a:prstGeom prst="rect">
            <a:avLst/>
          </a:prstGeom>
          <a:noFill/>
          <a:ln w="9525">
            <a:noFill/>
            <a:miter lim="800000"/>
            <a:headEnd/>
            <a:tailEnd/>
          </a:ln>
        </p:spPr>
      </p:pic>
    </p:spTree>
    <p:extLst>
      <p:ext uri="{BB962C8B-B14F-4D97-AF65-F5344CB8AC3E}">
        <p14:creationId xmlns:p14="http://schemas.microsoft.com/office/powerpoint/2010/main" val="270766659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5"/>
          <p:cNvSpPr>
            <a:spLocks noChangeArrowheads="1"/>
          </p:cNvSpPr>
          <p:nvPr/>
        </p:nvSpPr>
        <p:spPr bwMode="auto">
          <a:xfrm>
            <a:off x="714348" y="2571744"/>
            <a:ext cx="7858897" cy="1735016"/>
          </a:xfrm>
          <a:prstGeom prst="rect">
            <a:avLst/>
          </a:prstGeom>
          <a:solidFill>
            <a:schemeClr val="accent2"/>
          </a:solidFill>
          <a:ln w="12700">
            <a:solidFill>
              <a:schemeClr val="tx1"/>
            </a:solidFill>
            <a:miter lim="800000"/>
            <a:headEnd/>
            <a:tailEnd/>
          </a:ln>
        </p:spPr>
        <p:txBody>
          <a:bodyPr lIns="77788" tIns="39688" rIns="77788" bIns="39688" anchor="ctr">
            <a:prstTxWarp prst="textNoShape">
              <a:avLst/>
            </a:prstTxWarp>
            <a:noAutofit/>
          </a:bodyPr>
          <a:lstStyle/>
          <a:p>
            <a:pPr algn="ctr" eaLnBrk="0" fontAlgn="base" hangingPunct="0">
              <a:spcBef>
                <a:spcPct val="0"/>
              </a:spcBef>
              <a:spcAft>
                <a:spcPct val="0"/>
              </a:spcAft>
            </a:pPr>
            <a:r>
              <a:rPr lang="sv-SE" sz="3200" dirty="0">
                <a:solidFill>
                  <a:srgbClr val="FFFFFF"/>
                </a:solidFill>
                <a:latin typeface="Variable Black" panose="02000503020000020004" pitchFamily="50" charset="0"/>
              </a:rPr>
              <a:t>Ett samhälle där alla medier är </a:t>
            </a:r>
            <a:r>
              <a:rPr lang="sv-SE" sz="3200" dirty="0" smtClean="0">
                <a:solidFill>
                  <a:srgbClr val="FFFFFF"/>
                </a:solidFill>
                <a:latin typeface="Variable Black" panose="02000503020000020004" pitchFamily="50" charset="0"/>
              </a:rPr>
              <a:t>tillgängliga</a:t>
            </a:r>
            <a:endParaRPr lang="sv-SE" sz="3200" dirty="0">
              <a:solidFill>
                <a:srgbClr val="FFFFFF"/>
              </a:solidFill>
              <a:latin typeface="Variable Black" panose="02000503020000020004" pitchFamily="50" charset="0"/>
            </a:endParaRPr>
          </a:p>
        </p:txBody>
      </p:sp>
      <p:sp>
        <p:nvSpPr>
          <p:cNvPr id="4" name="Rubrik 3"/>
          <p:cNvSpPr>
            <a:spLocks noGrp="1"/>
          </p:cNvSpPr>
          <p:nvPr>
            <p:ph type="title" idx="4294967295"/>
          </p:nvPr>
        </p:nvSpPr>
        <p:spPr>
          <a:xfrm>
            <a:off x="685800" y="1340768"/>
            <a:ext cx="7772400" cy="936104"/>
          </a:xfrm>
        </p:spPr>
        <p:txBody>
          <a:bodyPr/>
          <a:lstStyle/>
          <a:p>
            <a:pPr algn="l"/>
            <a:r>
              <a:rPr lang="sv-SE" sz="4000" dirty="0">
                <a:latin typeface="Arial" panose="020B0604020202020204" pitchFamily="34" charset="0"/>
                <a:cs typeface="Arial" panose="020B0604020202020204" pitchFamily="34" charset="0"/>
              </a:rPr>
              <a:t>Vår vision</a:t>
            </a:r>
          </a:p>
        </p:txBody>
      </p:sp>
      <p:pic>
        <p:nvPicPr>
          <p:cNvPr id="5" name="Bildobjekt 13"/>
          <p:cNvPicPr>
            <a:picLocks noChangeAspect="1"/>
          </p:cNvPicPr>
          <p:nvPr/>
        </p:nvPicPr>
        <p:blipFill>
          <a:blip r:embed="rId2" cstate="print"/>
          <a:srcRect/>
          <a:stretch>
            <a:fillRect/>
          </a:stretch>
        </p:blipFill>
        <p:spPr bwMode="auto">
          <a:xfrm>
            <a:off x="7668344" y="6237312"/>
            <a:ext cx="970079" cy="479969"/>
          </a:xfrm>
          <a:prstGeom prst="rect">
            <a:avLst/>
          </a:prstGeom>
          <a:noFill/>
          <a:ln w="9525">
            <a:noFill/>
            <a:miter lim="800000"/>
            <a:headEnd/>
            <a:tailEnd/>
          </a:ln>
        </p:spPr>
      </p:pic>
    </p:spTree>
    <p:extLst>
      <p:ext uri="{BB962C8B-B14F-4D97-AF65-F5344CB8AC3E}">
        <p14:creationId xmlns:p14="http://schemas.microsoft.com/office/powerpoint/2010/main" val="307763685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274638"/>
            <a:ext cx="8075240" cy="1143000"/>
          </a:xfrm>
        </p:spPr>
        <p:txBody>
          <a:bodyPr>
            <a:noAutofit/>
          </a:bodyPr>
          <a:lstStyle/>
          <a:p>
            <a:pPr algn="l" fontAlgn="base">
              <a:spcAft>
                <a:spcPct val="0"/>
              </a:spcAft>
            </a:pPr>
            <a:r>
              <a:rPr lang="sv-SE" sz="4000" dirty="0">
                <a:solidFill>
                  <a:schemeClr val="tx2"/>
                </a:solidFill>
                <a:latin typeface="Arial" panose="020B0604020202020204" pitchFamily="34" charset="0"/>
                <a:cs typeface="Arial" panose="020B0604020202020204" pitchFamily="34" charset="0"/>
              </a:rPr>
              <a:t>Tillgänglig läsning – en mänsklig rättighet</a:t>
            </a:r>
            <a:br>
              <a:rPr lang="sv-SE" sz="4000" dirty="0">
                <a:solidFill>
                  <a:schemeClr val="tx2"/>
                </a:solidFill>
                <a:latin typeface="Arial" panose="020B0604020202020204" pitchFamily="34" charset="0"/>
                <a:cs typeface="Arial" panose="020B0604020202020204" pitchFamily="34" charset="0"/>
              </a:rPr>
            </a:br>
            <a:r>
              <a:rPr lang="sv-SE" sz="4000" dirty="0">
                <a:solidFill>
                  <a:schemeClr val="tx2"/>
                </a:solidFill>
                <a:latin typeface="Arial" panose="020B0604020202020204" pitchFamily="34" charset="0"/>
                <a:cs typeface="Arial" panose="020B0604020202020204" pitchFamily="34" charset="0"/>
              </a:rPr>
              <a:t>Har vi stöd för detta?</a:t>
            </a:r>
          </a:p>
        </p:txBody>
      </p:sp>
      <p:sp>
        <p:nvSpPr>
          <p:cNvPr id="5" name="Platshållare för innehåll 4"/>
          <p:cNvSpPr>
            <a:spLocks noGrp="1"/>
          </p:cNvSpPr>
          <p:nvPr>
            <p:ph sz="half" idx="1"/>
          </p:nvPr>
        </p:nvSpPr>
        <p:spPr>
          <a:xfrm>
            <a:off x="457200" y="1600200"/>
            <a:ext cx="7643192" cy="4421087"/>
          </a:xfrm>
        </p:spPr>
        <p:txBody>
          <a:bodyPr>
            <a:normAutofit/>
          </a:bodyPr>
          <a:lstStyle/>
          <a:p>
            <a:endParaRPr lang="sv-SE" dirty="0" smtClean="0">
              <a:latin typeface="+mj-lt"/>
            </a:endParaRPr>
          </a:p>
          <a:p>
            <a:r>
              <a:rPr lang="sv-SE" dirty="0" smtClean="0">
                <a:latin typeface="+mj-lt"/>
              </a:rPr>
              <a:t>FN:s konvention kring mänskliga rättigheter</a:t>
            </a:r>
          </a:p>
          <a:p>
            <a:pPr marL="0" indent="0">
              <a:buNone/>
            </a:pPr>
            <a:endParaRPr lang="sv-SE" dirty="0" smtClean="0">
              <a:latin typeface="+mj-lt"/>
            </a:endParaRPr>
          </a:p>
          <a:p>
            <a:r>
              <a:rPr lang="sv-SE" dirty="0" smtClean="0">
                <a:latin typeface="+mj-lt"/>
              </a:rPr>
              <a:t>Skollagen</a:t>
            </a:r>
          </a:p>
          <a:p>
            <a:endParaRPr lang="sv-SE" dirty="0" smtClean="0">
              <a:latin typeface="+mj-lt"/>
            </a:endParaRPr>
          </a:p>
          <a:p>
            <a:r>
              <a:rPr lang="sv-SE" dirty="0" smtClean="0">
                <a:latin typeface="+mj-lt"/>
              </a:rPr>
              <a:t>”Läsa för Livet”</a:t>
            </a:r>
          </a:p>
          <a:p>
            <a:endParaRPr lang="sv-SE" dirty="0" smtClean="0">
              <a:latin typeface="+mj-lt"/>
            </a:endParaRPr>
          </a:p>
          <a:p>
            <a:pPr lvl="0"/>
            <a:r>
              <a:rPr lang="sv-SE" dirty="0">
                <a:solidFill>
                  <a:prstClr val="black"/>
                </a:solidFill>
                <a:latin typeface="Variable Black"/>
              </a:rPr>
              <a:t>Bibliotekslagen</a:t>
            </a:r>
          </a:p>
          <a:p>
            <a:pPr>
              <a:buNone/>
            </a:pPr>
            <a:endParaRPr lang="sv-SE" dirty="0" smtClean="0">
              <a:latin typeface="+mj-lt"/>
            </a:endParaRPr>
          </a:p>
        </p:txBody>
      </p:sp>
      <p:pic>
        <p:nvPicPr>
          <p:cNvPr id="8" name="Bildobjekt 13"/>
          <p:cNvPicPr>
            <a:picLocks noChangeAspect="1"/>
          </p:cNvPicPr>
          <p:nvPr/>
        </p:nvPicPr>
        <p:blipFill>
          <a:blip r:embed="rId2" cstate="print"/>
          <a:srcRect/>
          <a:stretch>
            <a:fillRect/>
          </a:stretch>
        </p:blipFill>
        <p:spPr bwMode="auto">
          <a:xfrm>
            <a:off x="7668344" y="6237312"/>
            <a:ext cx="970079" cy="479969"/>
          </a:xfrm>
          <a:prstGeom prst="rect">
            <a:avLst/>
          </a:prstGeom>
          <a:noFill/>
          <a:ln w="9525">
            <a:noFill/>
            <a:miter lim="800000"/>
            <a:headEnd/>
            <a:tailEnd/>
          </a:ln>
        </p:spPr>
      </p:pic>
    </p:spTree>
    <p:extLst>
      <p:ext uri="{BB962C8B-B14F-4D97-AF65-F5344CB8AC3E}">
        <p14:creationId xmlns:p14="http://schemas.microsoft.com/office/powerpoint/2010/main" val="4266825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274638"/>
            <a:ext cx="8075240" cy="1143000"/>
          </a:xfrm>
        </p:spPr>
        <p:txBody>
          <a:bodyPr>
            <a:normAutofit/>
          </a:bodyPr>
          <a:lstStyle/>
          <a:p>
            <a:pPr algn="l" fontAlgn="base">
              <a:spcAft>
                <a:spcPct val="0"/>
              </a:spcAft>
            </a:pPr>
            <a:r>
              <a:rPr lang="sv-SE" sz="4000" dirty="0">
                <a:solidFill>
                  <a:schemeClr val="tx2"/>
                </a:solidFill>
                <a:latin typeface="Arial" panose="020B0604020202020204" pitchFamily="34" charset="0"/>
                <a:cs typeface="Arial" panose="020B0604020202020204" pitchFamily="34" charset="0"/>
              </a:rPr>
              <a:t>Den nya bibliotekslagen</a:t>
            </a:r>
          </a:p>
        </p:txBody>
      </p:sp>
      <p:sp>
        <p:nvSpPr>
          <p:cNvPr id="5" name="Platshållare för innehåll 4"/>
          <p:cNvSpPr>
            <a:spLocks noGrp="1"/>
          </p:cNvSpPr>
          <p:nvPr>
            <p:ph sz="half" idx="1"/>
          </p:nvPr>
        </p:nvSpPr>
        <p:spPr>
          <a:xfrm>
            <a:off x="457200" y="1600200"/>
            <a:ext cx="7643192" cy="4421087"/>
          </a:xfrm>
        </p:spPr>
        <p:txBody>
          <a:bodyPr>
            <a:normAutofit/>
          </a:bodyPr>
          <a:lstStyle/>
          <a:p>
            <a:endParaRPr lang="sv-SE" dirty="0" smtClean="0">
              <a:latin typeface="+mj-lt"/>
            </a:endParaRPr>
          </a:p>
          <a:p>
            <a:pPr>
              <a:lnSpc>
                <a:spcPct val="150000"/>
              </a:lnSpc>
              <a:buNone/>
            </a:pPr>
            <a:r>
              <a:rPr lang="sv-SE" sz="2400" b="1" dirty="0">
                <a:solidFill>
                  <a:srgbClr val="000000"/>
                </a:solidFill>
                <a:latin typeface="Variable Black" panose="02000503020000020004" pitchFamily="50" charset="0"/>
              </a:rPr>
              <a:t>4 § </a:t>
            </a:r>
            <a:r>
              <a:rPr lang="sv-SE" sz="2400" dirty="0">
                <a:solidFill>
                  <a:srgbClr val="000000"/>
                </a:solidFill>
                <a:latin typeface="Variable Black" panose="02000503020000020004" pitchFamily="50" charset="0"/>
              </a:rPr>
              <a:t>Biblioteken i det allmänna biblioteksväsendet ska ägna särskild uppmärksamhet åt personer med funktionsnedsättning, bland annat genom att utifrån deras olika behov och förutsättningar erbjuda litteratur och tekniska hjälpmedel för att kunna ta del av information.</a:t>
            </a:r>
            <a:r>
              <a:rPr lang="sv-SE" dirty="0">
                <a:solidFill>
                  <a:srgbClr val="000000"/>
                </a:solidFill>
                <a:latin typeface="Times New Roman" panose="02020603050405020304" pitchFamily="18" charset="0"/>
              </a:rPr>
              <a:t> </a:t>
            </a:r>
            <a:endParaRPr lang="sv-SE" dirty="0" smtClean="0">
              <a:latin typeface="+mj-lt"/>
            </a:endParaRPr>
          </a:p>
        </p:txBody>
      </p:sp>
      <p:pic>
        <p:nvPicPr>
          <p:cNvPr id="8" name="Bildobjekt 13"/>
          <p:cNvPicPr>
            <a:picLocks noChangeAspect="1"/>
          </p:cNvPicPr>
          <p:nvPr/>
        </p:nvPicPr>
        <p:blipFill>
          <a:blip r:embed="rId2" cstate="print"/>
          <a:srcRect/>
          <a:stretch>
            <a:fillRect/>
          </a:stretch>
        </p:blipFill>
        <p:spPr bwMode="auto">
          <a:xfrm>
            <a:off x="7668344" y="6237312"/>
            <a:ext cx="970079" cy="479969"/>
          </a:xfrm>
          <a:prstGeom prst="rect">
            <a:avLst/>
          </a:prstGeom>
          <a:noFill/>
          <a:ln w="9525">
            <a:noFill/>
            <a:miter lim="800000"/>
            <a:headEnd/>
            <a:tailEnd/>
          </a:ln>
        </p:spPr>
      </p:pic>
    </p:spTree>
    <p:extLst>
      <p:ext uri="{BB962C8B-B14F-4D97-AF65-F5344CB8AC3E}">
        <p14:creationId xmlns:p14="http://schemas.microsoft.com/office/powerpoint/2010/main" val="66288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274638"/>
            <a:ext cx="8075240" cy="1143000"/>
          </a:xfrm>
        </p:spPr>
        <p:txBody>
          <a:bodyPr>
            <a:normAutofit/>
          </a:bodyPr>
          <a:lstStyle/>
          <a:p>
            <a:pPr algn="l" fontAlgn="base">
              <a:spcAft>
                <a:spcPct val="0"/>
              </a:spcAft>
            </a:pPr>
            <a:r>
              <a:rPr lang="sv-SE" sz="4000" dirty="0">
                <a:solidFill>
                  <a:schemeClr val="tx2"/>
                </a:solidFill>
                <a:latin typeface="Arial" panose="020B0604020202020204" pitchFamily="34" charset="0"/>
                <a:cs typeface="Arial" panose="020B0604020202020204" pitchFamily="34" charset="0"/>
              </a:rPr>
              <a:t>Tillgänglig litteratur i Sverige</a:t>
            </a:r>
          </a:p>
        </p:txBody>
      </p:sp>
      <p:sp>
        <p:nvSpPr>
          <p:cNvPr id="5" name="Platshållare för innehåll 4"/>
          <p:cNvSpPr>
            <a:spLocks noGrp="1"/>
          </p:cNvSpPr>
          <p:nvPr>
            <p:ph sz="half" idx="1"/>
          </p:nvPr>
        </p:nvSpPr>
        <p:spPr>
          <a:xfrm>
            <a:off x="457200" y="1600201"/>
            <a:ext cx="4978896" cy="3340968"/>
          </a:xfrm>
        </p:spPr>
        <p:txBody>
          <a:bodyPr>
            <a:normAutofit fontScale="77500" lnSpcReduction="20000"/>
          </a:bodyPr>
          <a:lstStyle/>
          <a:p>
            <a:r>
              <a:rPr lang="sv-SE" dirty="0" err="1" smtClean="0">
                <a:latin typeface="+mj-lt"/>
              </a:rPr>
              <a:t>MTM:s</a:t>
            </a:r>
            <a:r>
              <a:rPr lang="sv-SE" dirty="0" smtClean="0">
                <a:latin typeface="+mj-lt"/>
              </a:rPr>
              <a:t> tjänster</a:t>
            </a:r>
          </a:p>
          <a:p>
            <a:pPr lvl="1"/>
            <a:r>
              <a:rPr lang="sv-SE" dirty="0" smtClean="0">
                <a:latin typeface="+mj-lt"/>
              </a:rPr>
              <a:t>Webbplatsen och </a:t>
            </a:r>
            <a:r>
              <a:rPr lang="sv-SE" dirty="0" err="1" smtClean="0">
                <a:latin typeface="+mj-lt"/>
              </a:rPr>
              <a:t>appen</a:t>
            </a:r>
            <a:r>
              <a:rPr lang="sv-SE" dirty="0" smtClean="0">
                <a:latin typeface="+mj-lt"/>
              </a:rPr>
              <a:t> </a:t>
            </a:r>
            <a:r>
              <a:rPr lang="sv-SE" i="1" dirty="0" err="1" smtClean="0">
                <a:latin typeface="+mj-lt"/>
              </a:rPr>
              <a:t>Legimus</a:t>
            </a:r>
            <a:r>
              <a:rPr lang="sv-SE" dirty="0" smtClean="0">
                <a:latin typeface="+mj-lt"/>
              </a:rPr>
              <a:t>  för självbetjäning och nedladdning</a:t>
            </a:r>
          </a:p>
          <a:p>
            <a:pPr lvl="1"/>
            <a:r>
              <a:rPr lang="sv-SE" dirty="0" smtClean="0">
                <a:latin typeface="+mj-lt"/>
              </a:rPr>
              <a:t>Punktskrift (</a:t>
            </a:r>
            <a:r>
              <a:rPr lang="sv-SE" dirty="0" err="1" smtClean="0">
                <a:latin typeface="+mj-lt"/>
              </a:rPr>
              <a:t>envägslån</a:t>
            </a:r>
            <a:r>
              <a:rPr lang="sv-SE" dirty="0" smtClean="0">
                <a:latin typeface="+mj-lt"/>
              </a:rPr>
              <a:t>)</a:t>
            </a:r>
          </a:p>
          <a:p>
            <a:pPr lvl="0"/>
            <a:r>
              <a:rPr lang="sv-SE" dirty="0" smtClean="0">
                <a:solidFill>
                  <a:prstClr val="black"/>
                </a:solidFill>
                <a:latin typeface="Variable Black"/>
              </a:rPr>
              <a:t>Talboksservice på lokala bibliotek</a:t>
            </a:r>
          </a:p>
          <a:p>
            <a:r>
              <a:rPr lang="sv-SE" dirty="0" smtClean="0">
                <a:latin typeface="+mj-lt"/>
              </a:rPr>
              <a:t>Lån, kostnadsfritt för användaren</a:t>
            </a:r>
          </a:p>
          <a:p>
            <a:r>
              <a:rPr lang="sv-SE" dirty="0" smtClean="0">
                <a:latin typeface="+mj-lt"/>
              </a:rPr>
              <a:t>Under framväxt</a:t>
            </a:r>
          </a:p>
          <a:p>
            <a:pPr lvl="1"/>
            <a:r>
              <a:rPr lang="sv-SE" dirty="0" smtClean="0">
                <a:latin typeface="+mj-lt"/>
              </a:rPr>
              <a:t>On-line för IT-ovana</a:t>
            </a:r>
          </a:p>
          <a:p>
            <a:pPr lvl="1"/>
            <a:r>
              <a:rPr lang="sv-SE" dirty="0" smtClean="0">
                <a:latin typeface="+mj-lt"/>
              </a:rPr>
              <a:t>Teckenspråkig litteratur</a:t>
            </a:r>
          </a:p>
          <a:p>
            <a:pPr lvl="1"/>
            <a:r>
              <a:rPr lang="sv-SE" dirty="0" smtClean="0">
                <a:latin typeface="+mj-lt"/>
              </a:rPr>
              <a:t>Lättläst litteratur</a:t>
            </a:r>
          </a:p>
          <a:p>
            <a:pPr lvl="1"/>
            <a:endParaRPr lang="sv-SE" dirty="0" smtClean="0">
              <a:latin typeface="+mj-lt"/>
            </a:endParaRPr>
          </a:p>
          <a:p>
            <a:pPr>
              <a:buNone/>
            </a:pPr>
            <a:endParaRPr lang="sv-SE" dirty="0" smtClean="0">
              <a:latin typeface="+mj-lt"/>
            </a:endParaRPr>
          </a:p>
        </p:txBody>
      </p:sp>
      <p:pic>
        <p:nvPicPr>
          <p:cNvPr id="8" name="Bildobjekt 13"/>
          <p:cNvPicPr>
            <a:picLocks noChangeAspect="1"/>
          </p:cNvPicPr>
          <p:nvPr/>
        </p:nvPicPr>
        <p:blipFill>
          <a:blip r:embed="rId2" cstate="print"/>
          <a:srcRect/>
          <a:stretch>
            <a:fillRect/>
          </a:stretch>
        </p:blipFill>
        <p:spPr bwMode="auto">
          <a:xfrm>
            <a:off x="7668344" y="6237312"/>
            <a:ext cx="970079" cy="479969"/>
          </a:xfrm>
          <a:prstGeom prst="rect">
            <a:avLst/>
          </a:prstGeom>
          <a:noFill/>
          <a:ln w="9525">
            <a:noFill/>
            <a:miter lim="800000"/>
            <a:headEnd/>
            <a:tailEnd/>
          </a:ln>
        </p:spPr>
      </p:pic>
      <p:grpSp>
        <p:nvGrpSpPr>
          <p:cNvPr id="10" name="Grupp 9"/>
          <p:cNvGrpSpPr/>
          <p:nvPr/>
        </p:nvGrpSpPr>
        <p:grpSpPr>
          <a:xfrm>
            <a:off x="5508104" y="1556792"/>
            <a:ext cx="3077989" cy="4612580"/>
            <a:chOff x="5508104" y="1556792"/>
            <a:chExt cx="3077989" cy="4612580"/>
          </a:xfrm>
        </p:grpSpPr>
        <p:pic>
          <p:nvPicPr>
            <p:cNvPr id="6" name="Bildobjekt 10"/>
            <p:cNvPicPr>
              <a:picLocks noChangeAspect="1"/>
            </p:cNvPicPr>
            <p:nvPr/>
          </p:nvPicPr>
          <p:blipFill>
            <a:blip r:embed="rId3" cstate="print">
              <a:lum bright="-30000"/>
            </a:blip>
            <a:srcRect l="12350" t="12350"/>
            <a:stretch>
              <a:fillRect/>
            </a:stretch>
          </p:blipFill>
          <p:spPr bwMode="auto">
            <a:xfrm>
              <a:off x="5508104" y="1556792"/>
              <a:ext cx="3077989" cy="4608512"/>
            </a:xfrm>
            <a:prstGeom prst="rect">
              <a:avLst/>
            </a:prstGeom>
            <a:noFill/>
            <a:ln w="9525">
              <a:noFill/>
              <a:miter lim="800000"/>
              <a:headEnd/>
              <a:tailEnd/>
            </a:ln>
          </p:spPr>
        </p:pic>
        <p:sp>
          <p:nvSpPr>
            <p:cNvPr id="9" name="textruta 8"/>
            <p:cNvSpPr txBox="1"/>
            <p:nvPr/>
          </p:nvSpPr>
          <p:spPr>
            <a:xfrm>
              <a:off x="5508104" y="3861048"/>
              <a:ext cx="3024336" cy="2308324"/>
            </a:xfrm>
            <a:prstGeom prst="rect">
              <a:avLst/>
            </a:prstGeom>
            <a:noFill/>
          </p:spPr>
          <p:txBody>
            <a:bodyPr wrap="square" rtlCol="0">
              <a:spAutoFit/>
            </a:bodyPr>
            <a:lstStyle/>
            <a:p>
              <a:pPr>
                <a:buFont typeface="Arial" pitchFamily="34" charset="0"/>
                <a:buChar char="•"/>
              </a:pPr>
              <a:r>
                <a:rPr lang="sv-SE" sz="2400" dirty="0" smtClean="0">
                  <a:solidFill>
                    <a:prstClr val="white"/>
                  </a:solidFill>
                  <a:latin typeface="Variable Black"/>
                </a:rPr>
                <a:t> 1,2 miljoner lån</a:t>
              </a:r>
              <a:endParaRPr lang="sv-SE" sz="2400" dirty="0">
                <a:solidFill>
                  <a:prstClr val="white"/>
                </a:solidFill>
                <a:latin typeface="Variable Black"/>
              </a:endParaRPr>
            </a:p>
            <a:p>
              <a:pPr>
                <a:buFont typeface="Arial" pitchFamily="34" charset="0"/>
                <a:buChar char="•"/>
              </a:pPr>
              <a:r>
                <a:rPr lang="sv-SE" sz="2400" dirty="0" smtClean="0">
                  <a:solidFill>
                    <a:prstClr val="white"/>
                  </a:solidFill>
                  <a:latin typeface="Variable Black"/>
                </a:rPr>
                <a:t> 105.000 tal- och e</a:t>
              </a:r>
              <a:br>
                <a:rPr lang="sv-SE" sz="2400" dirty="0" smtClean="0">
                  <a:solidFill>
                    <a:prstClr val="white"/>
                  </a:solidFill>
                  <a:latin typeface="Variable Black"/>
                </a:rPr>
              </a:br>
              <a:r>
                <a:rPr lang="sv-SE" sz="2400" dirty="0" smtClean="0">
                  <a:solidFill>
                    <a:prstClr val="white"/>
                  </a:solidFill>
                  <a:latin typeface="Variable Black"/>
                </a:rPr>
                <a:t>   textböcker</a:t>
              </a:r>
              <a:endParaRPr lang="sv-SE" sz="2400" dirty="0">
                <a:solidFill>
                  <a:prstClr val="white"/>
                </a:solidFill>
                <a:latin typeface="Variable Black"/>
              </a:endParaRPr>
            </a:p>
            <a:p>
              <a:pPr>
                <a:buFont typeface="Arial" pitchFamily="34" charset="0"/>
                <a:buChar char="•"/>
              </a:pPr>
              <a:r>
                <a:rPr lang="sv-SE" sz="2400" dirty="0" smtClean="0">
                  <a:solidFill>
                    <a:prstClr val="white"/>
                  </a:solidFill>
                  <a:latin typeface="Variable Black"/>
                </a:rPr>
                <a:t> 70 000 användare</a:t>
              </a:r>
            </a:p>
            <a:p>
              <a:pPr>
                <a:buFont typeface="Arial" pitchFamily="34" charset="0"/>
                <a:buChar char="•"/>
              </a:pPr>
              <a:r>
                <a:rPr lang="sv-SE" sz="2400" dirty="0" smtClean="0">
                  <a:solidFill>
                    <a:prstClr val="white"/>
                  </a:solidFill>
                  <a:latin typeface="Variable Black"/>
                </a:rPr>
                <a:t> 50 </a:t>
              </a:r>
              <a:r>
                <a:rPr lang="sv-SE" sz="2400" dirty="0">
                  <a:solidFill>
                    <a:prstClr val="white"/>
                  </a:solidFill>
                  <a:latin typeface="Variable Black"/>
                </a:rPr>
                <a:t>% </a:t>
              </a:r>
              <a:r>
                <a:rPr lang="sv-SE" sz="2400" dirty="0" smtClean="0">
                  <a:solidFill>
                    <a:prstClr val="white"/>
                  </a:solidFill>
                  <a:latin typeface="Variable Black"/>
                </a:rPr>
                <a:t>använder</a:t>
              </a:r>
              <a:br>
                <a:rPr lang="sv-SE" sz="2400" dirty="0" smtClean="0">
                  <a:solidFill>
                    <a:prstClr val="white"/>
                  </a:solidFill>
                  <a:latin typeface="Variable Black"/>
                </a:rPr>
              </a:br>
              <a:r>
                <a:rPr lang="sv-SE" sz="2400" dirty="0" smtClean="0">
                  <a:solidFill>
                    <a:prstClr val="white"/>
                  </a:solidFill>
                  <a:latin typeface="Variable Black"/>
                </a:rPr>
                <a:t>  digitala tjänster</a:t>
              </a:r>
              <a:endParaRPr lang="sv-SE" sz="2400" dirty="0">
                <a:solidFill>
                  <a:prstClr val="white"/>
                </a:solidFill>
                <a:latin typeface="Variable Black"/>
              </a:endParaRPr>
            </a:p>
          </p:txBody>
        </p:sp>
      </p:grpSp>
      <p:pic>
        <p:nvPicPr>
          <p:cNvPr id="18" name="Picture 2"/>
          <p:cNvPicPr>
            <a:picLocks noChangeAspect="1" noChangeArrowheads="1"/>
          </p:cNvPicPr>
          <p:nvPr/>
        </p:nvPicPr>
        <p:blipFill>
          <a:blip r:embed="rId4" cstate="print"/>
          <a:srcRect r="20010" b="5338"/>
          <a:stretch>
            <a:fillRect/>
          </a:stretch>
        </p:blipFill>
        <p:spPr bwMode="auto">
          <a:xfrm>
            <a:off x="3851920" y="5013176"/>
            <a:ext cx="1462977" cy="1152128"/>
          </a:xfrm>
          <a:prstGeom prst="rect">
            <a:avLst/>
          </a:prstGeom>
          <a:noFill/>
          <a:ln w="9525">
            <a:noFill/>
            <a:miter lim="800000"/>
            <a:headEnd/>
            <a:tailEnd/>
          </a:ln>
          <a:effectLst/>
        </p:spPr>
      </p:pic>
      <p:pic>
        <p:nvPicPr>
          <p:cNvPr id="19" name="Picture 4"/>
          <p:cNvPicPr>
            <a:picLocks noChangeAspect="1" noChangeArrowheads="1"/>
          </p:cNvPicPr>
          <p:nvPr/>
        </p:nvPicPr>
        <p:blipFill>
          <a:blip r:embed="rId5" cstate="print"/>
          <a:srcRect t="40745" r="5680" b="11249"/>
          <a:stretch>
            <a:fillRect/>
          </a:stretch>
        </p:blipFill>
        <p:spPr bwMode="auto">
          <a:xfrm>
            <a:off x="2143156" y="5030277"/>
            <a:ext cx="1488526" cy="1135027"/>
          </a:xfrm>
          <a:prstGeom prst="rect">
            <a:avLst/>
          </a:prstGeom>
          <a:noFill/>
          <a:ln w="9525">
            <a:noFill/>
            <a:miter lim="800000"/>
            <a:headEnd/>
            <a:tailEnd/>
          </a:ln>
          <a:effectLst/>
        </p:spPr>
      </p:pic>
      <p:pic>
        <p:nvPicPr>
          <p:cNvPr id="20" name="Picture 5"/>
          <p:cNvPicPr>
            <a:picLocks noChangeAspect="1" noChangeArrowheads="1"/>
          </p:cNvPicPr>
          <p:nvPr/>
        </p:nvPicPr>
        <p:blipFill>
          <a:blip r:embed="rId6" cstate="print"/>
          <a:srcRect t="29746" b="11999"/>
          <a:stretch>
            <a:fillRect/>
          </a:stretch>
        </p:blipFill>
        <p:spPr bwMode="auto">
          <a:xfrm>
            <a:off x="620484" y="5013176"/>
            <a:ext cx="1332684" cy="11630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passat 1">
      <a:majorFont>
        <a:latin typeface="Variable Black"/>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om presentation">
  <a:themeElements>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m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om presentation">
  <a:themeElements>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m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om presentation">
  <a:themeElements>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m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526</Words>
  <Application>Microsoft Office PowerPoint</Application>
  <PresentationFormat>Bildspel på skärmen (4:3)</PresentationFormat>
  <Paragraphs>120</Paragraphs>
  <Slides>17</Slides>
  <Notes>2</Notes>
  <HiddenSlides>0</HiddenSlides>
  <MMClips>0</MMClips>
  <ScaleCrop>false</ScaleCrop>
  <HeadingPairs>
    <vt:vector size="6" baseType="variant">
      <vt:variant>
        <vt:lpstr>Använt teckensnitt</vt:lpstr>
      </vt:variant>
      <vt:variant>
        <vt:i4>7</vt:i4>
      </vt:variant>
      <vt:variant>
        <vt:lpstr>Tema</vt:lpstr>
      </vt:variant>
      <vt:variant>
        <vt:i4>4</vt:i4>
      </vt:variant>
      <vt:variant>
        <vt:lpstr>Bildrubriker</vt:lpstr>
      </vt:variant>
      <vt:variant>
        <vt:i4>17</vt:i4>
      </vt:variant>
    </vt:vector>
  </HeadingPairs>
  <TitlesOfParts>
    <vt:vector size="28" baseType="lpstr">
      <vt:lpstr>ＭＳ Ｐゴシック</vt:lpstr>
      <vt:lpstr>ＭＳ Ｐゴシック</vt:lpstr>
      <vt:lpstr>Arial</vt:lpstr>
      <vt:lpstr>Calibri</vt:lpstr>
      <vt:lpstr>Times New Roman</vt:lpstr>
      <vt:lpstr>Variable</vt:lpstr>
      <vt:lpstr>Variable Black</vt:lpstr>
      <vt:lpstr>1_Office-tema</vt:lpstr>
      <vt:lpstr>Tom presentation</vt:lpstr>
      <vt:lpstr>1_Tom presentation</vt:lpstr>
      <vt:lpstr>2_Tom presentation</vt:lpstr>
      <vt:lpstr>Tillgänglig läsning - en mänsklig rättighet</vt:lpstr>
      <vt:lpstr>MTM</vt:lpstr>
      <vt:lpstr>MTM:s uppdrag </vt:lpstr>
      <vt:lpstr>MTM:s uppdrag</vt:lpstr>
      <vt:lpstr>Nya uppdrag</vt:lpstr>
      <vt:lpstr>Vår vision</vt:lpstr>
      <vt:lpstr>Tillgänglig läsning – en mänsklig rättighet Har vi stöd för detta?</vt:lpstr>
      <vt:lpstr>Den nya bibliotekslagen</vt:lpstr>
      <vt:lpstr>Tillgänglig litteratur i Sverige</vt:lpstr>
      <vt:lpstr>PowerPoint-presentation</vt:lpstr>
      <vt:lpstr>Jämför: Användarna av Legimus-tjänsterna</vt:lpstr>
      <vt:lpstr>Tjänster med tillgänglig litteratur</vt:lpstr>
      <vt:lpstr>Vägen framåt – ”born accessible”</vt:lpstr>
      <vt:lpstr>Digitala tjänster för alla?</vt:lpstr>
      <vt:lpstr>Modell för inkluderande tjänster</vt:lpstr>
      <vt:lpstr>Slutsatser</vt:lpstr>
      <vt:lpstr>Tack!</vt:lpstr>
    </vt:vector>
  </TitlesOfParts>
  <Company>TPB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Läs Vad, När och Hur du vill</dc:title>
  <dc:creator>Jesper Klein</dc:creator>
  <cp:lastModifiedBy>Anna-Lena Andersson</cp:lastModifiedBy>
  <cp:revision>91</cp:revision>
  <dcterms:created xsi:type="dcterms:W3CDTF">2013-10-17T07:06:44Z</dcterms:created>
  <dcterms:modified xsi:type="dcterms:W3CDTF">2014-11-06T14:45:08Z</dcterms:modified>
</cp:coreProperties>
</file>