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79" r:id="rId3"/>
    <p:sldId id="280" r:id="rId4"/>
    <p:sldId id="281" r:id="rId5"/>
    <p:sldId id="266" r:id="rId6"/>
    <p:sldId id="273" r:id="rId7"/>
    <p:sldId id="283" r:id="rId8"/>
    <p:sldId id="258" r:id="rId9"/>
    <p:sldId id="271" r:id="rId10"/>
    <p:sldId id="268" r:id="rId11"/>
    <p:sldId id="284" r:id="rId12"/>
    <p:sldId id="274" r:id="rId13"/>
    <p:sldId id="275" r:id="rId14"/>
    <p:sldId id="276" r:id="rId15"/>
    <p:sldId id="278" r:id="rId16"/>
    <p:sldId id="261" r:id="rId17"/>
    <p:sldId id="262" r:id="rId18"/>
    <p:sldId id="265" r:id="rId19"/>
    <p:sldId id="264" r:id="rId20"/>
    <p:sldId id="260" r:id="rId21"/>
    <p:sldId id="270" r:id="rId22"/>
    <p:sldId id="272" r:id="rId23"/>
    <p:sldId id="267" r:id="rId2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8DA28A0-F42B-4BD1-B0ED-D12E8050A88A}" type="datetimeFigureOut">
              <a:rPr lang="sv-SE" smtClean="0"/>
              <a:t>2014-11-10</a:t>
            </a:fld>
            <a:endParaRPr lang="sv-SE"/>
          </a:p>
        </p:txBody>
      </p:sp>
      <p:sp>
        <p:nvSpPr>
          <p:cNvPr id="4" name="Platshållare för bildobjekt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647D81F3-0B57-499C-862B-C2277EC7ED8B}" type="slidenum">
              <a:rPr lang="sv-SE" smtClean="0"/>
              <a:t>‹#›</a:t>
            </a:fld>
            <a:endParaRPr lang="sv-SE"/>
          </a:p>
        </p:txBody>
      </p:sp>
    </p:spTree>
    <p:extLst>
      <p:ext uri="{BB962C8B-B14F-4D97-AF65-F5344CB8AC3E}">
        <p14:creationId xmlns:p14="http://schemas.microsoft.com/office/powerpoint/2010/main" val="33581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A1DFD1-C899-4D3E-BD53-8E7A0D397B3C}" type="slidenum">
              <a:rPr lang="sv-SE" smtClean="0"/>
              <a:pPr/>
              <a:t>7</a:t>
            </a:fld>
            <a:endParaRPr lang="sv-SE"/>
          </a:p>
        </p:txBody>
      </p:sp>
    </p:spTree>
    <p:extLst>
      <p:ext uri="{BB962C8B-B14F-4D97-AF65-F5344CB8AC3E}">
        <p14:creationId xmlns:p14="http://schemas.microsoft.com/office/powerpoint/2010/main" val="424956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A1DFD1-C899-4D3E-BD53-8E7A0D397B3C}" type="slidenum">
              <a:rPr lang="sv-SE" smtClean="0"/>
              <a:pPr/>
              <a:t>11</a:t>
            </a:fld>
            <a:endParaRPr lang="sv-SE"/>
          </a:p>
        </p:txBody>
      </p:sp>
    </p:spTree>
    <p:extLst>
      <p:ext uri="{BB962C8B-B14F-4D97-AF65-F5344CB8AC3E}">
        <p14:creationId xmlns:p14="http://schemas.microsoft.com/office/powerpoint/2010/main" val="19016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Det andra spåret</a:t>
            </a:r>
            <a:r>
              <a:rPr lang="sv-SE" sz="1200" kern="1200" dirty="0" smtClean="0">
                <a:solidFill>
                  <a:schemeClr val="tx1"/>
                </a:solidFill>
                <a:effectLst/>
                <a:latin typeface="+mn-lt"/>
                <a:ea typeface="+mn-ea"/>
                <a:cs typeface="+mn-cs"/>
              </a:rPr>
              <a:t> handlar om </a:t>
            </a:r>
            <a:r>
              <a:rPr lang="sv-SE" sz="1200" kern="1200" dirty="0" err="1" smtClean="0">
                <a:solidFill>
                  <a:schemeClr val="tx1"/>
                </a:solidFill>
                <a:effectLst/>
                <a:latin typeface="+mn-lt"/>
                <a:ea typeface="+mn-ea"/>
                <a:cs typeface="+mn-cs"/>
              </a:rPr>
              <a:t>bl</a:t>
            </a:r>
            <a:r>
              <a:rPr lang="sv-SE" sz="1200" kern="1200" dirty="0" smtClean="0">
                <a:solidFill>
                  <a:schemeClr val="tx1"/>
                </a:solidFill>
                <a:effectLst/>
                <a:latin typeface="+mn-lt"/>
                <a:ea typeface="+mn-ea"/>
                <a:cs typeface="+mn-cs"/>
              </a:rPr>
              <a:t> a olika metoder för att samla in brukarerfarenheter. Vi har inventerat vilka verktyg och metoder som finns, sedan har vi pratat om dem och testat olika verktyg </a:t>
            </a:r>
            <a:r>
              <a:rPr lang="sv-SE" sz="1200" kern="1200" dirty="0" err="1" smtClean="0">
                <a:solidFill>
                  <a:schemeClr val="tx1"/>
                </a:solidFill>
                <a:effectLst/>
                <a:latin typeface="+mn-lt"/>
                <a:ea typeface="+mn-ea"/>
                <a:cs typeface="+mn-cs"/>
              </a:rPr>
              <a:t>bl</a:t>
            </a:r>
            <a:r>
              <a:rPr lang="sv-SE" sz="1200" kern="1200" dirty="0" smtClean="0">
                <a:solidFill>
                  <a:schemeClr val="tx1"/>
                </a:solidFill>
                <a:effectLst/>
                <a:latin typeface="+mn-lt"/>
                <a:ea typeface="+mn-ea"/>
                <a:cs typeface="+mn-cs"/>
              </a:rPr>
              <a:t> a i samarbete med Konsumentverket som ville ha hjälp med att titta på tillgängligheten hos några olika webbsajter riktade mot konsumenter.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Några exempel på</a:t>
            </a:r>
            <a:r>
              <a:rPr lang="sv-SE" sz="1200" kern="1200" dirty="0" smtClean="0">
                <a:solidFill>
                  <a:schemeClr val="tx1"/>
                </a:solidFill>
                <a:effectLst/>
                <a:latin typeface="+mn-lt"/>
                <a:ea typeface="+mn-ea"/>
                <a:cs typeface="+mn-cs"/>
              </a:rPr>
              <a:t> verktyg vi använt är ögonrörelsekamera, skriftlig enkät och värderingsskalor. Vi ser att många verktyg inte är anpassade för personer med kognitiva svårigheter och vi kommer att ta fram en prototyp för ett mer anpassat verktyg.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lvl="1"/>
            <a:endParaRPr lang="sv-SE" dirty="0"/>
          </a:p>
        </p:txBody>
      </p:sp>
      <p:sp>
        <p:nvSpPr>
          <p:cNvPr id="4" name="Platshållare för bildnummer 3"/>
          <p:cNvSpPr>
            <a:spLocks noGrp="1"/>
          </p:cNvSpPr>
          <p:nvPr>
            <p:ph type="sldNum" sz="quarter" idx="10"/>
          </p:nvPr>
        </p:nvSpPr>
        <p:spPr/>
        <p:txBody>
          <a:bodyPr/>
          <a:lstStyle/>
          <a:p>
            <a:fld id="{C4A1DFD1-C899-4D3E-BD53-8E7A0D397B3C}" type="slidenum">
              <a:rPr lang="sv-SE" smtClean="0"/>
              <a:pPr/>
              <a:t>13</a:t>
            </a:fld>
            <a:endParaRPr lang="sv-SE"/>
          </a:p>
        </p:txBody>
      </p:sp>
    </p:spTree>
    <p:extLst>
      <p:ext uri="{BB962C8B-B14F-4D97-AF65-F5344CB8AC3E}">
        <p14:creationId xmlns:p14="http://schemas.microsoft.com/office/powerpoint/2010/main" val="166333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v-SE" smtClean="0"/>
              <a:t>Klicka här för att ändra format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smtClean="0"/>
              <a:t>Klicka här för att ändra format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v-SE" smtClean="0"/>
              <a:t>Klicka här för att ändra format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smtClean="0"/>
              <a:t>Klicka här för att ändra 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v-SE" smtClean="0"/>
              <a:t>Klicka här för att ändra 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v-SE" smtClean="0"/>
              <a:t>Klicka här för att ändra format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v-SE" smtClean="0"/>
              <a:t>Klicka här för att ändra format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dirty="0"/>
              <a:pPr/>
              <a:t>11/10/2014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11/10/2014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www.fungerandemedier.se/att-vara-med-och-paverka"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77855" y="541067"/>
            <a:ext cx="8915399" cy="2262781"/>
          </a:xfrm>
        </p:spPr>
        <p:txBody>
          <a:bodyPr/>
          <a:lstStyle/>
          <a:p>
            <a:r>
              <a:rPr lang="sv-SE" dirty="0" smtClean="0"/>
              <a:t>Med brukarna i centrum</a:t>
            </a:r>
            <a:br>
              <a:rPr lang="sv-SE" dirty="0" smtClean="0"/>
            </a:br>
            <a:r>
              <a:rPr lang="sv-SE" sz="1800" dirty="0" smtClean="0"/>
              <a:t>eller vilken roll kan Daisy/</a:t>
            </a:r>
            <a:r>
              <a:rPr lang="sv-SE" sz="1800" dirty="0" err="1" smtClean="0"/>
              <a:t>Epub</a:t>
            </a:r>
            <a:r>
              <a:rPr lang="sv-SE" sz="1800" dirty="0" smtClean="0"/>
              <a:t> spela när det gäller universell utformning?</a:t>
            </a:r>
            <a:endParaRPr lang="sv-SE" sz="1800" dirty="0"/>
          </a:p>
        </p:txBody>
      </p:sp>
      <p:sp>
        <p:nvSpPr>
          <p:cNvPr id="3" name="Underrubrik 2"/>
          <p:cNvSpPr>
            <a:spLocks noGrp="1"/>
          </p:cNvSpPr>
          <p:nvPr>
            <p:ph type="subTitle" idx="1"/>
          </p:nvPr>
        </p:nvSpPr>
        <p:spPr>
          <a:xfrm>
            <a:off x="2277855" y="3058327"/>
            <a:ext cx="8915399" cy="1126283"/>
          </a:xfrm>
        </p:spPr>
        <p:txBody>
          <a:bodyPr>
            <a:normAutofit/>
          </a:bodyPr>
          <a:lstStyle/>
          <a:p>
            <a:r>
              <a:rPr lang="sv-SE" sz="2400" dirty="0" smtClean="0"/>
              <a:t>- om Begripsam</a:t>
            </a:r>
            <a:endParaRPr lang="sv-SE" sz="2400" dirty="0"/>
          </a:p>
        </p:txBody>
      </p:sp>
      <p:sp>
        <p:nvSpPr>
          <p:cNvPr id="6" name="Shape 75"/>
          <p:cNvSpPr/>
          <p:nvPr/>
        </p:nvSpPr>
        <p:spPr>
          <a:xfrm>
            <a:off x="4143012" y="5819138"/>
            <a:ext cx="645594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defRPr sz="1800"/>
            </a:pPr>
            <a:r>
              <a:rPr sz="1400">
                <a:solidFill>
                  <a:srgbClr val="FFFFFF"/>
                </a:solidFill>
              </a:rPr>
              <a:t>UD2014 </a:t>
            </a:r>
            <a:r>
              <a:rPr sz="1400">
                <a:solidFill>
                  <a:srgbClr val="FFFFFF"/>
                </a:solidFill>
                <a:latin typeface="Arial Bold"/>
                <a:ea typeface="Arial Bold"/>
                <a:cs typeface="Arial Bold"/>
                <a:sym typeface="Arial Bold"/>
              </a:rPr>
              <a:t>The web and cognitive disabilities  18th of June 2014</a:t>
            </a:r>
          </a:p>
        </p:txBody>
      </p:sp>
      <p:pic>
        <p:nvPicPr>
          <p:cNvPr id="7" name="image3.png" descr="Begripsam_04_mask.png"/>
          <p:cNvPicPr/>
          <p:nvPr/>
        </p:nvPicPr>
        <p:blipFill>
          <a:blip r:embed="rId2">
            <a:extLst/>
          </a:blip>
          <a:stretch>
            <a:fillRect/>
          </a:stretch>
        </p:blipFill>
        <p:spPr>
          <a:xfrm>
            <a:off x="2277855" y="4729453"/>
            <a:ext cx="8089638" cy="1410237"/>
          </a:xfrm>
          <a:prstGeom prst="rect">
            <a:avLst/>
          </a:prstGeom>
          <a:ln w="12700">
            <a:miter lim="400000"/>
          </a:ln>
        </p:spPr>
      </p:pic>
      <p:sp>
        <p:nvSpPr>
          <p:cNvPr id="8" name="Shape 77"/>
          <p:cNvSpPr/>
          <p:nvPr/>
        </p:nvSpPr>
        <p:spPr>
          <a:xfrm>
            <a:off x="5082231" y="5819138"/>
            <a:ext cx="4577533" cy="30777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defRPr sz="1800"/>
            </a:pPr>
            <a:r>
              <a:rPr lang="sv-SE" sz="1400" dirty="0" smtClean="0">
                <a:solidFill>
                  <a:srgbClr val="FFFFFF"/>
                </a:solidFill>
                <a:sym typeface="Arial Bold"/>
              </a:rPr>
              <a:t>Tillgänglighet framför allt - Daisykonsortiet nov. 2014 </a:t>
            </a:r>
            <a:endParaRPr sz="1400" dirty="0">
              <a:solidFill>
                <a:srgbClr val="FFFFFF"/>
              </a:solidFill>
              <a:latin typeface="Arial Bold"/>
              <a:ea typeface="Arial Bold"/>
              <a:cs typeface="Arial Bold"/>
              <a:sym typeface="Arial Bold"/>
            </a:endParaRP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grpSp>
        <p:nvGrpSpPr>
          <p:cNvPr id="10" name="Group 80"/>
          <p:cNvGrpSpPr/>
          <p:nvPr/>
        </p:nvGrpSpPr>
        <p:grpSpPr>
          <a:xfrm rot="600000">
            <a:off x="2581873" y="595003"/>
            <a:ext cx="684495" cy="723483"/>
            <a:chOff x="-215899" y="-139699"/>
            <a:chExt cx="2131853" cy="2258853"/>
          </a:xfrm>
        </p:grpSpPr>
        <p:pic>
          <p:nvPicPr>
            <p:cNvPr id="11" name="PI_TG_006_P-filtered.png"/>
            <p:cNvPicPr/>
            <p:nvPr/>
          </p:nvPicPr>
          <p:blipFill>
            <a:blip r:embed="rId4">
              <a:extLst/>
            </a:blip>
            <a:srcRect l="5202" t="5202" r="5202" b="5202"/>
            <a:stretch>
              <a:fillRect/>
            </a:stretch>
          </p:blipFill>
          <p:spPr>
            <a:xfrm>
              <a:off x="-1" y="0"/>
              <a:ext cx="1700055" cy="1700054"/>
            </a:xfrm>
            <a:prstGeom prst="rect">
              <a:avLst/>
            </a:prstGeom>
            <a:ln>
              <a:noFill/>
            </a:ln>
            <a:effectLst/>
          </p:spPr>
        </p:pic>
        <p:pic>
          <p:nvPicPr>
            <p:cNvPr id="12" name="Bildobjekt 11"/>
            <p:cNvPicPr/>
            <p:nvPr/>
          </p:nvPicPr>
          <p:blipFill>
            <a:blip r:embed="rId5">
              <a:extLst/>
            </a:blip>
            <a:stretch>
              <a:fillRect/>
            </a:stretch>
          </p:blipFill>
          <p:spPr>
            <a:xfrm>
              <a:off x="-215901" y="-139700"/>
              <a:ext cx="2131855" cy="2258854"/>
            </a:xfrm>
            <a:prstGeom prst="rect">
              <a:avLst/>
            </a:prstGeom>
            <a:effectLst/>
          </p:spPr>
        </p:pic>
      </p:grpSp>
      <p:sp>
        <p:nvSpPr>
          <p:cNvPr id="5" name="textruta 4"/>
          <p:cNvSpPr txBox="1"/>
          <p:nvPr/>
        </p:nvSpPr>
        <p:spPr>
          <a:xfrm>
            <a:off x="6703505" y="3542857"/>
            <a:ext cx="2956259" cy="369332"/>
          </a:xfrm>
          <a:prstGeom prst="rect">
            <a:avLst/>
          </a:prstGeom>
          <a:noFill/>
        </p:spPr>
        <p:txBody>
          <a:bodyPr wrap="none" rtlCol="0">
            <a:spAutoFit/>
          </a:bodyPr>
          <a:lstStyle/>
          <a:p>
            <a:r>
              <a:rPr lang="sv-SE" i="1" dirty="0" smtClean="0"/>
              <a:t>Kerstin Ivarson Ahlstrand</a:t>
            </a:r>
            <a:endParaRPr lang="sv-SE" i="1" dirty="0"/>
          </a:p>
        </p:txBody>
      </p:sp>
      <p:sp>
        <p:nvSpPr>
          <p:cNvPr id="13" name="textruta 12"/>
          <p:cNvSpPr txBox="1"/>
          <p:nvPr/>
        </p:nvSpPr>
        <p:spPr>
          <a:xfrm>
            <a:off x="6703505" y="3154572"/>
            <a:ext cx="2194832" cy="369332"/>
          </a:xfrm>
          <a:prstGeom prst="rect">
            <a:avLst/>
          </a:prstGeom>
          <a:noFill/>
        </p:spPr>
        <p:txBody>
          <a:bodyPr wrap="none" rtlCol="0">
            <a:spAutoFit/>
          </a:bodyPr>
          <a:lstStyle/>
          <a:p>
            <a:r>
              <a:rPr lang="sv-SE" i="1" dirty="0" smtClean="0"/>
              <a:t>Torbjörn Lundgren</a:t>
            </a:r>
            <a:endParaRPr lang="sv-SE" i="1" dirty="0"/>
          </a:p>
        </p:txBody>
      </p:sp>
    </p:spTree>
    <p:extLst>
      <p:ext uri="{BB962C8B-B14F-4D97-AF65-F5344CB8AC3E}">
        <p14:creationId xmlns:p14="http://schemas.microsoft.com/office/powerpoint/2010/main" val="6395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658355" y="238327"/>
            <a:ext cx="8334375" cy="5124450"/>
          </a:xfrm>
          <a:prstGeom prst="rect">
            <a:avLst/>
          </a:prstGeom>
        </p:spPr>
      </p:pic>
      <p:pic>
        <p:nvPicPr>
          <p:cNvPr id="6" name="Bildobjekt 5"/>
          <p:cNvPicPr>
            <a:picLocks noChangeAspect="1"/>
          </p:cNvPicPr>
          <p:nvPr/>
        </p:nvPicPr>
        <p:blipFill>
          <a:blip r:embed="rId3"/>
          <a:stretch>
            <a:fillRect/>
          </a:stretch>
        </p:blipFill>
        <p:spPr>
          <a:xfrm>
            <a:off x="6691177" y="1484828"/>
            <a:ext cx="4733925" cy="5562600"/>
          </a:xfrm>
          <a:prstGeom prst="rect">
            <a:avLst/>
          </a:prstGeom>
        </p:spPr>
      </p:pic>
    </p:spTree>
    <p:extLst>
      <p:ext uri="{BB962C8B-B14F-4D97-AF65-F5344CB8AC3E}">
        <p14:creationId xmlns:p14="http://schemas.microsoft.com/office/powerpoint/2010/main" val="3045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Erfarenheter och resultat så här långt</a:t>
            </a:r>
            <a:endParaRPr lang="sv-SE" dirty="0"/>
          </a:p>
        </p:txBody>
      </p:sp>
      <p:sp>
        <p:nvSpPr>
          <p:cNvPr id="3" name="Platshållare för innehåll 2"/>
          <p:cNvSpPr>
            <a:spLocks noGrp="1"/>
          </p:cNvSpPr>
          <p:nvPr>
            <p:ph idx="1"/>
          </p:nvPr>
        </p:nvSpPr>
        <p:spPr>
          <a:xfrm>
            <a:off x="2592925" y="1427779"/>
            <a:ext cx="8915400" cy="3777622"/>
          </a:xfrm>
        </p:spPr>
        <p:txBody>
          <a:bodyPr>
            <a:normAutofit/>
          </a:bodyPr>
          <a:lstStyle/>
          <a:p>
            <a:r>
              <a:rPr lang="sv-SE" dirty="0" smtClean="0"/>
              <a:t>Kunskapen om kognitiva svårigheter var låg, men det blir allt bättre</a:t>
            </a:r>
          </a:p>
          <a:p>
            <a:r>
              <a:rPr lang="sv-SE" dirty="0" smtClean="0"/>
              <a:t>Ingen metod eller verktyg för insamling av brukarerfarenheter fungerar tillräckligt bra</a:t>
            </a:r>
          </a:p>
          <a:p>
            <a:r>
              <a:rPr lang="sv-SE" dirty="0" smtClean="0"/>
              <a:t>Deltagarna har fått </a:t>
            </a:r>
          </a:p>
          <a:p>
            <a:pPr lvl="1"/>
            <a:r>
              <a:rPr lang="sv-SE" dirty="0"/>
              <a:t>Ö</a:t>
            </a:r>
            <a:r>
              <a:rPr lang="sv-SE" dirty="0" smtClean="0"/>
              <a:t>kade kunskaper om vad kognitiva funktionsnedsättningar får för följder</a:t>
            </a:r>
          </a:p>
          <a:p>
            <a:pPr lvl="1"/>
            <a:r>
              <a:rPr lang="sv-SE" dirty="0" smtClean="0"/>
              <a:t>Öva på att uttrycka sina behov</a:t>
            </a:r>
          </a:p>
          <a:p>
            <a:pPr lvl="1"/>
            <a:r>
              <a:rPr lang="sv-SE" dirty="0" smtClean="0"/>
              <a:t>Lära sig om viktiga standarder och om hur standardiseringsarbete går till</a:t>
            </a:r>
          </a:p>
          <a:p>
            <a:pPr marL="0" indent="0">
              <a:buNone/>
            </a:pP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903" y="4360985"/>
            <a:ext cx="8067560" cy="2497015"/>
          </a:xfrm>
          <a:prstGeom prst="rect">
            <a:avLst/>
          </a:prstGeom>
        </p:spPr>
      </p:pic>
    </p:spTree>
    <p:extLst>
      <p:ext uri="{BB962C8B-B14F-4D97-AF65-F5344CB8AC3E}">
        <p14:creationId xmlns:p14="http://schemas.microsoft.com/office/powerpoint/2010/main" val="8960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739640" y="367827"/>
            <a:ext cx="3714412" cy="5234729"/>
          </a:xfrm>
          <a:prstGeom prst="rect">
            <a:avLst/>
          </a:prstGeom>
        </p:spPr>
      </p:pic>
      <p:sp>
        <p:nvSpPr>
          <p:cNvPr id="7" name="textruta 6"/>
          <p:cNvSpPr txBox="1"/>
          <p:nvPr/>
        </p:nvSpPr>
        <p:spPr>
          <a:xfrm>
            <a:off x="1739640" y="-1505"/>
            <a:ext cx="1598515" cy="369332"/>
          </a:xfrm>
          <a:prstGeom prst="rect">
            <a:avLst/>
          </a:prstGeom>
          <a:noFill/>
        </p:spPr>
        <p:txBody>
          <a:bodyPr wrap="none" rtlCol="0">
            <a:spAutoFit/>
          </a:bodyPr>
          <a:lstStyle/>
          <a:p>
            <a:r>
              <a:rPr lang="sv-SE" b="1" dirty="0" smtClean="0"/>
              <a:t>Utbildningen</a:t>
            </a:r>
            <a:endParaRPr lang="sv-SE" b="1" dirty="0"/>
          </a:p>
        </p:txBody>
      </p:sp>
      <p:grpSp>
        <p:nvGrpSpPr>
          <p:cNvPr id="9" name="Grupp 8"/>
          <p:cNvGrpSpPr/>
          <p:nvPr/>
        </p:nvGrpSpPr>
        <p:grpSpPr>
          <a:xfrm>
            <a:off x="4536632" y="988865"/>
            <a:ext cx="4048125" cy="4793942"/>
            <a:chOff x="4536632" y="988865"/>
            <a:chExt cx="4048125" cy="4793942"/>
          </a:xfrm>
        </p:grpSpPr>
        <p:grpSp>
          <p:nvGrpSpPr>
            <p:cNvPr id="5" name="Grupp 4"/>
            <p:cNvGrpSpPr/>
            <p:nvPr/>
          </p:nvGrpSpPr>
          <p:grpSpPr>
            <a:xfrm>
              <a:off x="4536632" y="1010782"/>
              <a:ext cx="4048125" cy="4772025"/>
              <a:chOff x="4806455" y="1760290"/>
              <a:chExt cx="4048125" cy="4772025"/>
            </a:xfrm>
          </p:grpSpPr>
          <p:pic>
            <p:nvPicPr>
              <p:cNvPr id="4" name="Bildobjekt 3"/>
              <p:cNvPicPr>
                <a:picLocks noChangeAspect="1"/>
              </p:cNvPicPr>
              <p:nvPr/>
            </p:nvPicPr>
            <p:blipFill>
              <a:blip r:embed="rId3"/>
              <a:stretch>
                <a:fillRect/>
              </a:stretch>
            </p:blipFill>
            <p:spPr>
              <a:xfrm>
                <a:off x="4868368" y="1760290"/>
                <a:ext cx="3924300" cy="4772025"/>
              </a:xfrm>
              <a:prstGeom prst="rect">
                <a:avLst/>
              </a:prstGeom>
            </p:spPr>
          </p:pic>
          <p:pic>
            <p:nvPicPr>
              <p:cNvPr id="3" name="Bildobjekt 2"/>
              <p:cNvPicPr>
                <a:picLocks noChangeAspect="1"/>
              </p:cNvPicPr>
              <p:nvPr/>
            </p:nvPicPr>
            <p:blipFill>
              <a:blip r:embed="rId4"/>
              <a:stretch>
                <a:fillRect/>
              </a:stretch>
            </p:blipFill>
            <p:spPr>
              <a:xfrm>
                <a:off x="4806455" y="5417890"/>
                <a:ext cx="4048125" cy="1114425"/>
              </a:xfrm>
              <a:prstGeom prst="rect">
                <a:avLst/>
              </a:prstGeom>
            </p:spPr>
          </p:pic>
        </p:grpSp>
        <p:sp>
          <p:nvSpPr>
            <p:cNvPr id="8" name="textruta 7"/>
            <p:cNvSpPr txBox="1"/>
            <p:nvPr/>
          </p:nvSpPr>
          <p:spPr>
            <a:xfrm>
              <a:off x="4598545" y="988865"/>
              <a:ext cx="1499016" cy="369332"/>
            </a:xfrm>
            <a:prstGeom prst="rect">
              <a:avLst/>
            </a:prstGeom>
            <a:solidFill>
              <a:schemeClr val="bg1"/>
            </a:solidFill>
          </p:spPr>
          <p:txBody>
            <a:bodyPr wrap="square" rtlCol="0">
              <a:spAutoFit/>
            </a:bodyPr>
            <a:lstStyle/>
            <a:p>
              <a:r>
                <a:rPr lang="sv-SE" b="1" dirty="0" smtClean="0"/>
                <a:t>Utveckling</a:t>
              </a:r>
              <a:endParaRPr lang="sv-SE" b="1" dirty="0"/>
            </a:p>
          </p:txBody>
        </p:sp>
      </p:grpSp>
      <p:sp>
        <p:nvSpPr>
          <p:cNvPr id="10" name="Rektangel med rundade hörn 9"/>
          <p:cNvSpPr/>
          <p:nvPr/>
        </p:nvSpPr>
        <p:spPr>
          <a:xfrm>
            <a:off x="4536632" y="4668382"/>
            <a:ext cx="4217624" cy="130350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28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184478" y="446397"/>
            <a:ext cx="8915400" cy="1303578"/>
          </a:xfrm>
        </p:spPr>
        <p:txBody>
          <a:bodyPr>
            <a:normAutofit/>
          </a:bodyPr>
          <a:lstStyle/>
          <a:p>
            <a:r>
              <a:rPr lang="sv-SE" sz="2800" dirty="0"/>
              <a:t>Utveckla kunnandet på kognitionsområdet utifrån deltagarnas </a:t>
            </a:r>
            <a:r>
              <a:rPr lang="sv-SE" sz="2800" dirty="0" smtClean="0"/>
              <a:t>erfarenheter</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90" y="2023868"/>
            <a:ext cx="3229573" cy="2810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4441" y="2002182"/>
            <a:ext cx="3840944" cy="114435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 name="Bildobjekt 9"/>
          <p:cNvPicPr/>
          <p:nvPr/>
        </p:nvPicPr>
        <p:blipFill>
          <a:blip r:embed="rId5">
            <a:extLst>
              <a:ext uri="{28A0092B-C50C-407E-A947-70E740481C1C}">
                <a14:useLocalDpi xmlns:a14="http://schemas.microsoft.com/office/drawing/2010/main" val="0"/>
              </a:ext>
            </a:extLst>
          </a:blip>
          <a:stretch>
            <a:fillRect/>
          </a:stretch>
        </p:blipFill>
        <p:spPr>
          <a:xfrm>
            <a:off x="7914441" y="3448068"/>
            <a:ext cx="3853515" cy="1070310"/>
          </a:xfrm>
          <a:prstGeom prst="rect">
            <a:avLst/>
          </a:prstGeom>
        </p:spPr>
      </p:pic>
      <p:pic>
        <p:nvPicPr>
          <p:cNvPr id="5" name="Bildobjekt 4"/>
          <p:cNvPicPr>
            <a:picLocks noChangeAspect="1"/>
          </p:cNvPicPr>
          <p:nvPr/>
        </p:nvPicPr>
        <p:blipFill>
          <a:blip r:embed="rId6"/>
          <a:stretch>
            <a:fillRect/>
          </a:stretch>
        </p:blipFill>
        <p:spPr>
          <a:xfrm>
            <a:off x="4276164" y="2002182"/>
            <a:ext cx="3248025" cy="4838700"/>
          </a:xfrm>
          <a:prstGeom prst="rect">
            <a:avLst/>
          </a:prstGeom>
        </p:spPr>
      </p:pic>
    </p:spTree>
    <p:extLst>
      <p:ext uri="{BB962C8B-B14F-4D97-AF65-F5344CB8AC3E}">
        <p14:creationId xmlns:p14="http://schemas.microsoft.com/office/powerpoint/2010/main" val="9740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739640" y="548078"/>
            <a:ext cx="3714412" cy="5234729"/>
          </a:xfrm>
          <a:prstGeom prst="rect">
            <a:avLst/>
          </a:prstGeom>
        </p:spPr>
      </p:pic>
      <p:grpSp>
        <p:nvGrpSpPr>
          <p:cNvPr id="5" name="Grupp 4"/>
          <p:cNvGrpSpPr/>
          <p:nvPr/>
        </p:nvGrpSpPr>
        <p:grpSpPr>
          <a:xfrm>
            <a:off x="4536632" y="1010782"/>
            <a:ext cx="4048125" cy="4772025"/>
            <a:chOff x="4806455" y="1760290"/>
            <a:chExt cx="4048125" cy="4772025"/>
          </a:xfrm>
        </p:grpSpPr>
        <p:pic>
          <p:nvPicPr>
            <p:cNvPr id="4" name="Bildobjekt 3"/>
            <p:cNvPicPr>
              <a:picLocks noChangeAspect="1"/>
            </p:cNvPicPr>
            <p:nvPr/>
          </p:nvPicPr>
          <p:blipFill>
            <a:blip r:embed="rId3"/>
            <a:stretch>
              <a:fillRect/>
            </a:stretch>
          </p:blipFill>
          <p:spPr>
            <a:xfrm>
              <a:off x="4868368" y="1760290"/>
              <a:ext cx="3924300" cy="4772025"/>
            </a:xfrm>
            <a:prstGeom prst="rect">
              <a:avLst/>
            </a:prstGeom>
          </p:spPr>
        </p:pic>
        <p:pic>
          <p:nvPicPr>
            <p:cNvPr id="3" name="Bildobjekt 2"/>
            <p:cNvPicPr>
              <a:picLocks noChangeAspect="1"/>
            </p:cNvPicPr>
            <p:nvPr/>
          </p:nvPicPr>
          <p:blipFill>
            <a:blip r:embed="rId4"/>
            <a:stretch>
              <a:fillRect/>
            </a:stretch>
          </p:blipFill>
          <p:spPr>
            <a:xfrm>
              <a:off x="4806455" y="5417890"/>
              <a:ext cx="4048125" cy="1114425"/>
            </a:xfrm>
            <a:prstGeom prst="rect">
              <a:avLst/>
            </a:prstGeom>
          </p:spPr>
        </p:pic>
      </p:grpSp>
      <p:sp>
        <p:nvSpPr>
          <p:cNvPr id="7" name="textruta 6"/>
          <p:cNvSpPr txBox="1"/>
          <p:nvPr/>
        </p:nvSpPr>
        <p:spPr>
          <a:xfrm>
            <a:off x="1739640" y="178746"/>
            <a:ext cx="1598515" cy="369332"/>
          </a:xfrm>
          <a:prstGeom prst="rect">
            <a:avLst/>
          </a:prstGeom>
          <a:noFill/>
        </p:spPr>
        <p:txBody>
          <a:bodyPr wrap="none" rtlCol="0">
            <a:spAutoFit/>
          </a:bodyPr>
          <a:lstStyle/>
          <a:p>
            <a:r>
              <a:rPr lang="sv-SE" b="1" dirty="0" smtClean="0"/>
              <a:t>Utbildningen</a:t>
            </a:r>
            <a:endParaRPr lang="sv-SE" b="1" dirty="0"/>
          </a:p>
        </p:txBody>
      </p:sp>
      <p:sp>
        <p:nvSpPr>
          <p:cNvPr id="8" name="textruta 7"/>
          <p:cNvSpPr txBox="1"/>
          <p:nvPr/>
        </p:nvSpPr>
        <p:spPr>
          <a:xfrm>
            <a:off x="4598545" y="988865"/>
            <a:ext cx="1499016" cy="369332"/>
          </a:xfrm>
          <a:prstGeom prst="rect">
            <a:avLst/>
          </a:prstGeom>
          <a:solidFill>
            <a:schemeClr val="bg1"/>
          </a:solidFill>
        </p:spPr>
        <p:txBody>
          <a:bodyPr wrap="square" rtlCol="0">
            <a:spAutoFit/>
          </a:bodyPr>
          <a:lstStyle/>
          <a:p>
            <a:r>
              <a:rPr lang="sv-SE" b="1" dirty="0" smtClean="0"/>
              <a:t>Utveckling</a:t>
            </a:r>
            <a:endParaRPr lang="sv-SE" b="1" dirty="0"/>
          </a:p>
        </p:txBody>
      </p:sp>
      <p:grpSp>
        <p:nvGrpSpPr>
          <p:cNvPr id="10" name="Grupp 9"/>
          <p:cNvGrpSpPr/>
          <p:nvPr/>
        </p:nvGrpSpPr>
        <p:grpSpPr>
          <a:xfrm>
            <a:off x="7509837" y="3907453"/>
            <a:ext cx="3933825" cy="2451616"/>
            <a:chOff x="7509837" y="3907453"/>
            <a:chExt cx="3933825" cy="2451616"/>
          </a:xfrm>
        </p:grpSpPr>
        <p:pic>
          <p:nvPicPr>
            <p:cNvPr id="6" name="Bildobjekt 5"/>
            <p:cNvPicPr>
              <a:picLocks noChangeAspect="1"/>
            </p:cNvPicPr>
            <p:nvPr/>
          </p:nvPicPr>
          <p:blipFill>
            <a:blip r:embed="rId5"/>
            <a:stretch>
              <a:fillRect/>
            </a:stretch>
          </p:blipFill>
          <p:spPr>
            <a:xfrm>
              <a:off x="7509837" y="4092119"/>
              <a:ext cx="3933825" cy="2266950"/>
            </a:xfrm>
            <a:prstGeom prst="rect">
              <a:avLst/>
            </a:prstGeom>
          </p:spPr>
        </p:pic>
        <p:sp>
          <p:nvSpPr>
            <p:cNvPr id="9" name="textruta 8"/>
            <p:cNvSpPr txBox="1"/>
            <p:nvPr/>
          </p:nvSpPr>
          <p:spPr>
            <a:xfrm>
              <a:off x="7509837" y="3907453"/>
              <a:ext cx="1919115" cy="369332"/>
            </a:xfrm>
            <a:prstGeom prst="rect">
              <a:avLst/>
            </a:prstGeom>
            <a:noFill/>
          </p:spPr>
          <p:txBody>
            <a:bodyPr wrap="none" rtlCol="0">
              <a:spAutoFit/>
            </a:bodyPr>
            <a:lstStyle/>
            <a:p>
              <a:r>
                <a:rPr lang="sv-SE" b="1" dirty="0" smtClean="0"/>
                <a:t>Standardisering</a:t>
              </a:r>
              <a:endParaRPr lang="sv-SE" b="1" dirty="0"/>
            </a:p>
          </p:txBody>
        </p:sp>
      </p:grpSp>
    </p:spTree>
    <p:extLst>
      <p:ext uri="{BB962C8B-B14F-4D97-AF65-F5344CB8AC3E}">
        <p14:creationId xmlns:p14="http://schemas.microsoft.com/office/powerpoint/2010/main" val="22011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2931" y="601106"/>
            <a:ext cx="9547494" cy="1280890"/>
          </a:xfrm>
        </p:spPr>
        <p:txBody>
          <a:bodyPr/>
          <a:lstStyle/>
          <a:p>
            <a:r>
              <a:rPr lang="sv-SE" dirty="0" smtClean="0"/>
              <a:t>Systematisk kunskapsöversikt och dialog</a:t>
            </a:r>
            <a:endParaRPr lang="sv-SE" dirty="0"/>
          </a:p>
        </p:txBody>
      </p:sp>
      <p:pic>
        <p:nvPicPr>
          <p:cNvPr id="4" name="Bildobjekt 3" descr="Skärmavbild 2014-04-30 kl. 07.32.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1560227"/>
            <a:ext cx="2420269" cy="3460331"/>
          </a:xfrm>
          <a:prstGeom prst="rect">
            <a:avLst/>
          </a:prstGeom>
        </p:spPr>
      </p:pic>
      <p:pic>
        <p:nvPicPr>
          <p:cNvPr id="5" name="Bildobjekt 4" descr="Skärmavbild 2014-04-30 kl. 07.3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772" y="2496345"/>
            <a:ext cx="2431406" cy="3460330"/>
          </a:xfrm>
          <a:prstGeom prst="rect">
            <a:avLst/>
          </a:prstGeom>
        </p:spPr>
      </p:pic>
      <p:pic>
        <p:nvPicPr>
          <p:cNvPr id="7" name="Bildobjekt 6"/>
          <p:cNvPicPr>
            <a:picLocks noChangeAspect="1"/>
          </p:cNvPicPr>
          <p:nvPr/>
        </p:nvPicPr>
        <p:blipFill>
          <a:blip r:embed="rId4"/>
          <a:stretch>
            <a:fillRect/>
          </a:stretch>
        </p:blipFill>
        <p:spPr>
          <a:xfrm>
            <a:off x="6880227" y="1560227"/>
            <a:ext cx="3667736" cy="3680085"/>
          </a:xfrm>
          <a:prstGeom prst="rect">
            <a:avLst/>
          </a:prstGeom>
        </p:spPr>
      </p:pic>
      <p:pic>
        <p:nvPicPr>
          <p:cNvPr id="3" name="Bildobjekt 2"/>
          <p:cNvPicPr>
            <a:picLocks noChangeAspect="1"/>
          </p:cNvPicPr>
          <p:nvPr/>
        </p:nvPicPr>
        <p:blipFill>
          <a:blip r:embed="rId5"/>
          <a:stretch>
            <a:fillRect/>
          </a:stretch>
        </p:blipFill>
        <p:spPr>
          <a:xfrm>
            <a:off x="7628146" y="3290392"/>
            <a:ext cx="4191000" cy="3438525"/>
          </a:xfrm>
          <a:prstGeom prst="rect">
            <a:avLst/>
          </a:prstGeom>
        </p:spPr>
      </p:pic>
      <p:sp>
        <p:nvSpPr>
          <p:cNvPr id="6" name="textruta 5"/>
          <p:cNvSpPr txBox="1"/>
          <p:nvPr/>
        </p:nvSpPr>
        <p:spPr>
          <a:xfrm>
            <a:off x="2049552" y="6201692"/>
            <a:ext cx="4554452" cy="369332"/>
          </a:xfrm>
          <a:prstGeom prst="rect">
            <a:avLst/>
          </a:prstGeom>
          <a:noFill/>
        </p:spPr>
        <p:txBody>
          <a:bodyPr wrap="none" rtlCol="0">
            <a:spAutoFit/>
          </a:bodyPr>
          <a:lstStyle/>
          <a:p>
            <a:r>
              <a:rPr lang="sv-SE" dirty="0" smtClean="0"/>
              <a:t>Så bred och öppen dialog som möjligt!</a:t>
            </a:r>
            <a:endParaRPr lang="sv-SE" dirty="0"/>
          </a:p>
        </p:txBody>
      </p:sp>
    </p:spTree>
    <p:extLst>
      <p:ext uri="{BB962C8B-B14F-4D97-AF65-F5344CB8AC3E}">
        <p14:creationId xmlns:p14="http://schemas.microsoft.com/office/powerpoint/2010/main" val="17236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764405" y="592428"/>
            <a:ext cx="2468946" cy="830997"/>
          </a:xfrm>
          <a:prstGeom prst="rect">
            <a:avLst/>
          </a:prstGeom>
          <a:noFill/>
        </p:spPr>
        <p:txBody>
          <a:bodyPr wrap="none" rtlCol="0">
            <a:spAutoFit/>
          </a:bodyPr>
          <a:lstStyle/>
          <a:p>
            <a:r>
              <a:rPr lang="sv-SE" sz="4800" dirty="0" smtClean="0"/>
              <a:t>Tre spår</a:t>
            </a:r>
            <a:endParaRPr lang="sv-SE" sz="4800" dirty="0"/>
          </a:p>
        </p:txBody>
      </p:sp>
      <p:grpSp>
        <p:nvGrpSpPr>
          <p:cNvPr id="9" name="Grupp 8"/>
          <p:cNvGrpSpPr/>
          <p:nvPr/>
        </p:nvGrpSpPr>
        <p:grpSpPr>
          <a:xfrm>
            <a:off x="1496959" y="1742769"/>
            <a:ext cx="2756781" cy="2339177"/>
            <a:chOff x="1476570" y="1730547"/>
            <a:chExt cx="2756781" cy="2339177"/>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570" y="1730547"/>
              <a:ext cx="2756781" cy="1737723"/>
            </a:xfrm>
            <a:prstGeom prst="rect">
              <a:avLst/>
            </a:prstGeom>
            <a:ln>
              <a:solidFill>
                <a:srgbClr val="FF0000"/>
              </a:solidFill>
            </a:ln>
          </p:spPr>
        </p:pic>
        <p:sp>
          <p:nvSpPr>
            <p:cNvPr id="6" name="textruta 5"/>
            <p:cNvSpPr txBox="1"/>
            <p:nvPr/>
          </p:nvSpPr>
          <p:spPr>
            <a:xfrm>
              <a:off x="2021983" y="3700392"/>
              <a:ext cx="1306768" cy="369332"/>
            </a:xfrm>
            <a:prstGeom prst="rect">
              <a:avLst/>
            </a:prstGeom>
            <a:noFill/>
            <a:ln>
              <a:noFill/>
            </a:ln>
          </p:spPr>
          <p:txBody>
            <a:bodyPr wrap="none" rtlCol="0">
              <a:spAutoFit/>
            </a:bodyPr>
            <a:lstStyle/>
            <a:p>
              <a:r>
                <a:rPr lang="sv-SE" dirty="0"/>
                <a:t>U</a:t>
              </a:r>
              <a:r>
                <a:rPr lang="sv-SE" dirty="0" smtClean="0"/>
                <a:t>tbildning</a:t>
              </a:r>
              <a:endParaRPr lang="sv-SE" dirty="0"/>
            </a:p>
          </p:txBody>
        </p:sp>
      </p:grpSp>
      <p:grpSp>
        <p:nvGrpSpPr>
          <p:cNvPr id="10" name="Grupp 9"/>
          <p:cNvGrpSpPr/>
          <p:nvPr/>
        </p:nvGrpSpPr>
        <p:grpSpPr>
          <a:xfrm>
            <a:off x="5000494" y="1742769"/>
            <a:ext cx="2316964" cy="2326299"/>
            <a:chOff x="4740453" y="1730546"/>
            <a:chExt cx="2316964" cy="2326299"/>
          </a:xfrm>
        </p:grpSpPr>
        <p:pic>
          <p:nvPicPr>
            <p:cNvPr id="1026" name="Picture 2" descr="Nyhetsbrevet te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3" y="1730546"/>
              <a:ext cx="2316964" cy="1737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5087156" y="3687513"/>
              <a:ext cx="1346844" cy="369332"/>
            </a:xfrm>
            <a:prstGeom prst="rect">
              <a:avLst/>
            </a:prstGeom>
            <a:noFill/>
          </p:spPr>
          <p:txBody>
            <a:bodyPr wrap="none" rtlCol="0">
              <a:spAutoFit/>
            </a:bodyPr>
            <a:lstStyle/>
            <a:p>
              <a:r>
                <a:rPr lang="sv-SE" dirty="0" smtClean="0"/>
                <a:t>Utveckling</a:t>
              </a:r>
              <a:endParaRPr lang="sv-SE" dirty="0"/>
            </a:p>
          </p:txBody>
        </p:sp>
      </p:grpSp>
      <p:grpSp>
        <p:nvGrpSpPr>
          <p:cNvPr id="11" name="Grupp 10"/>
          <p:cNvGrpSpPr/>
          <p:nvPr/>
        </p:nvGrpSpPr>
        <p:grpSpPr>
          <a:xfrm>
            <a:off x="8681801" y="1730547"/>
            <a:ext cx="3064143" cy="2312157"/>
            <a:chOff x="7564519" y="1744688"/>
            <a:chExt cx="3064143" cy="2312157"/>
          </a:xfrm>
        </p:grpSpPr>
        <p:pic>
          <p:nvPicPr>
            <p:cNvPr id="1028" name="Picture 4" descr="https://scontent-b-fra.xx.fbcdn.net/hphotos-xpa1/v/t1.0-9/10645326_10202799309043879_1365565574887935836_n.jpg?oh=f73a6396851f25151ffa302a6085de46&amp;oe=54BE10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19" y="1744688"/>
              <a:ext cx="3064143" cy="1723581"/>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8137032" y="3687513"/>
              <a:ext cx="1919115" cy="369332"/>
            </a:xfrm>
            <a:prstGeom prst="rect">
              <a:avLst/>
            </a:prstGeom>
            <a:noFill/>
          </p:spPr>
          <p:txBody>
            <a:bodyPr wrap="none" rtlCol="0">
              <a:spAutoFit/>
            </a:bodyPr>
            <a:lstStyle/>
            <a:p>
              <a:r>
                <a:rPr lang="sv-SE" dirty="0" smtClean="0"/>
                <a:t>Standardisering</a:t>
              </a:r>
              <a:endParaRPr lang="sv-SE" dirty="0"/>
            </a:p>
          </p:txBody>
        </p:sp>
      </p:grpSp>
      <p:sp>
        <p:nvSpPr>
          <p:cNvPr id="12" name="textruta 11"/>
          <p:cNvSpPr txBox="1"/>
          <p:nvPr/>
        </p:nvSpPr>
        <p:spPr>
          <a:xfrm>
            <a:off x="1416104" y="4276391"/>
            <a:ext cx="2837636" cy="1815882"/>
          </a:xfrm>
          <a:prstGeom prst="rect">
            <a:avLst/>
          </a:prstGeom>
          <a:noFill/>
        </p:spPr>
        <p:txBody>
          <a:bodyPr wrap="none" rtlCol="0">
            <a:spAutoFit/>
          </a:bodyPr>
          <a:lstStyle/>
          <a:p>
            <a:r>
              <a:rPr lang="sv-SE" sz="1400" b="1" dirty="0" smtClean="0"/>
              <a:t>Kunskap om:</a:t>
            </a:r>
          </a:p>
          <a:p>
            <a:pPr marL="285750" indent="-285750">
              <a:buFont typeface="Arial" panose="020B0604020202020204" pitchFamily="34" charset="0"/>
              <a:buChar char="•"/>
            </a:pPr>
            <a:r>
              <a:rPr lang="sv-SE" sz="1400" dirty="0"/>
              <a:t>D</a:t>
            </a:r>
            <a:r>
              <a:rPr lang="sv-SE" sz="1400" dirty="0" smtClean="0"/>
              <a:t>e egna förutsättningarna </a:t>
            </a:r>
            <a:br>
              <a:rPr lang="sv-SE" sz="1400" dirty="0" smtClean="0"/>
            </a:br>
            <a:r>
              <a:rPr lang="sv-SE" sz="1400" dirty="0" smtClean="0"/>
              <a:t>i förhållande till andras</a:t>
            </a:r>
          </a:p>
          <a:p>
            <a:pPr marL="285750" indent="-285750">
              <a:buFont typeface="Arial" panose="020B0604020202020204" pitchFamily="34" charset="0"/>
              <a:buChar char="•"/>
            </a:pPr>
            <a:r>
              <a:rPr lang="sv-SE" sz="1400" dirty="0" smtClean="0"/>
              <a:t>Hur man presenterar och </a:t>
            </a:r>
            <a:br>
              <a:rPr lang="sv-SE" sz="1400" dirty="0" smtClean="0"/>
            </a:br>
            <a:r>
              <a:rPr lang="sv-SE" sz="1400" dirty="0" smtClean="0"/>
              <a:t>beskriver sina behov</a:t>
            </a:r>
          </a:p>
          <a:p>
            <a:pPr marL="285750" indent="-285750">
              <a:buFont typeface="Arial" panose="020B0604020202020204" pitchFamily="34" charset="0"/>
              <a:buChar char="•"/>
            </a:pPr>
            <a:r>
              <a:rPr lang="sv-SE" sz="1400" dirty="0" smtClean="0"/>
              <a:t>Hur man medverkar i </a:t>
            </a:r>
            <a:br>
              <a:rPr lang="sv-SE" sz="1400" dirty="0" smtClean="0"/>
            </a:br>
            <a:r>
              <a:rPr lang="sv-SE" sz="1400" dirty="0" smtClean="0"/>
              <a:t>utvecklingsprocesser</a:t>
            </a:r>
          </a:p>
          <a:p>
            <a:endParaRPr lang="sv-SE" sz="1400" dirty="0"/>
          </a:p>
        </p:txBody>
      </p:sp>
      <p:sp>
        <p:nvSpPr>
          <p:cNvPr id="14" name="textruta 13"/>
          <p:cNvSpPr txBox="1"/>
          <p:nvPr/>
        </p:nvSpPr>
        <p:spPr>
          <a:xfrm>
            <a:off x="4985151" y="4261948"/>
            <a:ext cx="3042821" cy="954107"/>
          </a:xfrm>
          <a:prstGeom prst="rect">
            <a:avLst/>
          </a:prstGeom>
          <a:noFill/>
        </p:spPr>
        <p:txBody>
          <a:bodyPr wrap="none" rtlCol="0">
            <a:spAutoFit/>
          </a:bodyPr>
          <a:lstStyle/>
          <a:p>
            <a:r>
              <a:rPr lang="sv-SE" sz="1400" b="1" dirty="0" smtClean="0"/>
              <a:t>Medverkar vid:</a:t>
            </a:r>
          </a:p>
          <a:p>
            <a:pPr marL="285750" indent="-285750">
              <a:buFont typeface="Arial" panose="020B0604020202020204" pitchFamily="34" charset="0"/>
              <a:buChar char="•"/>
            </a:pPr>
            <a:r>
              <a:rPr lang="sv-SE" sz="1400" dirty="0"/>
              <a:t>P</a:t>
            </a:r>
            <a:r>
              <a:rPr lang="sv-SE" sz="1400" dirty="0" smtClean="0"/>
              <a:t>rodukt och tjänsteutveckling</a:t>
            </a:r>
          </a:p>
          <a:p>
            <a:pPr marL="285750" indent="-285750">
              <a:buFont typeface="Arial" panose="020B0604020202020204" pitchFamily="34" charset="0"/>
              <a:buChar char="•"/>
            </a:pPr>
            <a:r>
              <a:rPr lang="sv-SE" sz="1400" dirty="0" smtClean="0"/>
              <a:t>Rådgivning</a:t>
            </a:r>
          </a:p>
          <a:p>
            <a:pPr marL="285750" indent="-285750">
              <a:buFont typeface="Arial" panose="020B0604020202020204" pitchFamily="34" charset="0"/>
              <a:buChar char="•"/>
            </a:pPr>
            <a:r>
              <a:rPr lang="sv-SE" sz="1400" dirty="0"/>
              <a:t>K</a:t>
            </a:r>
            <a:r>
              <a:rPr lang="sv-SE" sz="1400" dirty="0" smtClean="0"/>
              <a:t>ravställning</a:t>
            </a:r>
            <a:endParaRPr lang="sv-SE" sz="1400" dirty="0"/>
          </a:p>
        </p:txBody>
      </p:sp>
      <p:sp>
        <p:nvSpPr>
          <p:cNvPr id="15" name="textruta 14"/>
          <p:cNvSpPr txBox="1"/>
          <p:nvPr/>
        </p:nvSpPr>
        <p:spPr>
          <a:xfrm>
            <a:off x="4985151" y="5281410"/>
            <a:ext cx="3249608" cy="738664"/>
          </a:xfrm>
          <a:prstGeom prst="rect">
            <a:avLst/>
          </a:prstGeom>
          <a:noFill/>
        </p:spPr>
        <p:txBody>
          <a:bodyPr wrap="none" rtlCol="0">
            <a:spAutoFit/>
          </a:bodyPr>
          <a:lstStyle/>
          <a:p>
            <a:r>
              <a:rPr lang="sv-SE" sz="1400" b="1" dirty="0" smtClean="0"/>
              <a:t>Även utveckling av </a:t>
            </a:r>
            <a:r>
              <a:rPr lang="sv-SE" sz="1400" dirty="0" smtClean="0"/>
              <a:t>nya verktyg för </a:t>
            </a:r>
            <a:br>
              <a:rPr lang="sv-SE" sz="1400" dirty="0" smtClean="0"/>
            </a:br>
            <a:r>
              <a:rPr lang="sv-SE" sz="1400" dirty="0" smtClean="0"/>
              <a:t>att få fram behov hos personer </a:t>
            </a:r>
            <a:br>
              <a:rPr lang="sv-SE" sz="1400" dirty="0" smtClean="0"/>
            </a:br>
            <a:r>
              <a:rPr lang="sv-SE" sz="1400" dirty="0" smtClean="0"/>
              <a:t>med olika kognitiva förutsättningar</a:t>
            </a:r>
            <a:endParaRPr lang="sv-SE" sz="1400" dirty="0"/>
          </a:p>
        </p:txBody>
      </p:sp>
      <p:sp>
        <p:nvSpPr>
          <p:cNvPr id="16" name="textruta 15"/>
          <p:cNvSpPr txBox="1"/>
          <p:nvPr/>
        </p:nvSpPr>
        <p:spPr>
          <a:xfrm>
            <a:off x="8681801" y="4276391"/>
            <a:ext cx="3292889" cy="1815882"/>
          </a:xfrm>
          <a:prstGeom prst="rect">
            <a:avLst/>
          </a:prstGeom>
          <a:noFill/>
        </p:spPr>
        <p:txBody>
          <a:bodyPr wrap="none" rtlCol="0">
            <a:spAutoFit/>
          </a:bodyPr>
          <a:lstStyle/>
          <a:p>
            <a:r>
              <a:rPr lang="sv-SE" sz="1400" b="1" dirty="0" smtClean="0"/>
              <a:t>Medverka vid standardisering</a:t>
            </a:r>
            <a:r>
              <a:rPr lang="sv-SE" sz="1400" dirty="0" smtClean="0"/>
              <a:t> </a:t>
            </a:r>
            <a:br>
              <a:rPr lang="sv-SE" sz="1400" dirty="0" smtClean="0"/>
            </a:br>
            <a:r>
              <a:rPr lang="sv-SE" sz="1400" dirty="0" smtClean="0"/>
              <a:t>genom att:</a:t>
            </a:r>
          </a:p>
          <a:p>
            <a:pPr marL="285750" indent="-285750">
              <a:buFont typeface="Arial" panose="020B0604020202020204" pitchFamily="34" charset="0"/>
              <a:buChar char="•"/>
            </a:pPr>
            <a:r>
              <a:rPr lang="sv-SE" sz="1400" dirty="0" smtClean="0"/>
              <a:t>Ta fram vetenskapligt och </a:t>
            </a:r>
            <a:br>
              <a:rPr lang="sv-SE" sz="1400" dirty="0" smtClean="0"/>
            </a:br>
            <a:r>
              <a:rPr lang="sv-SE" sz="1400" dirty="0" smtClean="0"/>
              <a:t>erfarenhetsbaserat underlag</a:t>
            </a:r>
          </a:p>
          <a:p>
            <a:pPr marL="285750" indent="-285750">
              <a:buFont typeface="Arial" panose="020B0604020202020204" pitchFamily="34" charset="0"/>
              <a:buChar char="•"/>
            </a:pPr>
            <a:r>
              <a:rPr lang="sv-SE" sz="1400" dirty="0" smtClean="0"/>
              <a:t>Finna arbetsformer</a:t>
            </a:r>
          </a:p>
          <a:p>
            <a:pPr marL="285750" indent="-285750">
              <a:buFont typeface="Arial" panose="020B0604020202020204" pitchFamily="34" charset="0"/>
              <a:buChar char="•"/>
            </a:pPr>
            <a:r>
              <a:rPr lang="sv-SE" sz="1400" dirty="0" smtClean="0"/>
              <a:t>Precisera behoven i förhållande </a:t>
            </a:r>
            <a:br>
              <a:rPr lang="sv-SE" sz="1400" dirty="0" smtClean="0"/>
            </a:br>
            <a:r>
              <a:rPr lang="sv-SE" sz="1400" dirty="0" smtClean="0"/>
              <a:t>till nationellt och internationellt </a:t>
            </a:r>
            <a:br>
              <a:rPr lang="sv-SE" sz="1400" dirty="0" smtClean="0"/>
            </a:br>
            <a:r>
              <a:rPr lang="sv-SE" sz="1400" dirty="0" smtClean="0"/>
              <a:t>standardiseringsarbete</a:t>
            </a:r>
            <a:endParaRPr lang="sv-SE" sz="1400" dirty="0"/>
          </a:p>
        </p:txBody>
      </p:sp>
      <p:pic>
        <p:nvPicPr>
          <p:cNvPr id="17" name="Bildobjekt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sp>
        <p:nvSpPr>
          <p:cNvPr id="2" name="Ellips 1"/>
          <p:cNvSpPr/>
          <p:nvPr/>
        </p:nvSpPr>
        <p:spPr>
          <a:xfrm>
            <a:off x="1544864" y="1819603"/>
            <a:ext cx="1305267" cy="124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pil 12"/>
          <p:cNvCxnSpPr/>
          <p:nvPr/>
        </p:nvCxnSpPr>
        <p:spPr>
          <a:xfrm flipV="1">
            <a:off x="2898036" y="2231546"/>
            <a:ext cx="2936094" cy="21093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ak pil 20"/>
          <p:cNvCxnSpPr>
            <a:stCxn id="2" idx="6"/>
          </p:cNvCxnSpPr>
          <p:nvPr/>
        </p:nvCxnSpPr>
        <p:spPr>
          <a:xfrm flipV="1">
            <a:off x="2850131" y="2231546"/>
            <a:ext cx="7092359" cy="21093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764405" y="592428"/>
            <a:ext cx="2468946" cy="830997"/>
          </a:xfrm>
          <a:prstGeom prst="rect">
            <a:avLst/>
          </a:prstGeom>
          <a:noFill/>
        </p:spPr>
        <p:txBody>
          <a:bodyPr wrap="none" rtlCol="0">
            <a:spAutoFit/>
          </a:bodyPr>
          <a:lstStyle/>
          <a:p>
            <a:r>
              <a:rPr lang="sv-SE" sz="4800" dirty="0" smtClean="0"/>
              <a:t>Tre spår</a:t>
            </a:r>
            <a:endParaRPr lang="sv-SE" sz="4800" dirty="0"/>
          </a:p>
        </p:txBody>
      </p:sp>
      <p:grpSp>
        <p:nvGrpSpPr>
          <p:cNvPr id="9" name="Grupp 8"/>
          <p:cNvGrpSpPr/>
          <p:nvPr/>
        </p:nvGrpSpPr>
        <p:grpSpPr>
          <a:xfrm>
            <a:off x="1496959" y="1742769"/>
            <a:ext cx="2756781" cy="2339177"/>
            <a:chOff x="1476570" y="1730547"/>
            <a:chExt cx="2756781" cy="2339177"/>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570" y="1730547"/>
              <a:ext cx="2756781" cy="1737723"/>
            </a:xfrm>
            <a:prstGeom prst="rect">
              <a:avLst/>
            </a:prstGeom>
          </p:spPr>
        </p:pic>
        <p:sp>
          <p:nvSpPr>
            <p:cNvPr id="6" name="textruta 5"/>
            <p:cNvSpPr txBox="1"/>
            <p:nvPr/>
          </p:nvSpPr>
          <p:spPr>
            <a:xfrm>
              <a:off x="2021983" y="3700392"/>
              <a:ext cx="1306768" cy="369332"/>
            </a:xfrm>
            <a:prstGeom prst="rect">
              <a:avLst/>
            </a:prstGeom>
            <a:noFill/>
          </p:spPr>
          <p:txBody>
            <a:bodyPr wrap="none" rtlCol="0">
              <a:spAutoFit/>
            </a:bodyPr>
            <a:lstStyle/>
            <a:p>
              <a:r>
                <a:rPr lang="sv-SE" dirty="0"/>
                <a:t>U</a:t>
              </a:r>
              <a:r>
                <a:rPr lang="sv-SE" dirty="0" smtClean="0"/>
                <a:t>tbildning</a:t>
              </a:r>
              <a:endParaRPr lang="sv-SE" dirty="0"/>
            </a:p>
          </p:txBody>
        </p:sp>
      </p:grpSp>
      <p:grpSp>
        <p:nvGrpSpPr>
          <p:cNvPr id="10" name="Grupp 9"/>
          <p:cNvGrpSpPr/>
          <p:nvPr/>
        </p:nvGrpSpPr>
        <p:grpSpPr>
          <a:xfrm>
            <a:off x="5000494" y="1742769"/>
            <a:ext cx="2316964" cy="2326299"/>
            <a:chOff x="4740453" y="1730546"/>
            <a:chExt cx="2316964" cy="2326299"/>
          </a:xfrm>
        </p:grpSpPr>
        <p:pic>
          <p:nvPicPr>
            <p:cNvPr id="1026" name="Picture 2" descr="Nyhetsbrevet te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3" y="1730546"/>
              <a:ext cx="2316964" cy="1737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5087156" y="3687513"/>
              <a:ext cx="1346844" cy="369332"/>
            </a:xfrm>
            <a:prstGeom prst="rect">
              <a:avLst/>
            </a:prstGeom>
            <a:noFill/>
          </p:spPr>
          <p:txBody>
            <a:bodyPr wrap="none" rtlCol="0">
              <a:spAutoFit/>
            </a:bodyPr>
            <a:lstStyle/>
            <a:p>
              <a:r>
                <a:rPr lang="sv-SE" dirty="0" smtClean="0"/>
                <a:t>Utveckling</a:t>
              </a:r>
              <a:endParaRPr lang="sv-SE" dirty="0"/>
            </a:p>
          </p:txBody>
        </p:sp>
      </p:grpSp>
      <p:grpSp>
        <p:nvGrpSpPr>
          <p:cNvPr id="11" name="Grupp 10"/>
          <p:cNvGrpSpPr/>
          <p:nvPr/>
        </p:nvGrpSpPr>
        <p:grpSpPr>
          <a:xfrm>
            <a:off x="8681801" y="1730547"/>
            <a:ext cx="3064143" cy="2312157"/>
            <a:chOff x="7564519" y="1744688"/>
            <a:chExt cx="3064143" cy="2312157"/>
          </a:xfrm>
        </p:grpSpPr>
        <p:pic>
          <p:nvPicPr>
            <p:cNvPr id="1028" name="Picture 4" descr="https://scontent-b-fra.xx.fbcdn.net/hphotos-xpa1/v/t1.0-9/10645326_10202799309043879_1365565574887935836_n.jpg?oh=f73a6396851f25151ffa302a6085de46&amp;oe=54BE10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19" y="1744688"/>
              <a:ext cx="3064143" cy="1723581"/>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8137032" y="3687513"/>
              <a:ext cx="1919115" cy="369332"/>
            </a:xfrm>
            <a:prstGeom prst="rect">
              <a:avLst/>
            </a:prstGeom>
            <a:noFill/>
          </p:spPr>
          <p:txBody>
            <a:bodyPr wrap="none" rtlCol="0">
              <a:spAutoFit/>
            </a:bodyPr>
            <a:lstStyle/>
            <a:p>
              <a:r>
                <a:rPr lang="sv-SE" dirty="0" smtClean="0"/>
                <a:t>Standardisering</a:t>
              </a:r>
              <a:endParaRPr lang="sv-SE" dirty="0"/>
            </a:p>
          </p:txBody>
        </p:sp>
      </p:grpSp>
      <p:sp>
        <p:nvSpPr>
          <p:cNvPr id="12" name="textruta 11"/>
          <p:cNvSpPr txBox="1"/>
          <p:nvPr/>
        </p:nvSpPr>
        <p:spPr>
          <a:xfrm>
            <a:off x="1416104" y="4276391"/>
            <a:ext cx="2837636" cy="1815882"/>
          </a:xfrm>
          <a:prstGeom prst="rect">
            <a:avLst/>
          </a:prstGeom>
          <a:noFill/>
        </p:spPr>
        <p:txBody>
          <a:bodyPr wrap="none" rtlCol="0">
            <a:spAutoFit/>
          </a:bodyPr>
          <a:lstStyle/>
          <a:p>
            <a:r>
              <a:rPr lang="sv-SE" sz="1400" b="1" dirty="0" smtClean="0"/>
              <a:t>Kunskap om:</a:t>
            </a:r>
          </a:p>
          <a:p>
            <a:pPr marL="285750" indent="-285750">
              <a:buFont typeface="Arial" panose="020B0604020202020204" pitchFamily="34" charset="0"/>
              <a:buChar char="•"/>
            </a:pPr>
            <a:r>
              <a:rPr lang="sv-SE" sz="1400" dirty="0"/>
              <a:t>D</a:t>
            </a:r>
            <a:r>
              <a:rPr lang="sv-SE" sz="1400" dirty="0" smtClean="0"/>
              <a:t>e egna förutsättningarna </a:t>
            </a:r>
            <a:br>
              <a:rPr lang="sv-SE" sz="1400" dirty="0" smtClean="0"/>
            </a:br>
            <a:r>
              <a:rPr lang="sv-SE" sz="1400" dirty="0" smtClean="0"/>
              <a:t>i förhållande till andras</a:t>
            </a:r>
          </a:p>
          <a:p>
            <a:pPr marL="285750" indent="-285750">
              <a:buFont typeface="Arial" panose="020B0604020202020204" pitchFamily="34" charset="0"/>
              <a:buChar char="•"/>
            </a:pPr>
            <a:r>
              <a:rPr lang="sv-SE" sz="1400" dirty="0" smtClean="0"/>
              <a:t>Hur man presenterar och </a:t>
            </a:r>
            <a:br>
              <a:rPr lang="sv-SE" sz="1400" dirty="0" smtClean="0"/>
            </a:br>
            <a:r>
              <a:rPr lang="sv-SE" sz="1400" dirty="0" smtClean="0"/>
              <a:t>beskriver sina behov</a:t>
            </a:r>
          </a:p>
          <a:p>
            <a:pPr marL="285750" indent="-285750">
              <a:buFont typeface="Arial" panose="020B0604020202020204" pitchFamily="34" charset="0"/>
              <a:buChar char="•"/>
            </a:pPr>
            <a:r>
              <a:rPr lang="sv-SE" sz="1400" dirty="0" smtClean="0"/>
              <a:t>Hur man medverkar i </a:t>
            </a:r>
            <a:br>
              <a:rPr lang="sv-SE" sz="1400" dirty="0" smtClean="0"/>
            </a:br>
            <a:r>
              <a:rPr lang="sv-SE" sz="1400" dirty="0" smtClean="0"/>
              <a:t>utvecklingsprocesser</a:t>
            </a:r>
          </a:p>
          <a:p>
            <a:endParaRPr lang="sv-SE" sz="1400" dirty="0"/>
          </a:p>
        </p:txBody>
      </p:sp>
      <p:sp>
        <p:nvSpPr>
          <p:cNvPr id="14" name="textruta 13"/>
          <p:cNvSpPr txBox="1"/>
          <p:nvPr/>
        </p:nvSpPr>
        <p:spPr>
          <a:xfrm>
            <a:off x="4985151" y="4261948"/>
            <a:ext cx="3042821" cy="954107"/>
          </a:xfrm>
          <a:prstGeom prst="rect">
            <a:avLst/>
          </a:prstGeom>
          <a:noFill/>
        </p:spPr>
        <p:txBody>
          <a:bodyPr wrap="none" rtlCol="0">
            <a:spAutoFit/>
          </a:bodyPr>
          <a:lstStyle/>
          <a:p>
            <a:r>
              <a:rPr lang="sv-SE" sz="1400" b="1" dirty="0" smtClean="0"/>
              <a:t>Medverkar vid:</a:t>
            </a:r>
          </a:p>
          <a:p>
            <a:pPr marL="285750" indent="-285750">
              <a:buFont typeface="Arial" panose="020B0604020202020204" pitchFamily="34" charset="0"/>
              <a:buChar char="•"/>
            </a:pPr>
            <a:r>
              <a:rPr lang="sv-SE" sz="1400" dirty="0"/>
              <a:t>P</a:t>
            </a:r>
            <a:r>
              <a:rPr lang="sv-SE" sz="1400" dirty="0" smtClean="0"/>
              <a:t>rodukt och tjänsteutveckling</a:t>
            </a:r>
          </a:p>
          <a:p>
            <a:pPr marL="285750" indent="-285750">
              <a:buFont typeface="Arial" panose="020B0604020202020204" pitchFamily="34" charset="0"/>
              <a:buChar char="•"/>
            </a:pPr>
            <a:r>
              <a:rPr lang="sv-SE" sz="1400" dirty="0" smtClean="0"/>
              <a:t>Rådgivning</a:t>
            </a:r>
          </a:p>
          <a:p>
            <a:pPr marL="285750" indent="-285750">
              <a:buFont typeface="Arial" panose="020B0604020202020204" pitchFamily="34" charset="0"/>
              <a:buChar char="•"/>
            </a:pPr>
            <a:r>
              <a:rPr lang="sv-SE" sz="1400" dirty="0"/>
              <a:t>K</a:t>
            </a:r>
            <a:r>
              <a:rPr lang="sv-SE" sz="1400" dirty="0" smtClean="0"/>
              <a:t>ravställning</a:t>
            </a:r>
            <a:endParaRPr lang="sv-SE" sz="1400" dirty="0"/>
          </a:p>
        </p:txBody>
      </p:sp>
      <p:sp>
        <p:nvSpPr>
          <p:cNvPr id="15" name="textruta 14"/>
          <p:cNvSpPr txBox="1"/>
          <p:nvPr/>
        </p:nvSpPr>
        <p:spPr>
          <a:xfrm>
            <a:off x="4985151" y="5281410"/>
            <a:ext cx="3249608" cy="738664"/>
          </a:xfrm>
          <a:prstGeom prst="rect">
            <a:avLst/>
          </a:prstGeom>
          <a:noFill/>
        </p:spPr>
        <p:txBody>
          <a:bodyPr wrap="none" rtlCol="0">
            <a:spAutoFit/>
          </a:bodyPr>
          <a:lstStyle/>
          <a:p>
            <a:r>
              <a:rPr lang="sv-SE" sz="1400" b="1" dirty="0" smtClean="0"/>
              <a:t>Även utveckling av </a:t>
            </a:r>
            <a:r>
              <a:rPr lang="sv-SE" sz="1400" dirty="0" smtClean="0"/>
              <a:t>nya verktyg för </a:t>
            </a:r>
            <a:br>
              <a:rPr lang="sv-SE" sz="1400" dirty="0" smtClean="0"/>
            </a:br>
            <a:r>
              <a:rPr lang="sv-SE" sz="1400" dirty="0" smtClean="0"/>
              <a:t>att få fram behov hos personer </a:t>
            </a:r>
            <a:br>
              <a:rPr lang="sv-SE" sz="1400" dirty="0" smtClean="0"/>
            </a:br>
            <a:r>
              <a:rPr lang="sv-SE" sz="1400" dirty="0" smtClean="0"/>
              <a:t>med olika kognitiva förutsättningar</a:t>
            </a:r>
            <a:endParaRPr lang="sv-SE" sz="1400" dirty="0"/>
          </a:p>
        </p:txBody>
      </p:sp>
      <p:sp>
        <p:nvSpPr>
          <p:cNvPr id="16" name="textruta 15"/>
          <p:cNvSpPr txBox="1"/>
          <p:nvPr/>
        </p:nvSpPr>
        <p:spPr>
          <a:xfrm>
            <a:off x="8681801" y="4276391"/>
            <a:ext cx="3292889" cy="1815882"/>
          </a:xfrm>
          <a:prstGeom prst="rect">
            <a:avLst/>
          </a:prstGeom>
          <a:noFill/>
        </p:spPr>
        <p:txBody>
          <a:bodyPr wrap="none" rtlCol="0">
            <a:spAutoFit/>
          </a:bodyPr>
          <a:lstStyle/>
          <a:p>
            <a:r>
              <a:rPr lang="sv-SE" sz="1400" b="1" dirty="0" smtClean="0"/>
              <a:t>Medverka vid standardisering</a:t>
            </a:r>
            <a:r>
              <a:rPr lang="sv-SE" sz="1400" dirty="0" smtClean="0"/>
              <a:t> </a:t>
            </a:r>
            <a:br>
              <a:rPr lang="sv-SE" sz="1400" dirty="0" smtClean="0"/>
            </a:br>
            <a:r>
              <a:rPr lang="sv-SE" sz="1400" dirty="0" smtClean="0"/>
              <a:t>genom att:</a:t>
            </a:r>
          </a:p>
          <a:p>
            <a:pPr marL="285750" indent="-285750">
              <a:buFont typeface="Arial" panose="020B0604020202020204" pitchFamily="34" charset="0"/>
              <a:buChar char="•"/>
            </a:pPr>
            <a:r>
              <a:rPr lang="sv-SE" sz="1400" dirty="0" smtClean="0"/>
              <a:t>Ta fram vetenskapligt och </a:t>
            </a:r>
            <a:br>
              <a:rPr lang="sv-SE" sz="1400" dirty="0" smtClean="0"/>
            </a:br>
            <a:r>
              <a:rPr lang="sv-SE" sz="1400" dirty="0" smtClean="0"/>
              <a:t>erfarenhetsbaserat underlag</a:t>
            </a:r>
          </a:p>
          <a:p>
            <a:pPr marL="285750" indent="-285750">
              <a:buFont typeface="Arial" panose="020B0604020202020204" pitchFamily="34" charset="0"/>
              <a:buChar char="•"/>
            </a:pPr>
            <a:r>
              <a:rPr lang="sv-SE" sz="1400" dirty="0" smtClean="0"/>
              <a:t>Finna arbetsformer</a:t>
            </a:r>
          </a:p>
          <a:p>
            <a:pPr marL="285750" indent="-285750">
              <a:buFont typeface="Arial" panose="020B0604020202020204" pitchFamily="34" charset="0"/>
              <a:buChar char="•"/>
            </a:pPr>
            <a:r>
              <a:rPr lang="sv-SE" sz="1400" dirty="0" smtClean="0"/>
              <a:t>Precisera behoven i förhållande </a:t>
            </a:r>
            <a:br>
              <a:rPr lang="sv-SE" sz="1400" dirty="0" smtClean="0"/>
            </a:br>
            <a:r>
              <a:rPr lang="sv-SE" sz="1400" dirty="0" smtClean="0"/>
              <a:t>till nationellt och internationellt </a:t>
            </a:r>
            <a:br>
              <a:rPr lang="sv-SE" sz="1400" dirty="0" smtClean="0"/>
            </a:br>
            <a:r>
              <a:rPr lang="sv-SE" sz="1400" dirty="0" smtClean="0"/>
              <a:t>standardiseringsarbete</a:t>
            </a:r>
            <a:endParaRPr lang="sv-SE" sz="1400" dirty="0"/>
          </a:p>
        </p:txBody>
      </p:sp>
      <p:pic>
        <p:nvPicPr>
          <p:cNvPr id="17" name="Bildobjekt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sp>
        <p:nvSpPr>
          <p:cNvPr id="2" name="Ellips 1"/>
          <p:cNvSpPr/>
          <p:nvPr/>
        </p:nvSpPr>
        <p:spPr>
          <a:xfrm>
            <a:off x="5388774" y="1944289"/>
            <a:ext cx="1305267" cy="124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pil 12"/>
          <p:cNvCxnSpPr/>
          <p:nvPr/>
        </p:nvCxnSpPr>
        <p:spPr>
          <a:xfrm>
            <a:off x="2695756" y="2446986"/>
            <a:ext cx="2693018" cy="9209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ak pil 20"/>
          <p:cNvCxnSpPr>
            <a:stCxn id="2" idx="6"/>
          </p:cNvCxnSpPr>
          <p:nvPr/>
        </p:nvCxnSpPr>
        <p:spPr>
          <a:xfrm>
            <a:off x="6694041" y="2567164"/>
            <a:ext cx="3441632" cy="9100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764405" y="592428"/>
            <a:ext cx="2468946" cy="830997"/>
          </a:xfrm>
          <a:prstGeom prst="rect">
            <a:avLst/>
          </a:prstGeom>
          <a:noFill/>
        </p:spPr>
        <p:txBody>
          <a:bodyPr wrap="none" rtlCol="0">
            <a:spAutoFit/>
          </a:bodyPr>
          <a:lstStyle/>
          <a:p>
            <a:r>
              <a:rPr lang="sv-SE" sz="4800" dirty="0" smtClean="0"/>
              <a:t>Tre spår</a:t>
            </a:r>
            <a:endParaRPr lang="sv-SE" sz="4800" dirty="0"/>
          </a:p>
        </p:txBody>
      </p:sp>
      <p:grpSp>
        <p:nvGrpSpPr>
          <p:cNvPr id="9" name="Grupp 8"/>
          <p:cNvGrpSpPr/>
          <p:nvPr/>
        </p:nvGrpSpPr>
        <p:grpSpPr>
          <a:xfrm>
            <a:off x="1496959" y="1742769"/>
            <a:ext cx="2756781" cy="2339177"/>
            <a:chOff x="1476570" y="1730547"/>
            <a:chExt cx="2756781" cy="2339177"/>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570" y="1730547"/>
              <a:ext cx="2756781" cy="1737723"/>
            </a:xfrm>
            <a:prstGeom prst="rect">
              <a:avLst/>
            </a:prstGeom>
          </p:spPr>
        </p:pic>
        <p:sp>
          <p:nvSpPr>
            <p:cNvPr id="6" name="textruta 5"/>
            <p:cNvSpPr txBox="1"/>
            <p:nvPr/>
          </p:nvSpPr>
          <p:spPr>
            <a:xfrm>
              <a:off x="2021983" y="3700392"/>
              <a:ext cx="1306768" cy="369332"/>
            </a:xfrm>
            <a:prstGeom prst="rect">
              <a:avLst/>
            </a:prstGeom>
            <a:noFill/>
          </p:spPr>
          <p:txBody>
            <a:bodyPr wrap="none" rtlCol="0">
              <a:spAutoFit/>
            </a:bodyPr>
            <a:lstStyle/>
            <a:p>
              <a:r>
                <a:rPr lang="sv-SE" dirty="0"/>
                <a:t>U</a:t>
              </a:r>
              <a:r>
                <a:rPr lang="sv-SE" dirty="0" smtClean="0"/>
                <a:t>tbildning</a:t>
              </a:r>
              <a:endParaRPr lang="sv-SE" dirty="0"/>
            </a:p>
          </p:txBody>
        </p:sp>
      </p:grpSp>
      <p:grpSp>
        <p:nvGrpSpPr>
          <p:cNvPr id="10" name="Grupp 9"/>
          <p:cNvGrpSpPr/>
          <p:nvPr/>
        </p:nvGrpSpPr>
        <p:grpSpPr>
          <a:xfrm>
            <a:off x="5000494" y="1742769"/>
            <a:ext cx="2316964" cy="2326299"/>
            <a:chOff x="4740453" y="1730546"/>
            <a:chExt cx="2316964" cy="2326299"/>
          </a:xfrm>
        </p:grpSpPr>
        <p:pic>
          <p:nvPicPr>
            <p:cNvPr id="1026" name="Picture 2" descr="Nyhetsbrevet te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3" y="1730546"/>
              <a:ext cx="2316964" cy="1737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5087156" y="3687513"/>
              <a:ext cx="1346844" cy="369332"/>
            </a:xfrm>
            <a:prstGeom prst="rect">
              <a:avLst/>
            </a:prstGeom>
            <a:noFill/>
          </p:spPr>
          <p:txBody>
            <a:bodyPr wrap="none" rtlCol="0">
              <a:spAutoFit/>
            </a:bodyPr>
            <a:lstStyle/>
            <a:p>
              <a:r>
                <a:rPr lang="sv-SE" dirty="0" smtClean="0"/>
                <a:t>Utveckling</a:t>
              </a:r>
              <a:endParaRPr lang="sv-SE" dirty="0"/>
            </a:p>
          </p:txBody>
        </p:sp>
      </p:grpSp>
      <p:grpSp>
        <p:nvGrpSpPr>
          <p:cNvPr id="11" name="Grupp 10"/>
          <p:cNvGrpSpPr/>
          <p:nvPr/>
        </p:nvGrpSpPr>
        <p:grpSpPr>
          <a:xfrm>
            <a:off x="8681801" y="1730547"/>
            <a:ext cx="3064143" cy="2312157"/>
            <a:chOff x="7564519" y="1744688"/>
            <a:chExt cx="3064143" cy="2312157"/>
          </a:xfrm>
        </p:grpSpPr>
        <p:pic>
          <p:nvPicPr>
            <p:cNvPr id="1028" name="Picture 4" descr="https://scontent-b-fra.xx.fbcdn.net/hphotos-xpa1/v/t1.0-9/10645326_10202799309043879_1365565574887935836_n.jpg?oh=f73a6396851f25151ffa302a6085de46&amp;oe=54BE10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19" y="1744688"/>
              <a:ext cx="3064143" cy="1723581"/>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8137032" y="3687513"/>
              <a:ext cx="1919115" cy="369332"/>
            </a:xfrm>
            <a:prstGeom prst="rect">
              <a:avLst/>
            </a:prstGeom>
            <a:noFill/>
          </p:spPr>
          <p:txBody>
            <a:bodyPr wrap="none" rtlCol="0">
              <a:spAutoFit/>
            </a:bodyPr>
            <a:lstStyle/>
            <a:p>
              <a:r>
                <a:rPr lang="sv-SE" dirty="0" smtClean="0"/>
                <a:t>Standardisering</a:t>
              </a:r>
              <a:endParaRPr lang="sv-SE" dirty="0"/>
            </a:p>
          </p:txBody>
        </p:sp>
      </p:grpSp>
      <p:sp>
        <p:nvSpPr>
          <p:cNvPr id="12" name="textruta 11"/>
          <p:cNvSpPr txBox="1"/>
          <p:nvPr/>
        </p:nvSpPr>
        <p:spPr>
          <a:xfrm>
            <a:off x="1416104" y="4276391"/>
            <a:ext cx="2837636" cy="1815882"/>
          </a:xfrm>
          <a:prstGeom prst="rect">
            <a:avLst/>
          </a:prstGeom>
          <a:noFill/>
        </p:spPr>
        <p:txBody>
          <a:bodyPr wrap="none" rtlCol="0">
            <a:spAutoFit/>
          </a:bodyPr>
          <a:lstStyle/>
          <a:p>
            <a:r>
              <a:rPr lang="sv-SE" sz="1400" b="1" dirty="0" smtClean="0"/>
              <a:t>Kunskap om:</a:t>
            </a:r>
          </a:p>
          <a:p>
            <a:pPr marL="285750" indent="-285750">
              <a:buFont typeface="Arial" panose="020B0604020202020204" pitchFamily="34" charset="0"/>
              <a:buChar char="•"/>
            </a:pPr>
            <a:r>
              <a:rPr lang="sv-SE" sz="1400" dirty="0"/>
              <a:t>D</a:t>
            </a:r>
            <a:r>
              <a:rPr lang="sv-SE" sz="1400" dirty="0" smtClean="0"/>
              <a:t>e egna förutsättningarna </a:t>
            </a:r>
            <a:br>
              <a:rPr lang="sv-SE" sz="1400" dirty="0" smtClean="0"/>
            </a:br>
            <a:r>
              <a:rPr lang="sv-SE" sz="1400" dirty="0" smtClean="0"/>
              <a:t>i förhållande till andras</a:t>
            </a:r>
          </a:p>
          <a:p>
            <a:pPr marL="285750" indent="-285750">
              <a:buFont typeface="Arial" panose="020B0604020202020204" pitchFamily="34" charset="0"/>
              <a:buChar char="•"/>
            </a:pPr>
            <a:r>
              <a:rPr lang="sv-SE" sz="1400" dirty="0" smtClean="0"/>
              <a:t>Hur man presenterar och </a:t>
            </a:r>
            <a:br>
              <a:rPr lang="sv-SE" sz="1400" dirty="0" smtClean="0"/>
            </a:br>
            <a:r>
              <a:rPr lang="sv-SE" sz="1400" dirty="0" smtClean="0"/>
              <a:t>beskriver sina behov</a:t>
            </a:r>
          </a:p>
          <a:p>
            <a:pPr marL="285750" indent="-285750">
              <a:buFont typeface="Arial" panose="020B0604020202020204" pitchFamily="34" charset="0"/>
              <a:buChar char="•"/>
            </a:pPr>
            <a:r>
              <a:rPr lang="sv-SE" sz="1400" dirty="0" smtClean="0"/>
              <a:t>Hur man medverkar i </a:t>
            </a:r>
            <a:br>
              <a:rPr lang="sv-SE" sz="1400" dirty="0" smtClean="0"/>
            </a:br>
            <a:r>
              <a:rPr lang="sv-SE" sz="1400" dirty="0" smtClean="0"/>
              <a:t>utvecklingsprocesser</a:t>
            </a:r>
          </a:p>
          <a:p>
            <a:endParaRPr lang="sv-SE" sz="1400" dirty="0"/>
          </a:p>
        </p:txBody>
      </p:sp>
      <p:sp>
        <p:nvSpPr>
          <p:cNvPr id="14" name="textruta 13"/>
          <p:cNvSpPr txBox="1"/>
          <p:nvPr/>
        </p:nvSpPr>
        <p:spPr>
          <a:xfrm>
            <a:off x="4985151" y="4261948"/>
            <a:ext cx="3042821" cy="954107"/>
          </a:xfrm>
          <a:prstGeom prst="rect">
            <a:avLst/>
          </a:prstGeom>
          <a:noFill/>
        </p:spPr>
        <p:txBody>
          <a:bodyPr wrap="none" rtlCol="0">
            <a:spAutoFit/>
          </a:bodyPr>
          <a:lstStyle/>
          <a:p>
            <a:r>
              <a:rPr lang="sv-SE" sz="1400" b="1" dirty="0" smtClean="0"/>
              <a:t>Medverkar vid:</a:t>
            </a:r>
          </a:p>
          <a:p>
            <a:pPr marL="285750" indent="-285750">
              <a:buFont typeface="Arial" panose="020B0604020202020204" pitchFamily="34" charset="0"/>
              <a:buChar char="•"/>
            </a:pPr>
            <a:r>
              <a:rPr lang="sv-SE" sz="1400" dirty="0"/>
              <a:t>P</a:t>
            </a:r>
            <a:r>
              <a:rPr lang="sv-SE" sz="1400" dirty="0" smtClean="0"/>
              <a:t>rodukt och tjänsteutveckling</a:t>
            </a:r>
          </a:p>
          <a:p>
            <a:pPr marL="285750" indent="-285750">
              <a:buFont typeface="Arial" panose="020B0604020202020204" pitchFamily="34" charset="0"/>
              <a:buChar char="•"/>
            </a:pPr>
            <a:r>
              <a:rPr lang="sv-SE" sz="1400" dirty="0" smtClean="0"/>
              <a:t>Rådgivning</a:t>
            </a:r>
          </a:p>
          <a:p>
            <a:pPr marL="285750" indent="-285750">
              <a:buFont typeface="Arial" panose="020B0604020202020204" pitchFamily="34" charset="0"/>
              <a:buChar char="•"/>
            </a:pPr>
            <a:r>
              <a:rPr lang="sv-SE" sz="1400" dirty="0"/>
              <a:t>K</a:t>
            </a:r>
            <a:r>
              <a:rPr lang="sv-SE" sz="1400" dirty="0" smtClean="0"/>
              <a:t>ravställning</a:t>
            </a:r>
            <a:endParaRPr lang="sv-SE" sz="1400" dirty="0"/>
          </a:p>
        </p:txBody>
      </p:sp>
      <p:sp>
        <p:nvSpPr>
          <p:cNvPr id="15" name="textruta 14"/>
          <p:cNvSpPr txBox="1"/>
          <p:nvPr/>
        </p:nvSpPr>
        <p:spPr>
          <a:xfrm>
            <a:off x="4985151" y="5281410"/>
            <a:ext cx="3249608" cy="738664"/>
          </a:xfrm>
          <a:prstGeom prst="rect">
            <a:avLst/>
          </a:prstGeom>
          <a:noFill/>
        </p:spPr>
        <p:txBody>
          <a:bodyPr wrap="none" rtlCol="0">
            <a:spAutoFit/>
          </a:bodyPr>
          <a:lstStyle/>
          <a:p>
            <a:r>
              <a:rPr lang="sv-SE" sz="1400" b="1" dirty="0" smtClean="0"/>
              <a:t>Även utveckling av </a:t>
            </a:r>
            <a:r>
              <a:rPr lang="sv-SE" sz="1400" dirty="0" smtClean="0"/>
              <a:t>nya verktyg för </a:t>
            </a:r>
            <a:br>
              <a:rPr lang="sv-SE" sz="1400" dirty="0" smtClean="0"/>
            </a:br>
            <a:r>
              <a:rPr lang="sv-SE" sz="1400" dirty="0" smtClean="0"/>
              <a:t>att få fram behov hos personer </a:t>
            </a:r>
            <a:br>
              <a:rPr lang="sv-SE" sz="1400" dirty="0" smtClean="0"/>
            </a:br>
            <a:r>
              <a:rPr lang="sv-SE" sz="1400" dirty="0" smtClean="0"/>
              <a:t>med olika kognitiva förutsättningar</a:t>
            </a:r>
            <a:endParaRPr lang="sv-SE" sz="1400" dirty="0"/>
          </a:p>
        </p:txBody>
      </p:sp>
      <p:sp>
        <p:nvSpPr>
          <p:cNvPr id="16" name="textruta 15"/>
          <p:cNvSpPr txBox="1"/>
          <p:nvPr/>
        </p:nvSpPr>
        <p:spPr>
          <a:xfrm>
            <a:off x="8681801" y="4276391"/>
            <a:ext cx="3292889" cy="1815882"/>
          </a:xfrm>
          <a:prstGeom prst="rect">
            <a:avLst/>
          </a:prstGeom>
          <a:noFill/>
        </p:spPr>
        <p:txBody>
          <a:bodyPr wrap="none" rtlCol="0">
            <a:spAutoFit/>
          </a:bodyPr>
          <a:lstStyle/>
          <a:p>
            <a:r>
              <a:rPr lang="sv-SE" sz="1400" b="1" dirty="0" smtClean="0"/>
              <a:t>Medverka vid standardisering</a:t>
            </a:r>
            <a:r>
              <a:rPr lang="sv-SE" sz="1400" dirty="0" smtClean="0"/>
              <a:t> </a:t>
            </a:r>
            <a:br>
              <a:rPr lang="sv-SE" sz="1400" dirty="0" smtClean="0"/>
            </a:br>
            <a:r>
              <a:rPr lang="sv-SE" sz="1400" dirty="0" smtClean="0"/>
              <a:t>genom att:</a:t>
            </a:r>
          </a:p>
          <a:p>
            <a:pPr marL="285750" indent="-285750">
              <a:buFont typeface="Arial" panose="020B0604020202020204" pitchFamily="34" charset="0"/>
              <a:buChar char="•"/>
            </a:pPr>
            <a:r>
              <a:rPr lang="sv-SE" sz="1400" dirty="0" smtClean="0"/>
              <a:t>Ta fram vetenskapligt och </a:t>
            </a:r>
            <a:br>
              <a:rPr lang="sv-SE" sz="1400" dirty="0" smtClean="0"/>
            </a:br>
            <a:r>
              <a:rPr lang="sv-SE" sz="1400" dirty="0" smtClean="0"/>
              <a:t>erfarenhetsbaserat underlag</a:t>
            </a:r>
          </a:p>
          <a:p>
            <a:pPr marL="285750" indent="-285750">
              <a:buFont typeface="Arial" panose="020B0604020202020204" pitchFamily="34" charset="0"/>
              <a:buChar char="•"/>
            </a:pPr>
            <a:r>
              <a:rPr lang="sv-SE" sz="1400" dirty="0" smtClean="0"/>
              <a:t>Finna arbetsformer</a:t>
            </a:r>
          </a:p>
          <a:p>
            <a:pPr marL="285750" indent="-285750">
              <a:buFont typeface="Arial" panose="020B0604020202020204" pitchFamily="34" charset="0"/>
              <a:buChar char="•"/>
            </a:pPr>
            <a:r>
              <a:rPr lang="sv-SE" sz="1400" dirty="0" smtClean="0"/>
              <a:t>Precisera behoven i förhållande </a:t>
            </a:r>
            <a:br>
              <a:rPr lang="sv-SE" sz="1400" dirty="0" smtClean="0"/>
            </a:br>
            <a:r>
              <a:rPr lang="sv-SE" sz="1400" dirty="0" smtClean="0"/>
              <a:t>till nationellt och internationellt </a:t>
            </a:r>
            <a:br>
              <a:rPr lang="sv-SE" sz="1400" dirty="0" smtClean="0"/>
            </a:br>
            <a:r>
              <a:rPr lang="sv-SE" sz="1400" dirty="0" smtClean="0"/>
              <a:t>standardiseringsarbete</a:t>
            </a:r>
            <a:endParaRPr lang="sv-SE" sz="1400" dirty="0"/>
          </a:p>
        </p:txBody>
      </p:sp>
      <p:pic>
        <p:nvPicPr>
          <p:cNvPr id="17" name="Bildobjekt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sp>
        <p:nvSpPr>
          <p:cNvPr id="2" name="Ellips 1"/>
          <p:cNvSpPr/>
          <p:nvPr/>
        </p:nvSpPr>
        <p:spPr>
          <a:xfrm>
            <a:off x="9600166" y="1996635"/>
            <a:ext cx="1305267" cy="124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pil 12"/>
          <p:cNvCxnSpPr/>
          <p:nvPr/>
        </p:nvCxnSpPr>
        <p:spPr>
          <a:xfrm>
            <a:off x="2695756" y="2446986"/>
            <a:ext cx="7014914" cy="29101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a:off x="6158976" y="2313814"/>
            <a:ext cx="3441632" cy="9100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446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764405" y="592428"/>
            <a:ext cx="2468946" cy="830997"/>
          </a:xfrm>
          <a:prstGeom prst="rect">
            <a:avLst/>
          </a:prstGeom>
          <a:noFill/>
        </p:spPr>
        <p:txBody>
          <a:bodyPr wrap="none" rtlCol="0">
            <a:spAutoFit/>
          </a:bodyPr>
          <a:lstStyle/>
          <a:p>
            <a:r>
              <a:rPr lang="sv-SE" sz="4800" dirty="0" smtClean="0"/>
              <a:t>Tre spår</a:t>
            </a:r>
            <a:endParaRPr lang="sv-SE" sz="4800" dirty="0"/>
          </a:p>
        </p:txBody>
      </p:sp>
      <p:grpSp>
        <p:nvGrpSpPr>
          <p:cNvPr id="9" name="Grupp 8"/>
          <p:cNvGrpSpPr/>
          <p:nvPr/>
        </p:nvGrpSpPr>
        <p:grpSpPr>
          <a:xfrm>
            <a:off x="1496959" y="1742769"/>
            <a:ext cx="2756781" cy="2339177"/>
            <a:chOff x="1476570" y="1730547"/>
            <a:chExt cx="2756781" cy="2339177"/>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570" y="1730547"/>
              <a:ext cx="2756781" cy="1737723"/>
            </a:xfrm>
            <a:prstGeom prst="rect">
              <a:avLst/>
            </a:prstGeom>
          </p:spPr>
        </p:pic>
        <p:sp>
          <p:nvSpPr>
            <p:cNvPr id="6" name="textruta 5"/>
            <p:cNvSpPr txBox="1"/>
            <p:nvPr/>
          </p:nvSpPr>
          <p:spPr>
            <a:xfrm>
              <a:off x="2021983" y="3700392"/>
              <a:ext cx="1306768" cy="369332"/>
            </a:xfrm>
            <a:prstGeom prst="rect">
              <a:avLst/>
            </a:prstGeom>
            <a:noFill/>
          </p:spPr>
          <p:txBody>
            <a:bodyPr wrap="none" rtlCol="0">
              <a:spAutoFit/>
            </a:bodyPr>
            <a:lstStyle/>
            <a:p>
              <a:r>
                <a:rPr lang="sv-SE" dirty="0"/>
                <a:t>U</a:t>
              </a:r>
              <a:r>
                <a:rPr lang="sv-SE" dirty="0" smtClean="0"/>
                <a:t>tbildning</a:t>
              </a:r>
              <a:endParaRPr lang="sv-SE" dirty="0"/>
            </a:p>
          </p:txBody>
        </p:sp>
      </p:grpSp>
      <p:grpSp>
        <p:nvGrpSpPr>
          <p:cNvPr id="10" name="Grupp 9"/>
          <p:cNvGrpSpPr/>
          <p:nvPr/>
        </p:nvGrpSpPr>
        <p:grpSpPr>
          <a:xfrm>
            <a:off x="5000494" y="1742769"/>
            <a:ext cx="2316964" cy="2326299"/>
            <a:chOff x="4740453" y="1730546"/>
            <a:chExt cx="2316964" cy="2326299"/>
          </a:xfrm>
        </p:grpSpPr>
        <p:pic>
          <p:nvPicPr>
            <p:cNvPr id="1026" name="Picture 2" descr="Nyhetsbrevet te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3" y="1730546"/>
              <a:ext cx="2316964" cy="1737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5087156" y="3687513"/>
              <a:ext cx="1346844" cy="369332"/>
            </a:xfrm>
            <a:prstGeom prst="rect">
              <a:avLst/>
            </a:prstGeom>
            <a:noFill/>
          </p:spPr>
          <p:txBody>
            <a:bodyPr wrap="none" rtlCol="0">
              <a:spAutoFit/>
            </a:bodyPr>
            <a:lstStyle/>
            <a:p>
              <a:r>
                <a:rPr lang="sv-SE" dirty="0" smtClean="0"/>
                <a:t>Utveckling</a:t>
              </a:r>
              <a:endParaRPr lang="sv-SE" dirty="0"/>
            </a:p>
          </p:txBody>
        </p:sp>
      </p:grpSp>
      <p:grpSp>
        <p:nvGrpSpPr>
          <p:cNvPr id="11" name="Grupp 10"/>
          <p:cNvGrpSpPr/>
          <p:nvPr/>
        </p:nvGrpSpPr>
        <p:grpSpPr>
          <a:xfrm>
            <a:off x="8681801" y="1730547"/>
            <a:ext cx="3064143" cy="2312157"/>
            <a:chOff x="7564519" y="1744688"/>
            <a:chExt cx="3064143" cy="2312157"/>
          </a:xfrm>
        </p:grpSpPr>
        <p:pic>
          <p:nvPicPr>
            <p:cNvPr id="1028" name="Picture 4" descr="https://scontent-b-fra.xx.fbcdn.net/hphotos-xpa1/v/t1.0-9/10645326_10202799309043879_1365565574887935836_n.jpg?oh=f73a6396851f25151ffa302a6085de46&amp;oe=54BE10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19" y="1744688"/>
              <a:ext cx="3064143" cy="1723581"/>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8137032" y="3687513"/>
              <a:ext cx="1919115" cy="369332"/>
            </a:xfrm>
            <a:prstGeom prst="rect">
              <a:avLst/>
            </a:prstGeom>
            <a:noFill/>
          </p:spPr>
          <p:txBody>
            <a:bodyPr wrap="none" rtlCol="0">
              <a:spAutoFit/>
            </a:bodyPr>
            <a:lstStyle/>
            <a:p>
              <a:r>
                <a:rPr lang="sv-SE" dirty="0" smtClean="0"/>
                <a:t>Standardisering</a:t>
              </a:r>
              <a:endParaRPr lang="sv-SE" dirty="0"/>
            </a:p>
          </p:txBody>
        </p:sp>
      </p:grpSp>
      <p:sp>
        <p:nvSpPr>
          <p:cNvPr id="12" name="textruta 11"/>
          <p:cNvSpPr txBox="1"/>
          <p:nvPr/>
        </p:nvSpPr>
        <p:spPr>
          <a:xfrm>
            <a:off x="1416104" y="4276391"/>
            <a:ext cx="2837636" cy="1815882"/>
          </a:xfrm>
          <a:prstGeom prst="rect">
            <a:avLst/>
          </a:prstGeom>
          <a:noFill/>
        </p:spPr>
        <p:txBody>
          <a:bodyPr wrap="none" rtlCol="0">
            <a:spAutoFit/>
          </a:bodyPr>
          <a:lstStyle/>
          <a:p>
            <a:r>
              <a:rPr lang="sv-SE" sz="1400" b="1" dirty="0" smtClean="0"/>
              <a:t>Kunskap om:</a:t>
            </a:r>
          </a:p>
          <a:p>
            <a:pPr marL="285750" indent="-285750">
              <a:buFont typeface="Arial" panose="020B0604020202020204" pitchFamily="34" charset="0"/>
              <a:buChar char="•"/>
            </a:pPr>
            <a:r>
              <a:rPr lang="sv-SE" sz="1400" dirty="0"/>
              <a:t>D</a:t>
            </a:r>
            <a:r>
              <a:rPr lang="sv-SE" sz="1400" dirty="0" smtClean="0"/>
              <a:t>e egna förutsättningarna </a:t>
            </a:r>
            <a:br>
              <a:rPr lang="sv-SE" sz="1400" dirty="0" smtClean="0"/>
            </a:br>
            <a:r>
              <a:rPr lang="sv-SE" sz="1400" dirty="0" smtClean="0"/>
              <a:t>i förhållande till andras</a:t>
            </a:r>
          </a:p>
          <a:p>
            <a:pPr marL="285750" indent="-285750">
              <a:buFont typeface="Arial" panose="020B0604020202020204" pitchFamily="34" charset="0"/>
              <a:buChar char="•"/>
            </a:pPr>
            <a:r>
              <a:rPr lang="sv-SE" sz="1400" dirty="0" smtClean="0"/>
              <a:t>Hur man presenterar och </a:t>
            </a:r>
            <a:br>
              <a:rPr lang="sv-SE" sz="1400" dirty="0" smtClean="0"/>
            </a:br>
            <a:r>
              <a:rPr lang="sv-SE" sz="1400" dirty="0" smtClean="0"/>
              <a:t>beskriver sina behov</a:t>
            </a:r>
          </a:p>
          <a:p>
            <a:pPr marL="285750" indent="-285750">
              <a:buFont typeface="Arial" panose="020B0604020202020204" pitchFamily="34" charset="0"/>
              <a:buChar char="•"/>
            </a:pPr>
            <a:r>
              <a:rPr lang="sv-SE" sz="1400" dirty="0" smtClean="0"/>
              <a:t>Hur man medverkar i </a:t>
            </a:r>
            <a:br>
              <a:rPr lang="sv-SE" sz="1400" dirty="0" smtClean="0"/>
            </a:br>
            <a:r>
              <a:rPr lang="sv-SE" sz="1400" dirty="0" smtClean="0"/>
              <a:t>utvecklingsprocesser</a:t>
            </a:r>
          </a:p>
          <a:p>
            <a:endParaRPr lang="sv-SE" sz="1400" dirty="0"/>
          </a:p>
        </p:txBody>
      </p:sp>
      <p:sp>
        <p:nvSpPr>
          <p:cNvPr id="14" name="textruta 13"/>
          <p:cNvSpPr txBox="1"/>
          <p:nvPr/>
        </p:nvSpPr>
        <p:spPr>
          <a:xfrm>
            <a:off x="4985151" y="4261948"/>
            <a:ext cx="3042821" cy="954107"/>
          </a:xfrm>
          <a:prstGeom prst="rect">
            <a:avLst/>
          </a:prstGeom>
          <a:noFill/>
        </p:spPr>
        <p:txBody>
          <a:bodyPr wrap="none" rtlCol="0">
            <a:spAutoFit/>
          </a:bodyPr>
          <a:lstStyle/>
          <a:p>
            <a:r>
              <a:rPr lang="sv-SE" sz="1400" b="1" dirty="0" smtClean="0"/>
              <a:t>Medverkar vid:</a:t>
            </a:r>
          </a:p>
          <a:p>
            <a:pPr marL="285750" indent="-285750">
              <a:buFont typeface="Arial" panose="020B0604020202020204" pitchFamily="34" charset="0"/>
              <a:buChar char="•"/>
            </a:pPr>
            <a:r>
              <a:rPr lang="sv-SE" sz="1400" dirty="0"/>
              <a:t>P</a:t>
            </a:r>
            <a:r>
              <a:rPr lang="sv-SE" sz="1400" dirty="0" smtClean="0"/>
              <a:t>rodukt och tjänsteutveckling</a:t>
            </a:r>
          </a:p>
          <a:p>
            <a:pPr marL="285750" indent="-285750">
              <a:buFont typeface="Arial" panose="020B0604020202020204" pitchFamily="34" charset="0"/>
              <a:buChar char="•"/>
            </a:pPr>
            <a:r>
              <a:rPr lang="sv-SE" sz="1400" dirty="0" smtClean="0"/>
              <a:t>Rådgivning</a:t>
            </a:r>
          </a:p>
          <a:p>
            <a:pPr marL="285750" indent="-285750">
              <a:buFont typeface="Arial" panose="020B0604020202020204" pitchFamily="34" charset="0"/>
              <a:buChar char="•"/>
            </a:pPr>
            <a:r>
              <a:rPr lang="sv-SE" sz="1400" dirty="0"/>
              <a:t>K</a:t>
            </a:r>
            <a:r>
              <a:rPr lang="sv-SE" sz="1400" dirty="0" smtClean="0"/>
              <a:t>ravställning</a:t>
            </a:r>
            <a:endParaRPr lang="sv-SE" sz="1400" dirty="0"/>
          </a:p>
        </p:txBody>
      </p:sp>
      <p:sp>
        <p:nvSpPr>
          <p:cNvPr id="15" name="textruta 14"/>
          <p:cNvSpPr txBox="1"/>
          <p:nvPr/>
        </p:nvSpPr>
        <p:spPr>
          <a:xfrm>
            <a:off x="4985151" y="5281410"/>
            <a:ext cx="3249608" cy="738664"/>
          </a:xfrm>
          <a:prstGeom prst="rect">
            <a:avLst/>
          </a:prstGeom>
          <a:noFill/>
        </p:spPr>
        <p:txBody>
          <a:bodyPr wrap="none" rtlCol="0">
            <a:spAutoFit/>
          </a:bodyPr>
          <a:lstStyle/>
          <a:p>
            <a:r>
              <a:rPr lang="sv-SE" sz="1400" b="1" dirty="0" smtClean="0"/>
              <a:t>Även utveckling av </a:t>
            </a:r>
            <a:r>
              <a:rPr lang="sv-SE" sz="1400" dirty="0" smtClean="0"/>
              <a:t>nya verktyg för </a:t>
            </a:r>
            <a:br>
              <a:rPr lang="sv-SE" sz="1400" dirty="0" smtClean="0"/>
            </a:br>
            <a:r>
              <a:rPr lang="sv-SE" sz="1400" dirty="0" smtClean="0"/>
              <a:t>att få fram behov hos personer </a:t>
            </a:r>
            <a:br>
              <a:rPr lang="sv-SE" sz="1400" dirty="0" smtClean="0"/>
            </a:br>
            <a:r>
              <a:rPr lang="sv-SE" sz="1400" dirty="0" smtClean="0"/>
              <a:t>med olika kognitiva förutsättningar</a:t>
            </a:r>
            <a:endParaRPr lang="sv-SE" sz="1400" dirty="0"/>
          </a:p>
        </p:txBody>
      </p:sp>
      <p:sp>
        <p:nvSpPr>
          <p:cNvPr id="16" name="textruta 15"/>
          <p:cNvSpPr txBox="1"/>
          <p:nvPr/>
        </p:nvSpPr>
        <p:spPr>
          <a:xfrm>
            <a:off x="8681801" y="4276391"/>
            <a:ext cx="3292889" cy="1815882"/>
          </a:xfrm>
          <a:prstGeom prst="rect">
            <a:avLst/>
          </a:prstGeom>
          <a:noFill/>
        </p:spPr>
        <p:txBody>
          <a:bodyPr wrap="none" rtlCol="0">
            <a:spAutoFit/>
          </a:bodyPr>
          <a:lstStyle/>
          <a:p>
            <a:r>
              <a:rPr lang="sv-SE" sz="1400" b="1" dirty="0" smtClean="0"/>
              <a:t>Medverka vid standardisering</a:t>
            </a:r>
            <a:r>
              <a:rPr lang="sv-SE" sz="1400" dirty="0" smtClean="0"/>
              <a:t> </a:t>
            </a:r>
            <a:br>
              <a:rPr lang="sv-SE" sz="1400" dirty="0" smtClean="0"/>
            </a:br>
            <a:r>
              <a:rPr lang="sv-SE" sz="1400" dirty="0" smtClean="0"/>
              <a:t>genom att:</a:t>
            </a:r>
          </a:p>
          <a:p>
            <a:pPr marL="285750" indent="-285750">
              <a:buFont typeface="Arial" panose="020B0604020202020204" pitchFamily="34" charset="0"/>
              <a:buChar char="•"/>
            </a:pPr>
            <a:r>
              <a:rPr lang="sv-SE" sz="1400" dirty="0" smtClean="0"/>
              <a:t>Ta fram vetenskapligt och </a:t>
            </a:r>
            <a:br>
              <a:rPr lang="sv-SE" sz="1400" dirty="0" smtClean="0"/>
            </a:br>
            <a:r>
              <a:rPr lang="sv-SE" sz="1400" dirty="0" smtClean="0"/>
              <a:t>erfarenhetsbaserat underlag</a:t>
            </a:r>
          </a:p>
          <a:p>
            <a:pPr marL="285750" indent="-285750">
              <a:buFont typeface="Arial" panose="020B0604020202020204" pitchFamily="34" charset="0"/>
              <a:buChar char="•"/>
            </a:pPr>
            <a:r>
              <a:rPr lang="sv-SE" sz="1400" dirty="0" smtClean="0"/>
              <a:t>Finna arbetsformer</a:t>
            </a:r>
          </a:p>
          <a:p>
            <a:pPr marL="285750" indent="-285750">
              <a:buFont typeface="Arial" panose="020B0604020202020204" pitchFamily="34" charset="0"/>
              <a:buChar char="•"/>
            </a:pPr>
            <a:r>
              <a:rPr lang="sv-SE" sz="1400" dirty="0" smtClean="0"/>
              <a:t>Precisera behoven i förhållande </a:t>
            </a:r>
            <a:br>
              <a:rPr lang="sv-SE" sz="1400" dirty="0" smtClean="0"/>
            </a:br>
            <a:r>
              <a:rPr lang="sv-SE" sz="1400" dirty="0" smtClean="0"/>
              <a:t>till nationellt och internationellt </a:t>
            </a:r>
            <a:br>
              <a:rPr lang="sv-SE" sz="1400" dirty="0" smtClean="0"/>
            </a:br>
            <a:r>
              <a:rPr lang="sv-SE" sz="1400" dirty="0" smtClean="0"/>
              <a:t>standardiseringsarbete</a:t>
            </a:r>
            <a:endParaRPr lang="sv-SE" sz="1400" dirty="0"/>
          </a:p>
        </p:txBody>
      </p:sp>
      <p:pic>
        <p:nvPicPr>
          <p:cNvPr id="17" name="Bildobjekt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sp>
        <p:nvSpPr>
          <p:cNvPr id="2" name="Ellips 1"/>
          <p:cNvSpPr/>
          <p:nvPr/>
        </p:nvSpPr>
        <p:spPr>
          <a:xfrm>
            <a:off x="1544864" y="1423425"/>
            <a:ext cx="10429826" cy="2184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pil 12"/>
          <p:cNvCxnSpPr/>
          <p:nvPr/>
        </p:nvCxnSpPr>
        <p:spPr>
          <a:xfrm>
            <a:off x="4693368" y="3480492"/>
            <a:ext cx="1063488" cy="19284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ak pil 20"/>
          <p:cNvCxnSpPr/>
          <p:nvPr/>
        </p:nvCxnSpPr>
        <p:spPr>
          <a:xfrm flipH="1" flipV="1">
            <a:off x="7931392" y="3631385"/>
            <a:ext cx="1225487" cy="131410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4886334" y="309646"/>
            <a:ext cx="6088526" cy="954107"/>
          </a:xfrm>
          <a:prstGeom prst="rect">
            <a:avLst/>
          </a:prstGeom>
          <a:noFill/>
        </p:spPr>
        <p:txBody>
          <a:bodyPr wrap="none" rtlCol="0">
            <a:spAutoFit/>
          </a:bodyPr>
          <a:lstStyle/>
          <a:p>
            <a:pPr algn="ctr"/>
            <a:r>
              <a:rPr lang="sv-SE" sz="2800" dirty="0" smtClean="0">
                <a:solidFill>
                  <a:srgbClr val="C00000"/>
                </a:solidFill>
              </a:rPr>
              <a:t>Naturligtvis är också utvecklingen </a:t>
            </a:r>
          </a:p>
          <a:p>
            <a:pPr algn="ctr"/>
            <a:r>
              <a:rPr lang="sv-SE" sz="2800" dirty="0" smtClean="0">
                <a:solidFill>
                  <a:srgbClr val="C00000"/>
                </a:solidFill>
              </a:rPr>
              <a:t>av Daisy/</a:t>
            </a:r>
            <a:r>
              <a:rPr lang="sv-SE" sz="2800" dirty="0" err="1" smtClean="0">
                <a:solidFill>
                  <a:srgbClr val="C00000"/>
                </a:solidFill>
              </a:rPr>
              <a:t>Epub</a:t>
            </a:r>
            <a:r>
              <a:rPr lang="sv-SE" sz="2800" dirty="0" smtClean="0">
                <a:solidFill>
                  <a:srgbClr val="C00000"/>
                </a:solidFill>
              </a:rPr>
              <a:t> en del i detta.</a:t>
            </a:r>
            <a:endParaRPr lang="sv-SE" sz="2800" dirty="0">
              <a:solidFill>
                <a:srgbClr val="C00000"/>
              </a:solidFill>
            </a:endParaRPr>
          </a:p>
        </p:txBody>
      </p:sp>
    </p:spTree>
    <p:extLst>
      <p:ext uri="{BB962C8B-B14F-4D97-AF65-F5344CB8AC3E}">
        <p14:creationId xmlns:p14="http://schemas.microsoft.com/office/powerpoint/2010/main" val="5380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sz="3200" dirty="0" smtClean="0"/>
              <a:t>Bakgrund – universell utformning i sin linda</a:t>
            </a:r>
          </a:p>
          <a:p>
            <a:r>
              <a:rPr lang="sv-SE" sz="3200" dirty="0" smtClean="0"/>
              <a:t>Synen på människan</a:t>
            </a:r>
          </a:p>
          <a:p>
            <a:r>
              <a:rPr lang="sv-SE" sz="3200" dirty="0" smtClean="0"/>
              <a:t>Begripsam – tre spår</a:t>
            </a:r>
          </a:p>
          <a:p>
            <a:r>
              <a:rPr lang="sv-SE" sz="3200" dirty="0" smtClean="0"/>
              <a:t>Vilken roll kan Daisy/</a:t>
            </a:r>
            <a:r>
              <a:rPr lang="sv-SE" sz="3200" dirty="0" err="1" smtClean="0"/>
              <a:t>Epub</a:t>
            </a:r>
            <a:r>
              <a:rPr lang="sv-SE" sz="3200" dirty="0" smtClean="0"/>
              <a:t> spela</a:t>
            </a:r>
          </a:p>
          <a:p>
            <a:r>
              <a:rPr lang="sv-SE" sz="3200" dirty="0" smtClean="0"/>
              <a:t>Vad händer efter ett projekt?</a:t>
            </a:r>
            <a:endParaRPr lang="sv-SE" sz="3200" dirty="0"/>
          </a:p>
        </p:txBody>
      </p:sp>
      <p:sp>
        <p:nvSpPr>
          <p:cNvPr id="4" name="textruta 3"/>
          <p:cNvSpPr txBox="1"/>
          <p:nvPr/>
        </p:nvSpPr>
        <p:spPr>
          <a:xfrm>
            <a:off x="2589212" y="618186"/>
            <a:ext cx="7233070" cy="707886"/>
          </a:xfrm>
          <a:prstGeom prst="rect">
            <a:avLst/>
          </a:prstGeom>
          <a:noFill/>
        </p:spPr>
        <p:txBody>
          <a:bodyPr wrap="none" rtlCol="0">
            <a:spAutoFit/>
          </a:bodyPr>
          <a:lstStyle/>
          <a:p>
            <a:r>
              <a:rPr lang="sv-SE" sz="4000" b="1" dirty="0" smtClean="0"/>
              <a:t>Detta kommer vi att tala om</a:t>
            </a:r>
            <a:endParaRPr lang="sv-SE" sz="4000" b="1" dirty="0"/>
          </a:p>
        </p:txBody>
      </p:sp>
    </p:spTree>
    <p:extLst>
      <p:ext uri="{BB962C8B-B14F-4D97-AF65-F5344CB8AC3E}">
        <p14:creationId xmlns:p14="http://schemas.microsoft.com/office/powerpoint/2010/main" val="37031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stretch>
            <a:fillRect/>
          </a:stretch>
        </p:blipFill>
        <p:spPr>
          <a:xfrm>
            <a:off x="2458387" y="2715303"/>
            <a:ext cx="6665305" cy="3272740"/>
          </a:xfrm>
          <a:prstGeom prst="rect">
            <a:avLst/>
          </a:prstGeom>
        </p:spPr>
      </p:pic>
      <p:sp>
        <p:nvSpPr>
          <p:cNvPr id="2" name="Rubrik 1"/>
          <p:cNvSpPr>
            <a:spLocks noGrp="1"/>
          </p:cNvSpPr>
          <p:nvPr>
            <p:ph type="title"/>
          </p:nvPr>
        </p:nvSpPr>
        <p:spPr>
          <a:xfrm>
            <a:off x="2458387" y="559659"/>
            <a:ext cx="10882859" cy="2155644"/>
          </a:xfrm>
        </p:spPr>
        <p:txBody>
          <a:bodyPr>
            <a:noAutofit/>
          </a:bodyPr>
          <a:lstStyle/>
          <a:p>
            <a:r>
              <a:rPr lang="sv-SE" dirty="0" smtClean="0"/>
              <a:t>De tre spåren hänger nära samman. </a:t>
            </a:r>
            <a:br>
              <a:rPr lang="sv-SE" dirty="0" smtClean="0"/>
            </a:br>
            <a:r>
              <a:rPr lang="sv-SE" dirty="0" smtClean="0"/>
              <a:t/>
            </a:r>
            <a:br>
              <a:rPr lang="sv-SE" dirty="0" smtClean="0"/>
            </a:br>
            <a:r>
              <a:rPr lang="sv-SE" dirty="0" smtClean="0"/>
              <a:t>De är</a:t>
            </a:r>
            <a:r>
              <a:rPr lang="sv-SE" dirty="0"/>
              <a:t> </a:t>
            </a:r>
            <a:r>
              <a:rPr lang="sv-SE" b="1" dirty="0" smtClean="0"/>
              <a:t>universell </a:t>
            </a:r>
            <a:r>
              <a:rPr lang="sv-SE" b="1" dirty="0" smtClean="0"/>
              <a:t>utformning </a:t>
            </a:r>
            <a:r>
              <a:rPr lang="sv-SE" dirty="0" smtClean="0"/>
              <a:t>i praktiken.</a:t>
            </a:r>
            <a:endParaRPr lang="sv-SE" dirty="0"/>
          </a:p>
        </p:txBody>
      </p:sp>
      <p:sp>
        <p:nvSpPr>
          <p:cNvPr id="5" name="Rektangel 4"/>
          <p:cNvSpPr/>
          <p:nvPr/>
        </p:nvSpPr>
        <p:spPr>
          <a:xfrm>
            <a:off x="2458387" y="6413679"/>
            <a:ext cx="10073069" cy="257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spTree>
    <p:extLst>
      <p:ext uri="{BB962C8B-B14F-4D97-AF65-F5344CB8AC3E}">
        <p14:creationId xmlns:p14="http://schemas.microsoft.com/office/powerpoint/2010/main" val="408179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048000" y="1118111"/>
            <a:ext cx="8774806" cy="5157822"/>
          </a:xfrm>
          <a:prstGeom prst="rect">
            <a:avLst/>
          </a:prstGeom>
        </p:spPr>
        <p:txBody>
          <a:bodyPr wrap="square">
            <a:spAutoFit/>
          </a:bodyPr>
          <a:lstStyle/>
          <a:p>
            <a:pPr fontAlgn="base">
              <a:buFont typeface="Arial" panose="020B0604020202020204" pitchFamily="34" charset="0"/>
              <a:buChar char="•"/>
            </a:pPr>
            <a:r>
              <a:rPr lang="sv-SE" sz="2400" b="1" dirty="0" smtClean="0">
                <a:solidFill>
                  <a:srgbClr val="000000"/>
                </a:solidFill>
                <a:latin typeface="Calibri" panose="020F0502020204030204" pitchFamily="34" charset="0"/>
              </a:rPr>
              <a:t> Innehåll </a:t>
            </a:r>
            <a:r>
              <a:rPr lang="sv-SE" sz="2400" b="1" dirty="0">
                <a:solidFill>
                  <a:srgbClr val="000000"/>
                </a:solidFill>
                <a:latin typeface="Calibri" panose="020F0502020204030204" pitchFamily="34" charset="0"/>
              </a:rPr>
              <a:t>ska inte blinka eller röra sig </a:t>
            </a:r>
            <a:r>
              <a:rPr lang="sv-SE" sz="2400" dirty="0">
                <a:solidFill>
                  <a:srgbClr val="000000"/>
                </a:solidFill>
                <a:latin typeface="Calibri" panose="020F0502020204030204" pitchFamily="34" charset="0"/>
              </a:rPr>
              <a:t>(Begripsam,  22 prickar)</a:t>
            </a:r>
            <a:endParaRPr lang="sv-SE" sz="2400" dirty="0">
              <a:solidFill>
                <a:srgbClr val="000000"/>
              </a:solidFill>
              <a:latin typeface="Arial" panose="020B0604020202020204" pitchFamily="34" charset="0"/>
            </a:endParaRPr>
          </a:p>
          <a:p>
            <a:pPr fontAlgn="base">
              <a:spcBef>
                <a:spcPts val="800"/>
              </a:spcBef>
              <a:buFont typeface="Arial" panose="020B0604020202020204" pitchFamily="34" charset="0"/>
              <a:buChar char="•"/>
            </a:pPr>
            <a:r>
              <a:rPr lang="sv-SE" sz="2400" b="1" dirty="0" smtClean="0">
                <a:solidFill>
                  <a:srgbClr val="000000"/>
                </a:solidFill>
                <a:latin typeface="Calibri" panose="020F0502020204030204" pitchFamily="34" charset="0"/>
              </a:rPr>
              <a:t> Det </a:t>
            </a:r>
            <a:r>
              <a:rPr lang="sv-SE" sz="2400" b="1" dirty="0">
                <a:solidFill>
                  <a:srgbClr val="000000"/>
                </a:solidFill>
                <a:latin typeface="Calibri" panose="020F0502020204030204" pitchFamily="34" charset="0"/>
              </a:rPr>
              <a:t>är självklart vad man ska göra </a:t>
            </a:r>
            <a:r>
              <a:rPr lang="sv-SE" sz="2400" dirty="0">
                <a:solidFill>
                  <a:srgbClr val="000000"/>
                </a:solidFill>
                <a:latin typeface="Calibri" panose="020F0502020204030204" pitchFamily="34" charset="0"/>
              </a:rPr>
              <a:t>(UD2014, 14 prickar)</a:t>
            </a:r>
            <a:endParaRPr lang="sv-SE" sz="2400" dirty="0">
              <a:solidFill>
                <a:srgbClr val="000000"/>
              </a:solidFill>
              <a:latin typeface="Arial" panose="020B0604020202020204" pitchFamily="34" charset="0"/>
            </a:endParaRPr>
          </a:p>
          <a:p>
            <a:pPr fontAlgn="base">
              <a:spcBef>
                <a:spcPts val="800"/>
              </a:spcBef>
              <a:buFont typeface="Arial" panose="020B0604020202020204" pitchFamily="34" charset="0"/>
              <a:buChar char="•"/>
            </a:pPr>
            <a:r>
              <a:rPr lang="sv-SE" sz="2400" b="1" dirty="0" smtClean="0">
                <a:solidFill>
                  <a:srgbClr val="000000"/>
                </a:solidFill>
                <a:latin typeface="Calibri" panose="020F0502020204030204" pitchFamily="34" charset="0"/>
              </a:rPr>
              <a:t> Man </a:t>
            </a:r>
            <a:r>
              <a:rPr lang="sv-SE" sz="2400" b="1" dirty="0">
                <a:solidFill>
                  <a:srgbClr val="000000"/>
                </a:solidFill>
                <a:latin typeface="Calibri" panose="020F0502020204030204" pitchFamily="34" charset="0"/>
              </a:rPr>
              <a:t>får hjälp att rätta till det som blir fel </a:t>
            </a:r>
            <a:r>
              <a:rPr lang="sv-SE" sz="2400" dirty="0">
                <a:solidFill>
                  <a:srgbClr val="000000"/>
                </a:solidFill>
                <a:latin typeface="Calibri" panose="020F0502020204030204" pitchFamily="34" charset="0"/>
              </a:rPr>
              <a:t>(UD 2014, 14 prickar)</a:t>
            </a:r>
            <a:endParaRPr lang="sv-SE" sz="2400" dirty="0">
              <a:solidFill>
                <a:srgbClr val="000000"/>
              </a:solidFill>
              <a:latin typeface="Arial" panose="020B0604020202020204" pitchFamily="34" charset="0"/>
            </a:endParaRPr>
          </a:p>
          <a:p>
            <a:pPr fontAlgn="base">
              <a:spcBef>
                <a:spcPts val="1280"/>
              </a:spcBef>
              <a:buFont typeface="Arial" panose="020B0604020202020204" pitchFamily="34" charset="0"/>
              <a:buChar char="•"/>
            </a:pPr>
            <a:r>
              <a:rPr lang="sv-SE" sz="2400" b="1" dirty="0" smtClean="0">
                <a:solidFill>
                  <a:srgbClr val="000000"/>
                </a:solidFill>
                <a:latin typeface="Calibri" panose="020F0502020204030204" pitchFamily="34" charset="0"/>
              </a:rPr>
              <a:t> En </a:t>
            </a:r>
            <a:r>
              <a:rPr lang="sv-SE" sz="2400" b="1" dirty="0">
                <a:solidFill>
                  <a:srgbClr val="000000"/>
                </a:solidFill>
                <a:latin typeface="Calibri" panose="020F0502020204030204" pitchFamily="34" charset="0"/>
              </a:rPr>
              <a:t>bra sökfunktion med stavningshjälp </a:t>
            </a:r>
            <a:r>
              <a:rPr lang="sv-SE" sz="2400" dirty="0">
                <a:solidFill>
                  <a:srgbClr val="000000"/>
                </a:solidFill>
                <a:latin typeface="Calibri" panose="020F0502020204030204" pitchFamily="34" charset="0"/>
              </a:rPr>
              <a:t>(Begripsam,  12 prickar)</a:t>
            </a:r>
            <a:endParaRPr lang="sv-SE" sz="2400" dirty="0">
              <a:solidFill>
                <a:srgbClr val="000000"/>
              </a:solidFill>
              <a:latin typeface="Arial" panose="020B0604020202020204" pitchFamily="34" charset="0"/>
            </a:endParaRPr>
          </a:p>
          <a:p>
            <a:pPr fontAlgn="base">
              <a:spcBef>
                <a:spcPts val="1280"/>
              </a:spcBef>
              <a:buFont typeface="Arial" panose="020B0604020202020204" pitchFamily="34" charset="0"/>
              <a:buChar char="•"/>
            </a:pPr>
            <a:r>
              <a:rPr lang="sv-SE" sz="2400" b="1" dirty="0" smtClean="0">
                <a:solidFill>
                  <a:srgbClr val="000000"/>
                </a:solidFill>
                <a:latin typeface="Calibri" panose="020F0502020204030204" pitchFamily="34" charset="0"/>
              </a:rPr>
              <a:t> Enkelt </a:t>
            </a:r>
            <a:r>
              <a:rPr lang="sv-SE" sz="2400" b="1" dirty="0">
                <a:solidFill>
                  <a:srgbClr val="000000"/>
                </a:solidFill>
                <a:latin typeface="Calibri" panose="020F0502020204030204" pitchFamily="34" charset="0"/>
              </a:rPr>
              <a:t>och begripligt språk </a:t>
            </a:r>
            <a:r>
              <a:rPr lang="sv-SE" sz="2400" dirty="0">
                <a:solidFill>
                  <a:srgbClr val="000000"/>
                </a:solidFill>
                <a:latin typeface="Calibri" panose="020F0502020204030204" pitchFamily="34" charset="0"/>
              </a:rPr>
              <a:t>(UD2014, 11 prickar)</a:t>
            </a:r>
            <a:endParaRPr lang="sv-SE" sz="2400" dirty="0">
              <a:solidFill>
                <a:srgbClr val="000000"/>
              </a:solidFill>
              <a:latin typeface="Arial" panose="020B0604020202020204" pitchFamily="34" charset="0"/>
            </a:endParaRPr>
          </a:p>
          <a:p>
            <a:pPr fontAlgn="base">
              <a:spcBef>
                <a:spcPts val="1280"/>
              </a:spcBef>
              <a:buFont typeface="Arial" panose="020B0604020202020204" pitchFamily="34" charset="0"/>
              <a:buChar char="•"/>
            </a:pPr>
            <a:r>
              <a:rPr lang="sv-SE" sz="2400" b="1" dirty="0" smtClean="0">
                <a:solidFill>
                  <a:srgbClr val="000000"/>
                </a:solidFill>
                <a:latin typeface="Calibri" panose="020F0502020204030204" pitchFamily="34" charset="0"/>
              </a:rPr>
              <a:t> Logiskt </a:t>
            </a:r>
            <a:r>
              <a:rPr lang="sv-SE" sz="2400" b="1" dirty="0">
                <a:solidFill>
                  <a:srgbClr val="000000"/>
                </a:solidFill>
                <a:latin typeface="Calibri" panose="020F0502020204030204" pitchFamily="34" charset="0"/>
              </a:rPr>
              <a:t>upplägg, igenkänning </a:t>
            </a:r>
            <a:r>
              <a:rPr lang="sv-SE" sz="2400" dirty="0">
                <a:solidFill>
                  <a:srgbClr val="000000"/>
                </a:solidFill>
                <a:latin typeface="Calibri" panose="020F0502020204030204" pitchFamily="34" charset="0"/>
              </a:rPr>
              <a:t>(Begripsam, 9 prickar)</a:t>
            </a:r>
            <a:endParaRPr lang="sv-SE" sz="2400" dirty="0">
              <a:solidFill>
                <a:srgbClr val="000000"/>
              </a:solidFill>
              <a:latin typeface="Arial" panose="020B0604020202020204" pitchFamily="34" charset="0"/>
            </a:endParaRPr>
          </a:p>
          <a:p>
            <a:pPr fontAlgn="base">
              <a:spcBef>
                <a:spcPts val="1280"/>
              </a:spcBef>
              <a:buFont typeface="Arial" panose="020B0604020202020204" pitchFamily="34" charset="0"/>
              <a:buChar char="•"/>
            </a:pPr>
            <a:r>
              <a:rPr lang="sv-SE" sz="2400" b="1" dirty="0" smtClean="0">
                <a:solidFill>
                  <a:srgbClr val="000000"/>
                </a:solidFill>
                <a:latin typeface="Calibri" panose="020F0502020204030204" pitchFamily="34" charset="0"/>
              </a:rPr>
              <a:t> Det </a:t>
            </a:r>
            <a:r>
              <a:rPr lang="sv-SE" sz="2400" b="1" dirty="0">
                <a:solidFill>
                  <a:srgbClr val="000000"/>
                </a:solidFill>
                <a:latin typeface="Calibri" panose="020F0502020204030204" pitchFamily="34" charset="0"/>
              </a:rPr>
              <a:t>fungerar likadant överallt </a:t>
            </a:r>
            <a:r>
              <a:rPr lang="sv-SE" sz="2400" dirty="0">
                <a:solidFill>
                  <a:srgbClr val="000000"/>
                </a:solidFill>
                <a:latin typeface="Calibri" panose="020F0502020204030204" pitchFamily="34" charset="0"/>
              </a:rPr>
              <a:t>(UD2014, 9 prickar)</a:t>
            </a:r>
            <a:endParaRPr lang="sv-SE" sz="2400" dirty="0">
              <a:solidFill>
                <a:srgbClr val="000000"/>
              </a:solidFill>
              <a:latin typeface="Arial" panose="020B0604020202020204" pitchFamily="34" charset="0"/>
            </a:endParaRPr>
          </a:p>
          <a:p>
            <a:pPr fontAlgn="base">
              <a:spcBef>
                <a:spcPts val="1280"/>
              </a:spcBef>
              <a:buFont typeface="Arial" panose="020B0604020202020204" pitchFamily="34" charset="0"/>
              <a:buChar char="•"/>
            </a:pPr>
            <a:r>
              <a:rPr lang="sv-SE" sz="2400" b="1" dirty="0" smtClean="0">
                <a:solidFill>
                  <a:srgbClr val="000000"/>
                </a:solidFill>
                <a:latin typeface="Calibri" panose="020F0502020204030204" pitchFamily="34" charset="0"/>
              </a:rPr>
              <a:t> Inget </a:t>
            </a:r>
            <a:r>
              <a:rPr lang="sv-SE" sz="2400" b="1" dirty="0">
                <a:solidFill>
                  <a:srgbClr val="000000"/>
                </a:solidFill>
                <a:latin typeface="Calibri" panose="020F0502020204030204" pitchFamily="34" charset="0"/>
              </a:rPr>
              <a:t>störande ljud </a:t>
            </a:r>
            <a:r>
              <a:rPr lang="sv-SE" sz="2400" dirty="0">
                <a:solidFill>
                  <a:srgbClr val="000000"/>
                </a:solidFill>
                <a:latin typeface="Calibri" panose="020F0502020204030204" pitchFamily="34" charset="0"/>
              </a:rPr>
              <a:t>(Begripsam, 8 prickar)</a:t>
            </a:r>
            <a:endParaRPr lang="sv-SE" sz="2400" dirty="0">
              <a:solidFill>
                <a:srgbClr val="000000"/>
              </a:solidFill>
              <a:latin typeface="Arial" panose="020B0604020202020204" pitchFamily="34" charset="0"/>
            </a:endParaRPr>
          </a:p>
          <a:p>
            <a:pPr fontAlgn="base">
              <a:spcBef>
                <a:spcPts val="1280"/>
              </a:spcBef>
              <a:buFont typeface="Arial" panose="020B0604020202020204" pitchFamily="34" charset="0"/>
              <a:buChar char="•"/>
            </a:pPr>
            <a:r>
              <a:rPr lang="sv-SE" sz="2400" b="1" dirty="0" smtClean="0">
                <a:solidFill>
                  <a:srgbClr val="000000"/>
                </a:solidFill>
                <a:latin typeface="Calibri" panose="020F0502020204030204" pitchFamily="34" charset="0"/>
              </a:rPr>
              <a:t> Text </a:t>
            </a:r>
            <a:r>
              <a:rPr lang="sv-SE" sz="2400" b="1" dirty="0">
                <a:solidFill>
                  <a:srgbClr val="000000"/>
                </a:solidFill>
                <a:latin typeface="Calibri" panose="020F0502020204030204" pitchFamily="34" charset="0"/>
              </a:rPr>
              <a:t>ska kunna läsas upp </a:t>
            </a:r>
            <a:r>
              <a:rPr lang="sv-SE" sz="2400" dirty="0">
                <a:solidFill>
                  <a:srgbClr val="000000"/>
                </a:solidFill>
                <a:latin typeface="Calibri" panose="020F0502020204030204" pitchFamily="34" charset="0"/>
              </a:rPr>
              <a:t>(Begripsam, 6 </a:t>
            </a:r>
            <a:r>
              <a:rPr lang="sv-SE" sz="2400" dirty="0" smtClean="0">
                <a:solidFill>
                  <a:srgbClr val="000000"/>
                </a:solidFill>
                <a:latin typeface="Calibri" panose="020F0502020204030204" pitchFamily="34" charset="0"/>
              </a:rPr>
              <a:t>prickar)</a:t>
            </a:r>
            <a:endParaRPr lang="sv-SE" sz="2400" dirty="0" smtClean="0">
              <a:solidFill>
                <a:srgbClr val="000000"/>
              </a:solidFill>
              <a:latin typeface="Arial" panose="020B0604020202020204" pitchFamily="34" charset="0"/>
            </a:endParaRPr>
          </a:p>
          <a:p>
            <a:pPr fontAlgn="base">
              <a:spcBef>
                <a:spcPts val="1280"/>
              </a:spcBef>
              <a:buFont typeface="Arial" panose="020B0604020202020204" pitchFamily="34" charset="0"/>
              <a:buChar char="•"/>
            </a:pPr>
            <a:r>
              <a:rPr lang="sv-SE" sz="2400" b="1" dirty="0">
                <a:solidFill>
                  <a:srgbClr val="000000"/>
                </a:solidFill>
                <a:latin typeface="Arial" panose="020B0604020202020204" pitchFamily="34" charset="0"/>
              </a:rPr>
              <a:t> </a:t>
            </a:r>
            <a:r>
              <a:rPr lang="sv-SE" sz="2400" b="1" dirty="0" smtClean="0">
                <a:solidFill>
                  <a:srgbClr val="000000"/>
                </a:solidFill>
                <a:latin typeface="Calibri" panose="020F0502020204030204" pitchFamily="34" charset="0"/>
              </a:rPr>
              <a:t>Innehåll </a:t>
            </a:r>
            <a:r>
              <a:rPr lang="sv-SE" sz="2400" b="1" dirty="0">
                <a:solidFill>
                  <a:srgbClr val="000000"/>
                </a:solidFill>
                <a:latin typeface="Calibri" panose="020F0502020204030204" pitchFamily="34" charset="0"/>
              </a:rPr>
              <a:t>presenteras med text, bild och film </a:t>
            </a:r>
            <a:r>
              <a:rPr lang="sv-SE" sz="2400" dirty="0">
                <a:solidFill>
                  <a:srgbClr val="000000"/>
                </a:solidFill>
                <a:latin typeface="Calibri" panose="020F0502020204030204" pitchFamily="34" charset="0"/>
              </a:rPr>
              <a:t>(UD2014, 6 prickar</a:t>
            </a:r>
            <a:endParaRPr lang="sv-SE" sz="2400" dirty="0"/>
          </a:p>
        </p:txBody>
      </p:sp>
      <p:sp>
        <p:nvSpPr>
          <p:cNvPr id="6" name="Rektangel 5"/>
          <p:cNvSpPr/>
          <p:nvPr/>
        </p:nvSpPr>
        <p:spPr>
          <a:xfrm>
            <a:off x="3048000" y="436740"/>
            <a:ext cx="2719591" cy="646331"/>
          </a:xfrm>
          <a:prstGeom prst="rect">
            <a:avLst/>
          </a:prstGeom>
        </p:spPr>
        <p:txBody>
          <a:bodyPr wrap="none">
            <a:spAutoFit/>
          </a:bodyPr>
          <a:lstStyle/>
          <a:p>
            <a:r>
              <a:rPr lang="sv-SE" sz="3600" dirty="0">
                <a:solidFill>
                  <a:srgbClr val="000000"/>
                </a:solidFill>
                <a:latin typeface="Calibri" panose="020F0502020204030204" pitchFamily="34" charset="0"/>
              </a:rPr>
              <a:t>Det viktigaste</a:t>
            </a:r>
            <a:endParaRPr lang="sv-SE" sz="3600" dirty="0"/>
          </a:p>
        </p:txBody>
      </p:sp>
    </p:spTree>
    <p:extLst>
      <p:ext uri="{BB962C8B-B14F-4D97-AF65-F5344CB8AC3E}">
        <p14:creationId xmlns:p14="http://schemas.microsoft.com/office/powerpoint/2010/main" val="2623967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Vilken roll kan Daisy/</a:t>
            </a:r>
            <a:r>
              <a:rPr lang="sv-SE" dirty="0" err="1"/>
              <a:t>Epub</a:t>
            </a:r>
            <a:r>
              <a:rPr lang="sv-SE" dirty="0"/>
              <a:t> spela</a:t>
            </a:r>
            <a:br>
              <a:rPr lang="sv-SE" dirty="0"/>
            </a:br>
            <a:r>
              <a:rPr lang="sv-SE" dirty="0"/>
              <a:t/>
            </a:r>
            <a:br>
              <a:rPr lang="sv-SE" dirty="0"/>
            </a:br>
            <a:endParaRPr lang="sv-SE" dirty="0"/>
          </a:p>
        </p:txBody>
      </p:sp>
      <p:sp>
        <p:nvSpPr>
          <p:cNvPr id="3" name="Platshållare för innehåll 2"/>
          <p:cNvSpPr>
            <a:spLocks noGrp="1"/>
          </p:cNvSpPr>
          <p:nvPr>
            <p:ph idx="1"/>
          </p:nvPr>
        </p:nvSpPr>
        <p:spPr/>
        <p:txBody>
          <a:bodyPr>
            <a:normAutofit/>
          </a:bodyPr>
          <a:lstStyle/>
          <a:p>
            <a:r>
              <a:rPr lang="sv-SE" sz="2400" dirty="0" smtClean="0"/>
              <a:t>Daisy/</a:t>
            </a:r>
            <a:r>
              <a:rPr lang="sv-SE" sz="2400" dirty="0" err="1"/>
              <a:t>E</a:t>
            </a:r>
            <a:r>
              <a:rPr lang="sv-SE" sz="2400" dirty="0" err="1" smtClean="0"/>
              <a:t>pub</a:t>
            </a:r>
            <a:r>
              <a:rPr lang="sv-SE" sz="2400" dirty="0" smtClean="0"/>
              <a:t> är det mest genomtänkta och tillgängliga formatet i flera avseenden</a:t>
            </a:r>
          </a:p>
          <a:p>
            <a:r>
              <a:rPr lang="sv-SE" sz="2400" dirty="0" smtClean="0"/>
              <a:t>Samtidigt utvecklas format och nya plattformar där Daisy/</a:t>
            </a:r>
            <a:r>
              <a:rPr lang="sv-SE" sz="2400" dirty="0" err="1" smtClean="0"/>
              <a:t>Epub</a:t>
            </a:r>
            <a:r>
              <a:rPr lang="sv-SE" sz="2400" dirty="0" smtClean="0"/>
              <a:t> bör integreras</a:t>
            </a:r>
          </a:p>
          <a:p>
            <a:r>
              <a:rPr lang="sv-SE" sz="2400" dirty="0" smtClean="0"/>
              <a:t>Grunden för detta är individernas skiftande behov och förutsättningar</a:t>
            </a:r>
          </a:p>
          <a:p>
            <a:r>
              <a:rPr lang="sv-SE" sz="2400" dirty="0" smtClean="0"/>
              <a:t>En multimodal syn på både människa och teknik.</a:t>
            </a:r>
            <a:endParaRPr lang="sv-SE" sz="2400" dirty="0"/>
          </a:p>
        </p:txBody>
      </p:sp>
    </p:spTree>
    <p:extLst>
      <p:ext uri="{BB962C8B-B14F-4D97-AF65-F5344CB8AC3E}">
        <p14:creationId xmlns:p14="http://schemas.microsoft.com/office/powerpoint/2010/main" val="39902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852937" y="880962"/>
            <a:ext cx="6019597" cy="584775"/>
          </a:xfrm>
          <a:prstGeom prst="rect">
            <a:avLst/>
          </a:prstGeom>
        </p:spPr>
        <p:txBody>
          <a:bodyPr wrap="none">
            <a:spAutoFit/>
          </a:bodyPr>
          <a:lstStyle/>
          <a:p>
            <a:r>
              <a:rPr lang="sv-SE" sz="3200" dirty="0"/>
              <a:t>Vad händer efter ett projekt?</a:t>
            </a:r>
          </a:p>
        </p:txBody>
      </p:sp>
      <p:grpSp>
        <p:nvGrpSpPr>
          <p:cNvPr id="14" name="Grupp 13"/>
          <p:cNvGrpSpPr/>
          <p:nvPr/>
        </p:nvGrpSpPr>
        <p:grpSpPr>
          <a:xfrm>
            <a:off x="1852937" y="1638698"/>
            <a:ext cx="8709707" cy="1609163"/>
            <a:chOff x="1852937" y="1638698"/>
            <a:chExt cx="8709707" cy="1609163"/>
          </a:xfrm>
        </p:grpSpPr>
        <p:pic>
          <p:nvPicPr>
            <p:cNvPr id="9" name="Bildobjekt 8"/>
            <p:cNvPicPr>
              <a:picLocks noChangeAspect="1"/>
            </p:cNvPicPr>
            <p:nvPr/>
          </p:nvPicPr>
          <p:blipFill>
            <a:blip r:embed="rId2"/>
            <a:stretch>
              <a:fillRect/>
            </a:stretch>
          </p:blipFill>
          <p:spPr>
            <a:xfrm>
              <a:off x="4664740" y="1683934"/>
              <a:ext cx="2687123" cy="1511507"/>
            </a:xfrm>
            <a:prstGeom prst="rect">
              <a:avLst/>
            </a:prstGeom>
          </p:spPr>
        </p:pic>
        <p:pic>
          <p:nvPicPr>
            <p:cNvPr id="10" name="Bildobjekt 9"/>
            <p:cNvPicPr>
              <a:picLocks noChangeAspect="1"/>
            </p:cNvPicPr>
            <p:nvPr/>
          </p:nvPicPr>
          <p:blipFill>
            <a:blip r:embed="rId3"/>
            <a:stretch>
              <a:fillRect/>
            </a:stretch>
          </p:blipFill>
          <p:spPr>
            <a:xfrm>
              <a:off x="1852937" y="1686485"/>
              <a:ext cx="2687123" cy="1511507"/>
            </a:xfrm>
            <a:prstGeom prst="rect">
              <a:avLst/>
            </a:prstGeom>
          </p:spPr>
        </p:pic>
        <p:pic>
          <p:nvPicPr>
            <p:cNvPr id="11" name="Bildobjekt 10"/>
            <p:cNvPicPr>
              <a:picLocks noChangeAspect="1"/>
            </p:cNvPicPr>
            <p:nvPr/>
          </p:nvPicPr>
          <p:blipFill>
            <a:blip r:embed="rId4"/>
            <a:stretch>
              <a:fillRect/>
            </a:stretch>
          </p:blipFill>
          <p:spPr>
            <a:xfrm>
              <a:off x="7476543" y="1638698"/>
              <a:ext cx="2786822" cy="858389"/>
            </a:xfrm>
            <a:prstGeom prst="rect">
              <a:avLst/>
            </a:prstGeom>
          </p:spPr>
        </p:pic>
        <p:sp>
          <p:nvSpPr>
            <p:cNvPr id="12" name="textruta 11"/>
            <p:cNvSpPr txBox="1"/>
            <p:nvPr/>
          </p:nvSpPr>
          <p:spPr>
            <a:xfrm>
              <a:off x="7476543" y="2663086"/>
              <a:ext cx="3086101" cy="584775"/>
            </a:xfrm>
            <a:prstGeom prst="rect">
              <a:avLst/>
            </a:prstGeom>
            <a:noFill/>
          </p:spPr>
          <p:txBody>
            <a:bodyPr wrap="none" rtlCol="0">
              <a:spAutoFit/>
            </a:bodyPr>
            <a:lstStyle/>
            <a:p>
              <a:r>
                <a:rPr lang="sv-SE" sz="1600" dirty="0" smtClean="0"/>
                <a:t>Den universella utformningen</a:t>
              </a:r>
            </a:p>
            <a:p>
              <a:r>
                <a:rPr lang="sv-SE" sz="1600" dirty="0"/>
                <a:t>å</a:t>
              </a:r>
              <a:r>
                <a:rPr lang="sv-SE" sz="1600" dirty="0" smtClean="0"/>
                <a:t>ligger egentligen samhället.</a:t>
              </a:r>
              <a:endParaRPr lang="sv-SE" sz="1600" dirty="0"/>
            </a:p>
          </p:txBody>
        </p:sp>
      </p:grpSp>
      <p:grpSp>
        <p:nvGrpSpPr>
          <p:cNvPr id="5" name="Grupp 4"/>
          <p:cNvGrpSpPr/>
          <p:nvPr/>
        </p:nvGrpSpPr>
        <p:grpSpPr>
          <a:xfrm>
            <a:off x="1729123" y="3336820"/>
            <a:ext cx="8836751" cy="3356825"/>
            <a:chOff x="1729123" y="3336820"/>
            <a:chExt cx="8836751" cy="3356825"/>
          </a:xfrm>
        </p:grpSpPr>
        <p:pic>
          <p:nvPicPr>
            <p:cNvPr id="4" name="Bildobjekt 3">
              <a:hlinkClick r:id="rId5"/>
            </p:cNvPr>
            <p:cNvPicPr>
              <a:picLocks noChangeAspect="1"/>
            </p:cNvPicPr>
            <p:nvPr/>
          </p:nvPicPr>
          <p:blipFill>
            <a:blip r:embed="rId6"/>
            <a:stretch>
              <a:fillRect/>
            </a:stretch>
          </p:blipFill>
          <p:spPr>
            <a:xfrm>
              <a:off x="1852937" y="4342203"/>
              <a:ext cx="8712937" cy="2351442"/>
            </a:xfrm>
            <a:prstGeom prst="rect">
              <a:avLst/>
            </a:prstGeom>
          </p:spPr>
        </p:pic>
        <p:sp>
          <p:nvSpPr>
            <p:cNvPr id="13" name="textruta 12"/>
            <p:cNvSpPr txBox="1"/>
            <p:nvPr/>
          </p:nvSpPr>
          <p:spPr>
            <a:xfrm>
              <a:off x="2145430" y="3336820"/>
              <a:ext cx="8000908" cy="830997"/>
            </a:xfrm>
            <a:prstGeom prst="rect">
              <a:avLst/>
            </a:prstGeom>
            <a:noFill/>
          </p:spPr>
          <p:txBody>
            <a:bodyPr wrap="none" rtlCol="0">
              <a:spAutoFit/>
            </a:bodyPr>
            <a:lstStyle/>
            <a:p>
              <a:pPr algn="ctr"/>
              <a:r>
                <a:rPr lang="sv-SE" sz="2400" dirty="0" smtClean="0">
                  <a:solidFill>
                    <a:schemeClr val="accent1"/>
                  </a:solidFill>
                </a:rPr>
                <a:t>Begripsam visar </a:t>
              </a:r>
              <a:r>
                <a:rPr lang="sv-SE" sz="2400" dirty="0" smtClean="0">
                  <a:solidFill>
                    <a:schemeClr val="accent1"/>
                  </a:solidFill>
                </a:rPr>
                <a:t>hur ett kreativt samspel kan fungera </a:t>
              </a:r>
            </a:p>
            <a:p>
              <a:pPr algn="ctr"/>
              <a:r>
                <a:rPr lang="sv-SE" sz="2400" dirty="0" smtClean="0">
                  <a:solidFill>
                    <a:schemeClr val="accent1"/>
                  </a:solidFill>
                </a:rPr>
                <a:t>mellan brukare, utvecklare och forskning</a:t>
              </a:r>
              <a:endParaRPr lang="sv-SE" sz="2400" dirty="0">
                <a:solidFill>
                  <a:schemeClr val="accent1"/>
                </a:solidFill>
              </a:endParaRPr>
            </a:p>
          </p:txBody>
        </p:sp>
        <p:sp>
          <p:nvSpPr>
            <p:cNvPr id="2" name="Rektangel 1"/>
            <p:cNvSpPr/>
            <p:nvPr/>
          </p:nvSpPr>
          <p:spPr>
            <a:xfrm>
              <a:off x="1729123" y="4326968"/>
              <a:ext cx="8833522" cy="1806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72510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7313" y="626886"/>
            <a:ext cx="8911687" cy="689535"/>
          </a:xfrm>
        </p:spPr>
        <p:txBody>
          <a:bodyPr>
            <a:normAutofit fontScale="90000"/>
          </a:bodyPr>
          <a:lstStyle/>
          <a:p>
            <a:pPr marL="342900" lvl="0" indent="-342900">
              <a:spcBef>
                <a:spcPts val="1000"/>
              </a:spcBef>
            </a:pPr>
            <a:r>
              <a:rPr lang="sv-SE" sz="3200" dirty="0">
                <a:solidFill>
                  <a:prstClr val="black">
                    <a:lumMod val="75000"/>
                    <a:lumOff val="25000"/>
                  </a:prstClr>
                </a:solidFill>
                <a:ea typeface="+mn-ea"/>
                <a:cs typeface="+mn-cs"/>
              </a:rPr>
              <a:t>Bakgrund – universell utformning i sin linda</a:t>
            </a:r>
            <a:br>
              <a:rPr lang="sv-SE" sz="3200" dirty="0">
                <a:solidFill>
                  <a:prstClr val="black">
                    <a:lumMod val="75000"/>
                    <a:lumOff val="25000"/>
                  </a:prstClr>
                </a:solidFill>
                <a:ea typeface="+mn-ea"/>
                <a:cs typeface="+mn-cs"/>
              </a:rPr>
            </a:br>
            <a:endParaRPr lang="sv-SE" dirty="0"/>
          </a:p>
        </p:txBody>
      </p:sp>
      <p:sp>
        <p:nvSpPr>
          <p:cNvPr id="4" name="textruta 3"/>
          <p:cNvSpPr txBox="1"/>
          <p:nvPr/>
        </p:nvSpPr>
        <p:spPr>
          <a:xfrm>
            <a:off x="1807313" y="1316421"/>
            <a:ext cx="6978192" cy="369332"/>
          </a:xfrm>
          <a:prstGeom prst="rect">
            <a:avLst/>
          </a:prstGeom>
          <a:noFill/>
        </p:spPr>
        <p:txBody>
          <a:bodyPr wrap="none" rtlCol="0">
            <a:spAutoFit/>
          </a:bodyPr>
          <a:lstStyle/>
          <a:p>
            <a:r>
              <a:rPr lang="sv-SE" dirty="0" smtClean="0"/>
              <a:t>1988   - </a:t>
            </a:r>
            <a:r>
              <a:rPr lang="sv-SE" dirty="0"/>
              <a:t> </a:t>
            </a:r>
            <a:r>
              <a:rPr lang="sv-SE" dirty="0" smtClean="0"/>
              <a:t>   ett första Daisy-projekt. Starkt fokus på synskadade</a:t>
            </a:r>
            <a:endParaRPr lang="sv-SE" dirty="0"/>
          </a:p>
        </p:txBody>
      </p:sp>
      <p:sp>
        <p:nvSpPr>
          <p:cNvPr id="5" name="textruta 4"/>
          <p:cNvSpPr txBox="1"/>
          <p:nvPr/>
        </p:nvSpPr>
        <p:spPr>
          <a:xfrm>
            <a:off x="1807313" y="2190622"/>
            <a:ext cx="5227713" cy="369332"/>
          </a:xfrm>
          <a:prstGeom prst="rect">
            <a:avLst/>
          </a:prstGeom>
          <a:noFill/>
        </p:spPr>
        <p:txBody>
          <a:bodyPr wrap="none" rtlCol="0">
            <a:spAutoFit/>
          </a:bodyPr>
          <a:lstStyle/>
          <a:p>
            <a:r>
              <a:rPr lang="sv-SE" dirty="0" smtClean="0"/>
              <a:t>1994  –      en första prototyp av Daisy-spelare</a:t>
            </a:r>
            <a:endParaRPr lang="sv-SE" dirty="0"/>
          </a:p>
        </p:txBody>
      </p:sp>
      <p:sp>
        <p:nvSpPr>
          <p:cNvPr id="6" name="textruta 5"/>
          <p:cNvSpPr txBox="1"/>
          <p:nvPr/>
        </p:nvSpPr>
        <p:spPr>
          <a:xfrm>
            <a:off x="2900697" y="1701832"/>
            <a:ext cx="6271269" cy="369332"/>
          </a:xfrm>
          <a:prstGeom prst="rect">
            <a:avLst/>
          </a:prstGeom>
          <a:noFill/>
        </p:spPr>
        <p:txBody>
          <a:bodyPr wrap="none" rtlCol="0">
            <a:spAutoFit/>
          </a:bodyPr>
          <a:lstStyle/>
          <a:p>
            <a:r>
              <a:rPr lang="sv-SE" dirty="0" smtClean="0"/>
              <a:t>Vid den tiden – rätten att låna talböcker för dyslektiker</a:t>
            </a:r>
            <a:endParaRPr lang="sv-SE" dirty="0"/>
          </a:p>
        </p:txBody>
      </p:sp>
      <p:sp>
        <p:nvSpPr>
          <p:cNvPr id="7" name="textruta 6"/>
          <p:cNvSpPr txBox="1"/>
          <p:nvPr/>
        </p:nvSpPr>
        <p:spPr>
          <a:xfrm>
            <a:off x="2900697" y="2642033"/>
            <a:ext cx="6801862" cy="369332"/>
          </a:xfrm>
          <a:prstGeom prst="rect">
            <a:avLst/>
          </a:prstGeom>
          <a:noFill/>
        </p:spPr>
        <p:txBody>
          <a:bodyPr wrap="none" rtlCol="0">
            <a:spAutoFit/>
          </a:bodyPr>
          <a:lstStyle/>
          <a:p>
            <a:r>
              <a:rPr lang="sv-SE" dirty="0" smtClean="0"/>
              <a:t>Dyslexi - fokus på rätten att lyssna och att få vara dyslektiker</a:t>
            </a:r>
            <a:endParaRPr lang="sv-SE" dirty="0"/>
          </a:p>
        </p:txBody>
      </p:sp>
      <p:sp>
        <p:nvSpPr>
          <p:cNvPr id="8" name="textruta 7"/>
          <p:cNvSpPr txBox="1"/>
          <p:nvPr/>
        </p:nvSpPr>
        <p:spPr>
          <a:xfrm>
            <a:off x="1807313" y="3168202"/>
            <a:ext cx="4841390" cy="369332"/>
          </a:xfrm>
          <a:prstGeom prst="rect">
            <a:avLst/>
          </a:prstGeom>
          <a:noFill/>
        </p:spPr>
        <p:txBody>
          <a:bodyPr wrap="none" rtlCol="0">
            <a:spAutoFit/>
          </a:bodyPr>
          <a:lstStyle/>
          <a:p>
            <a:r>
              <a:rPr lang="sv-SE" dirty="0" smtClean="0"/>
              <a:t>2000  –     Daisy-formatet ersätter banden.</a:t>
            </a:r>
            <a:endParaRPr lang="sv-SE" dirty="0"/>
          </a:p>
        </p:txBody>
      </p:sp>
      <p:sp>
        <p:nvSpPr>
          <p:cNvPr id="9" name="textruta 8"/>
          <p:cNvSpPr txBox="1"/>
          <p:nvPr/>
        </p:nvSpPr>
        <p:spPr>
          <a:xfrm>
            <a:off x="2900697" y="3582234"/>
            <a:ext cx="4802918" cy="369332"/>
          </a:xfrm>
          <a:prstGeom prst="rect">
            <a:avLst/>
          </a:prstGeom>
          <a:noFill/>
        </p:spPr>
        <p:txBody>
          <a:bodyPr wrap="none" rtlCol="0">
            <a:spAutoFit/>
          </a:bodyPr>
          <a:lstStyle/>
          <a:p>
            <a:r>
              <a:rPr lang="sv-SE" dirty="0" smtClean="0"/>
              <a:t>Dyslexiförbundet tar initiativ till Språka loss</a:t>
            </a:r>
            <a:endParaRPr lang="sv-SE" dirty="0"/>
          </a:p>
        </p:txBody>
      </p:sp>
      <p:sp>
        <p:nvSpPr>
          <p:cNvPr id="11" name="textruta 10"/>
          <p:cNvSpPr txBox="1"/>
          <p:nvPr/>
        </p:nvSpPr>
        <p:spPr>
          <a:xfrm>
            <a:off x="2831185" y="3996266"/>
            <a:ext cx="5567550" cy="1200329"/>
          </a:xfrm>
          <a:prstGeom prst="rect">
            <a:avLst/>
          </a:prstGeom>
          <a:noFill/>
        </p:spPr>
        <p:txBody>
          <a:bodyPr wrap="none" rtlCol="0">
            <a:spAutoFit/>
          </a:bodyPr>
          <a:lstStyle/>
          <a:p>
            <a:r>
              <a:rPr lang="sv-SE" i="1" dirty="0" smtClean="0"/>
              <a:t>”Syftet </a:t>
            </a:r>
            <a:r>
              <a:rPr lang="sv-SE" i="1" dirty="0"/>
              <a:t>var att utveckla kunskapen om </a:t>
            </a:r>
            <a:endParaRPr lang="sv-SE" i="1" dirty="0" smtClean="0"/>
          </a:p>
          <a:p>
            <a:r>
              <a:rPr lang="sv-SE" i="1" dirty="0" smtClean="0"/>
              <a:t>vad </a:t>
            </a:r>
            <a:r>
              <a:rPr lang="sv-SE" i="1" dirty="0"/>
              <a:t>som är tillgänglig text, för personer med </a:t>
            </a:r>
            <a:endParaRPr lang="sv-SE" i="1" dirty="0" smtClean="0"/>
          </a:p>
          <a:p>
            <a:r>
              <a:rPr lang="sv-SE" i="1" dirty="0" smtClean="0"/>
              <a:t>lässvårigheter/dyslexi</a:t>
            </a:r>
            <a:r>
              <a:rPr lang="sv-SE" i="1" dirty="0"/>
              <a:t>, som inte primärt beror på </a:t>
            </a:r>
            <a:endParaRPr lang="sv-SE" i="1" dirty="0" smtClean="0"/>
          </a:p>
          <a:p>
            <a:r>
              <a:rPr lang="sv-SE" i="1" dirty="0" smtClean="0"/>
              <a:t>nedsatt </a:t>
            </a:r>
            <a:r>
              <a:rPr lang="sv-SE" i="1" dirty="0"/>
              <a:t>intelligens, syn eller hörsel</a:t>
            </a:r>
            <a:r>
              <a:rPr lang="sv-SE" i="1" dirty="0" smtClean="0"/>
              <a:t>.”</a:t>
            </a:r>
            <a:endParaRPr lang="sv-SE" i="1" dirty="0"/>
          </a:p>
        </p:txBody>
      </p:sp>
      <p:pic>
        <p:nvPicPr>
          <p:cNvPr id="1026" name="Picture 2" descr="Språka loss redak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545" y="4409678"/>
            <a:ext cx="3047807" cy="22842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p:cNvSpPr txBox="1"/>
          <p:nvPr/>
        </p:nvSpPr>
        <p:spPr>
          <a:xfrm>
            <a:off x="2900697" y="5367124"/>
            <a:ext cx="2800767" cy="369332"/>
          </a:xfrm>
          <a:prstGeom prst="rect">
            <a:avLst/>
          </a:prstGeom>
          <a:noFill/>
        </p:spPr>
        <p:txBody>
          <a:bodyPr wrap="none" rtlCol="0">
            <a:spAutoFit/>
          </a:bodyPr>
          <a:lstStyle/>
          <a:p>
            <a:r>
              <a:rPr lang="sv-SE" dirty="0" smtClean="0"/>
              <a:t>Vad är lättläst för vem?</a:t>
            </a:r>
            <a:endParaRPr lang="sv-SE" dirty="0"/>
          </a:p>
        </p:txBody>
      </p:sp>
      <p:grpSp>
        <p:nvGrpSpPr>
          <p:cNvPr id="15" name="Grupp 14"/>
          <p:cNvGrpSpPr/>
          <p:nvPr/>
        </p:nvGrpSpPr>
        <p:grpSpPr>
          <a:xfrm>
            <a:off x="3563057" y="913951"/>
            <a:ext cx="8281115" cy="5606956"/>
            <a:chOff x="3696237" y="759206"/>
            <a:chExt cx="8281115" cy="5606956"/>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334" y="759206"/>
              <a:ext cx="1764018" cy="2778328"/>
            </a:xfrm>
            <a:prstGeom prst="rect">
              <a:avLst/>
            </a:prstGeom>
          </p:spPr>
        </p:pic>
        <p:sp>
          <p:nvSpPr>
            <p:cNvPr id="14" name="textruta 13"/>
            <p:cNvSpPr txBox="1"/>
            <p:nvPr/>
          </p:nvSpPr>
          <p:spPr>
            <a:xfrm>
              <a:off x="3696237" y="5996830"/>
              <a:ext cx="4870244" cy="369332"/>
            </a:xfrm>
            <a:prstGeom prst="rect">
              <a:avLst/>
            </a:prstGeom>
            <a:noFill/>
          </p:spPr>
          <p:txBody>
            <a:bodyPr wrap="none" rtlCol="0">
              <a:spAutoFit/>
            </a:bodyPr>
            <a:lstStyle/>
            <a:p>
              <a:r>
                <a:rPr lang="sv-SE" dirty="0" smtClean="0"/>
                <a:t>E-bok text, ljud, bild och film i </a:t>
              </a:r>
              <a:r>
                <a:rPr lang="sv-SE" dirty="0" err="1" smtClean="0"/>
                <a:t>daisy</a:t>
              </a:r>
              <a:r>
                <a:rPr lang="sv-SE" dirty="0" smtClean="0"/>
                <a:t>-format</a:t>
              </a:r>
              <a:endParaRPr lang="sv-SE" dirty="0"/>
            </a:p>
          </p:txBody>
        </p:sp>
      </p:grpSp>
    </p:spTree>
    <p:extLst>
      <p:ext uri="{BB962C8B-B14F-4D97-AF65-F5344CB8AC3E}">
        <p14:creationId xmlns:p14="http://schemas.microsoft.com/office/powerpoint/2010/main" val="3649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1833071" y="675625"/>
            <a:ext cx="8911687" cy="663777"/>
          </a:xfrm>
        </p:spPr>
        <p:txBody>
          <a:bodyPr>
            <a:normAutofit fontScale="90000"/>
          </a:bodyPr>
          <a:lstStyle/>
          <a:p>
            <a:pPr marL="342900" lvl="0" indent="-342900">
              <a:spcBef>
                <a:spcPts val="1000"/>
              </a:spcBef>
            </a:pPr>
            <a:r>
              <a:rPr lang="sv-SE" sz="3200" dirty="0">
                <a:solidFill>
                  <a:prstClr val="black">
                    <a:lumMod val="75000"/>
                    <a:lumOff val="25000"/>
                  </a:prstClr>
                </a:solidFill>
                <a:ea typeface="+mn-ea"/>
                <a:cs typeface="+mn-cs"/>
              </a:rPr>
              <a:t>Bakgrund – universell utformning i sin linda</a:t>
            </a:r>
            <a:br>
              <a:rPr lang="sv-SE" sz="3200" dirty="0">
                <a:solidFill>
                  <a:prstClr val="black">
                    <a:lumMod val="75000"/>
                    <a:lumOff val="25000"/>
                  </a:prstClr>
                </a:solidFill>
                <a:ea typeface="+mn-ea"/>
                <a:cs typeface="+mn-cs"/>
              </a:rPr>
            </a:br>
            <a:endParaRPr lang="sv-SE" dirty="0"/>
          </a:p>
        </p:txBody>
      </p:sp>
      <p:grpSp>
        <p:nvGrpSpPr>
          <p:cNvPr id="11" name="Grupp 10"/>
          <p:cNvGrpSpPr/>
          <p:nvPr/>
        </p:nvGrpSpPr>
        <p:grpSpPr>
          <a:xfrm>
            <a:off x="1833070" y="2036993"/>
            <a:ext cx="7040603" cy="1088210"/>
            <a:chOff x="1897336" y="1483616"/>
            <a:chExt cx="7040603" cy="1088210"/>
          </a:xfrm>
        </p:grpSpPr>
        <p:sp>
          <p:nvSpPr>
            <p:cNvPr id="6" name="textruta 5"/>
            <p:cNvSpPr txBox="1"/>
            <p:nvPr/>
          </p:nvSpPr>
          <p:spPr>
            <a:xfrm>
              <a:off x="1897336" y="1483616"/>
              <a:ext cx="2938625" cy="369332"/>
            </a:xfrm>
            <a:prstGeom prst="rect">
              <a:avLst/>
            </a:prstGeom>
            <a:noFill/>
          </p:spPr>
          <p:txBody>
            <a:bodyPr wrap="none" rtlCol="0">
              <a:spAutoFit/>
            </a:bodyPr>
            <a:lstStyle/>
            <a:p>
              <a:r>
                <a:rPr lang="sv-SE" dirty="0" smtClean="0"/>
                <a:t>Utveckling av Dyslexi.org</a:t>
              </a:r>
            </a:p>
          </p:txBody>
        </p:sp>
        <p:pic>
          <p:nvPicPr>
            <p:cNvPr id="2050" name="Picture 2" descr="Bild på portalen www.dyslexi.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109" y="1491038"/>
              <a:ext cx="1608830" cy="108078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ktangel 7"/>
          <p:cNvSpPr/>
          <p:nvPr/>
        </p:nvSpPr>
        <p:spPr>
          <a:xfrm>
            <a:off x="1833071" y="1421196"/>
            <a:ext cx="1742785" cy="461665"/>
          </a:xfrm>
          <a:prstGeom prst="rect">
            <a:avLst/>
          </a:prstGeom>
        </p:spPr>
        <p:txBody>
          <a:bodyPr wrap="none">
            <a:spAutoFit/>
          </a:bodyPr>
          <a:lstStyle/>
          <a:p>
            <a:r>
              <a:rPr lang="sv-SE" sz="2400" b="1" dirty="0"/>
              <a:t>Tre </a:t>
            </a:r>
            <a:r>
              <a:rPr lang="sv-SE" sz="2400" b="1" dirty="0" smtClean="0"/>
              <a:t>projekt</a:t>
            </a:r>
            <a:endParaRPr lang="sv-SE" sz="2400" dirty="0"/>
          </a:p>
        </p:txBody>
      </p:sp>
      <p:grpSp>
        <p:nvGrpSpPr>
          <p:cNvPr id="12" name="Grupp 11"/>
          <p:cNvGrpSpPr/>
          <p:nvPr/>
        </p:nvGrpSpPr>
        <p:grpSpPr>
          <a:xfrm>
            <a:off x="1833070" y="1998770"/>
            <a:ext cx="9461830" cy="1088210"/>
            <a:chOff x="1897336" y="1483616"/>
            <a:chExt cx="9461830" cy="1088210"/>
          </a:xfrm>
        </p:grpSpPr>
        <p:pic>
          <p:nvPicPr>
            <p:cNvPr id="7" name="Bildobjekt 6"/>
            <p:cNvPicPr>
              <a:picLocks noChangeAspect="1"/>
            </p:cNvPicPr>
            <p:nvPr/>
          </p:nvPicPr>
          <p:blipFill>
            <a:blip r:embed="rId3"/>
            <a:stretch>
              <a:fillRect/>
            </a:stretch>
          </p:blipFill>
          <p:spPr>
            <a:xfrm>
              <a:off x="9127819" y="1483616"/>
              <a:ext cx="2231347" cy="1088210"/>
            </a:xfrm>
            <a:prstGeom prst="rect">
              <a:avLst/>
            </a:prstGeom>
          </p:spPr>
        </p:pic>
        <p:sp>
          <p:nvSpPr>
            <p:cNvPr id="9" name="Rektangel 8"/>
            <p:cNvSpPr/>
            <p:nvPr/>
          </p:nvSpPr>
          <p:spPr>
            <a:xfrm>
              <a:off x="1897336" y="2028707"/>
              <a:ext cx="2938625" cy="369332"/>
            </a:xfrm>
            <a:prstGeom prst="rect">
              <a:avLst/>
            </a:prstGeom>
          </p:spPr>
          <p:txBody>
            <a:bodyPr wrap="square">
              <a:spAutoFit/>
            </a:bodyPr>
            <a:lstStyle/>
            <a:p>
              <a:r>
                <a:rPr lang="sv-SE" dirty="0"/>
                <a:t>Utveckling av </a:t>
              </a:r>
              <a:r>
                <a:rPr lang="sv-SE" dirty="0" smtClean="0"/>
                <a:t>FUB-koll</a:t>
              </a:r>
              <a:endParaRPr lang="sv-SE" dirty="0"/>
            </a:p>
          </p:txBody>
        </p:sp>
      </p:grpSp>
      <p:sp>
        <p:nvSpPr>
          <p:cNvPr id="16" name="textruta 15"/>
          <p:cNvSpPr txBox="1"/>
          <p:nvPr/>
        </p:nvSpPr>
        <p:spPr>
          <a:xfrm>
            <a:off x="1833071" y="3876540"/>
            <a:ext cx="4499950" cy="1200329"/>
          </a:xfrm>
          <a:prstGeom prst="rect">
            <a:avLst/>
          </a:prstGeom>
          <a:noFill/>
        </p:spPr>
        <p:txBody>
          <a:bodyPr wrap="none" rtlCol="0">
            <a:spAutoFit/>
          </a:bodyPr>
          <a:lstStyle/>
          <a:p>
            <a:r>
              <a:rPr lang="sv-SE" dirty="0" smtClean="0"/>
              <a:t>Vikten av ett ”multimedialt” tänkande.</a:t>
            </a:r>
          </a:p>
          <a:p>
            <a:r>
              <a:rPr lang="sv-SE" dirty="0" smtClean="0"/>
              <a:t>Olika format som kompenserar </a:t>
            </a:r>
          </a:p>
          <a:p>
            <a:r>
              <a:rPr lang="sv-SE" dirty="0" smtClean="0"/>
              <a:t>för funktionsnedsättningar och stärker </a:t>
            </a:r>
          </a:p>
          <a:p>
            <a:r>
              <a:rPr lang="sv-SE" dirty="0" smtClean="0"/>
              <a:t>individens förmågor.</a:t>
            </a:r>
            <a:endParaRPr lang="sv-SE" dirty="0"/>
          </a:p>
        </p:txBody>
      </p:sp>
      <p:sp>
        <p:nvSpPr>
          <p:cNvPr id="14" name="Rektangel 13"/>
          <p:cNvSpPr/>
          <p:nvPr/>
        </p:nvSpPr>
        <p:spPr>
          <a:xfrm>
            <a:off x="1833071" y="5630660"/>
            <a:ext cx="3796232" cy="523220"/>
          </a:xfrm>
          <a:prstGeom prst="rect">
            <a:avLst/>
          </a:prstGeom>
        </p:spPr>
        <p:txBody>
          <a:bodyPr wrap="none">
            <a:spAutoFit/>
          </a:bodyPr>
          <a:lstStyle/>
          <a:p>
            <a:r>
              <a:rPr lang="sv-SE" sz="2800" dirty="0"/>
              <a:t>Synen på människan</a:t>
            </a:r>
          </a:p>
        </p:txBody>
      </p:sp>
      <p:grpSp>
        <p:nvGrpSpPr>
          <p:cNvPr id="2" name="Grupp 1"/>
          <p:cNvGrpSpPr/>
          <p:nvPr/>
        </p:nvGrpSpPr>
        <p:grpSpPr>
          <a:xfrm>
            <a:off x="1833071" y="3194581"/>
            <a:ext cx="9469622" cy="3219098"/>
            <a:chOff x="1833071" y="3194581"/>
            <a:chExt cx="9469622" cy="3219098"/>
          </a:xfrm>
        </p:grpSpPr>
        <p:sp>
          <p:nvSpPr>
            <p:cNvPr id="10" name="Rektangel 9"/>
            <p:cNvSpPr/>
            <p:nvPr/>
          </p:nvSpPr>
          <p:spPr>
            <a:xfrm>
              <a:off x="1833071" y="3194581"/>
              <a:ext cx="2632452" cy="369332"/>
            </a:xfrm>
            <a:prstGeom prst="rect">
              <a:avLst/>
            </a:prstGeom>
          </p:spPr>
          <p:txBody>
            <a:bodyPr wrap="none">
              <a:spAutoFit/>
            </a:bodyPr>
            <a:lstStyle/>
            <a:p>
              <a:r>
                <a:rPr lang="sv-SE" dirty="0"/>
                <a:t>Utveckling av Läsaren</a:t>
              </a:r>
            </a:p>
          </p:txBody>
        </p:sp>
        <p:pic>
          <p:nvPicPr>
            <p:cNvPr id="1026" name="2E80280C-7F23-4498-8D8A-2672C6ACC485" descr="34CD0127-B229-4EE8-BD0F-137E76B96EE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843" y="3379247"/>
              <a:ext cx="4037850" cy="303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9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p:cNvGraphicFramePr>
            <a:graphicFrameLocks noGrp="1"/>
          </p:cNvGraphicFramePr>
          <p:nvPr>
            <p:extLst>
              <p:ext uri="{D42A27DB-BD31-4B8C-83A1-F6EECF244321}">
                <p14:modId xmlns:p14="http://schemas.microsoft.com/office/powerpoint/2010/main" val="421427295"/>
              </p:ext>
            </p:extLst>
          </p:nvPr>
        </p:nvGraphicFramePr>
        <p:xfrm>
          <a:off x="4509907" y="2671403"/>
          <a:ext cx="7304721" cy="3703252"/>
        </p:xfrm>
        <a:graphic>
          <a:graphicData uri="http://schemas.openxmlformats.org/drawingml/2006/table">
            <a:tbl>
              <a:tblPr firstRow="1" bandRow="1">
                <a:tableStyleId>{5C22544A-7EE6-4342-B048-85BDC9FD1C3A}</a:tableStyleId>
              </a:tblPr>
              <a:tblGrid>
                <a:gridCol w="2079578"/>
                <a:gridCol w="391886"/>
                <a:gridCol w="343580"/>
                <a:gridCol w="450905"/>
                <a:gridCol w="364014"/>
                <a:gridCol w="404463"/>
                <a:gridCol w="364014"/>
                <a:gridCol w="370564"/>
                <a:gridCol w="2535717"/>
              </a:tblGrid>
              <a:tr h="343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solidFill>
                            <a:schemeClr val="tx1"/>
                          </a:solidFill>
                        </a:rPr>
                        <a:t>Ordförståelse</a:t>
                      </a:r>
                    </a:p>
                  </a:txBody>
                  <a:tcPr>
                    <a:solidFill>
                      <a:schemeClr val="accent1">
                        <a:lumMod val="20000"/>
                        <a:lumOff val="80000"/>
                      </a:schemeClr>
                    </a:solidFill>
                  </a:tcPr>
                </a:tc>
                <a:tc>
                  <a:txBody>
                    <a:bodyPr/>
                    <a:lstStyle/>
                    <a:p>
                      <a:endParaRPr lang="sv-SE" b="0" dirty="0">
                        <a:solidFill>
                          <a:schemeClr val="tx1"/>
                        </a:solidFill>
                      </a:endParaRPr>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r>
              <a:tr h="317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Korttidsminne</a:t>
                      </a:r>
                    </a:p>
                  </a:txBody>
                  <a:tcPr/>
                </a:tc>
                <a:tc>
                  <a:txBody>
                    <a:bodyPr/>
                    <a:lstStyle/>
                    <a:p>
                      <a:endParaRPr lang="sv-SE" dirty="0"/>
                    </a:p>
                  </a:txBody>
                  <a:tcPr/>
                </a:tc>
                <a:tc>
                  <a:txBody>
                    <a:bodyPr/>
                    <a:lstStyle/>
                    <a:p>
                      <a:endParaRPr lang="sv-SE" dirty="0"/>
                    </a:p>
                  </a:txBody>
                  <a:tcPr/>
                </a:tc>
                <a:tc>
                  <a:txBody>
                    <a:bodyPr/>
                    <a:lstStyle/>
                    <a:p>
                      <a:endParaRPr lang="sv-SE"/>
                    </a:p>
                  </a:txBody>
                  <a:tcPr/>
                </a:tc>
                <a:tc>
                  <a:txBody>
                    <a:bodyPr/>
                    <a:lstStyle/>
                    <a:p>
                      <a:endParaRPr lang="sv-SE" dirty="0"/>
                    </a:p>
                  </a:txBody>
                  <a:tcPr/>
                </a:tc>
                <a:tc>
                  <a:txBody>
                    <a:bodyPr/>
                    <a:lstStyle/>
                    <a:p>
                      <a:endParaRPr lang="sv-SE" dirty="0"/>
                    </a:p>
                  </a:txBody>
                  <a:tcPr/>
                </a:tc>
                <a:tc>
                  <a:txBody>
                    <a:bodyPr/>
                    <a:lstStyle/>
                    <a:p>
                      <a:endParaRPr lang="sv-SE"/>
                    </a:p>
                  </a:txBody>
                  <a:tcPr/>
                </a:tc>
                <a:tc>
                  <a:txBody>
                    <a:bodyPr/>
                    <a:lstStyle/>
                    <a:p>
                      <a:endParaRPr lang="sv-SE"/>
                    </a:p>
                  </a:txBody>
                  <a:tcPr/>
                </a:tc>
                <a:tc>
                  <a:txBody>
                    <a:bodyPr/>
                    <a:lstStyle/>
                    <a:p>
                      <a:endParaRPr lang="sv-SE" dirty="0"/>
                    </a:p>
                  </a:txBody>
                  <a:tcPr/>
                </a:tc>
              </a:tr>
              <a:tr h="343848">
                <a:tc>
                  <a:txBody>
                    <a:bodyPr/>
                    <a:lstStyle/>
                    <a:p>
                      <a:r>
                        <a:rPr lang="sv-SE" b="0" dirty="0" smtClean="0"/>
                        <a:t>Syn</a:t>
                      </a:r>
                      <a:endParaRPr lang="sv-SE" b="0" dirty="0"/>
                    </a:p>
                  </a:txBody>
                  <a:tcPr/>
                </a:tc>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r>
                        <a:rPr lang="sv-SE" b="0" dirty="0" smtClean="0"/>
                        <a:t>Problemlösning</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411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Koncentration</a:t>
                      </a:r>
                      <a:endParaRPr lang="sv-SE" b="0" dirty="0" smtClean="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solidFill>
                            <a:schemeClr val="tx1"/>
                          </a:solidFill>
                        </a:rPr>
                        <a:t>Ordningsföljd </a:t>
                      </a:r>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dirty="0"/>
                    </a:p>
                  </a:txBody>
                  <a:tcPr/>
                </a:tc>
                <a:tc>
                  <a:txBody>
                    <a:bodyPr/>
                    <a:lstStyle/>
                    <a:p>
                      <a:endParaRPr lang="sv-SE"/>
                    </a:p>
                  </a:txBody>
                  <a:tcPr/>
                </a:tc>
                <a:tc>
                  <a:txBody>
                    <a:bodyPr/>
                    <a:lstStyle/>
                    <a:p>
                      <a:endParaRPr lang="sv-SE" dirty="0"/>
                    </a:p>
                  </a:txBody>
                  <a:tcPr/>
                </a:tc>
                <a:tc>
                  <a:txBody>
                    <a:bodyPr/>
                    <a:lstStyle/>
                    <a:p>
                      <a:endParaRPr lang="sv-SE" dirty="0"/>
                    </a:p>
                  </a:txBody>
                  <a:tcPr/>
                </a:tc>
                <a:tc>
                  <a:txBody>
                    <a:bodyPr/>
                    <a:lstStyle/>
                    <a:p>
                      <a:endParaRPr lang="sv-SE"/>
                    </a:p>
                  </a:txBody>
                  <a:tcPr/>
                </a:tc>
              </a:tr>
              <a:tr h="343848">
                <a:tc>
                  <a:txBody>
                    <a:bodyPr/>
                    <a:lstStyle/>
                    <a:p>
                      <a:r>
                        <a:rPr lang="sv-SE" b="0" dirty="0" smtClean="0"/>
                        <a:t>Läsförståelse</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r>
                        <a:rPr lang="sv-SE" b="0" dirty="0" smtClean="0"/>
                        <a:t>Ordmobilisering</a:t>
                      </a:r>
                      <a:endParaRPr lang="sv-SE" b="0" dirty="0"/>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r>
                        <a:rPr lang="sv-SE" b="0" dirty="0" smtClean="0"/>
                        <a:t>Stavning</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dirty="0"/>
                    </a:p>
                  </a:txBody>
                  <a:tcPr/>
                </a:tc>
                <a:tc>
                  <a:txBody>
                    <a:bodyPr/>
                    <a:lstStyle/>
                    <a:p>
                      <a:endParaRPr lang="sv-SE"/>
                    </a:p>
                  </a:txBody>
                  <a:tcPr/>
                </a:tc>
              </a:tr>
              <a:tr h="343848">
                <a:tc>
                  <a:txBody>
                    <a:bodyPr/>
                    <a:lstStyle/>
                    <a:p>
                      <a:r>
                        <a:rPr lang="sv-SE" b="0" dirty="0" smtClean="0"/>
                        <a:t>Läshastighet</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dirty="0"/>
                    </a:p>
                  </a:txBody>
                  <a:tcPr/>
                </a:tc>
                <a:tc>
                  <a:txBody>
                    <a:bodyPr/>
                    <a:lstStyle/>
                    <a:p>
                      <a:endParaRPr lang="sv-SE"/>
                    </a:p>
                  </a:txBody>
                  <a:tcPr/>
                </a:tc>
                <a:tc>
                  <a:txBody>
                    <a:bodyPr/>
                    <a:lstStyle/>
                    <a:p>
                      <a:endParaRPr lang="sv-SE"/>
                    </a:p>
                  </a:txBody>
                  <a:tcPr/>
                </a:tc>
                <a:tc>
                  <a:txBody>
                    <a:bodyPr/>
                    <a:lstStyle/>
                    <a:p>
                      <a:endParaRPr lang="sv-SE" dirty="0" smtClean="0"/>
                    </a:p>
                  </a:txBody>
                  <a:tcPr/>
                </a:tc>
              </a:tr>
            </a:tbl>
          </a:graphicData>
        </a:graphic>
      </p:graphicFrame>
      <p:sp>
        <p:nvSpPr>
          <p:cNvPr id="15" name="textruta 14"/>
          <p:cNvSpPr txBox="1"/>
          <p:nvPr/>
        </p:nvSpPr>
        <p:spPr>
          <a:xfrm>
            <a:off x="745359" y="341191"/>
            <a:ext cx="6987076" cy="584775"/>
          </a:xfrm>
          <a:prstGeom prst="rect">
            <a:avLst/>
          </a:prstGeom>
          <a:noFill/>
        </p:spPr>
        <p:txBody>
          <a:bodyPr wrap="square" rtlCol="0">
            <a:spAutoFit/>
          </a:bodyPr>
          <a:lstStyle/>
          <a:p>
            <a:r>
              <a:rPr lang="sv-SE" sz="3200" dirty="0"/>
              <a:t>Synen på människan</a:t>
            </a:r>
          </a:p>
        </p:txBody>
      </p:sp>
      <p:pic>
        <p:nvPicPr>
          <p:cNvPr id="17" name="Bildobjekt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grpSp>
        <p:nvGrpSpPr>
          <p:cNvPr id="4" name="Grupp 3"/>
          <p:cNvGrpSpPr/>
          <p:nvPr/>
        </p:nvGrpSpPr>
        <p:grpSpPr>
          <a:xfrm>
            <a:off x="6481702" y="128789"/>
            <a:ext cx="2808276" cy="2490632"/>
            <a:chOff x="6481702" y="128789"/>
            <a:chExt cx="2808276" cy="2490632"/>
          </a:xfrm>
        </p:grpSpPr>
        <p:grpSp>
          <p:nvGrpSpPr>
            <p:cNvPr id="2" name="Grupp 1"/>
            <p:cNvGrpSpPr/>
            <p:nvPr/>
          </p:nvGrpSpPr>
          <p:grpSpPr>
            <a:xfrm>
              <a:off x="6481702" y="128789"/>
              <a:ext cx="2501465" cy="2466309"/>
              <a:chOff x="6481702" y="128789"/>
              <a:chExt cx="2501465" cy="2466309"/>
            </a:xfrm>
          </p:grpSpPr>
          <p:sp>
            <p:nvSpPr>
              <p:cNvPr id="9" name="textruta 8"/>
              <p:cNvSpPr txBox="1"/>
              <p:nvPr/>
            </p:nvSpPr>
            <p:spPr>
              <a:xfrm rot="16200000">
                <a:off x="6598258" y="1393428"/>
                <a:ext cx="1979979" cy="369332"/>
              </a:xfrm>
              <a:prstGeom prst="rect">
                <a:avLst/>
              </a:prstGeom>
              <a:noFill/>
            </p:spPr>
            <p:txBody>
              <a:bodyPr wrap="square" rtlCol="0">
                <a:spAutoFit/>
              </a:bodyPr>
              <a:lstStyle/>
              <a:p>
                <a:r>
                  <a:rPr lang="sv-SE" dirty="0"/>
                  <a:t>S</a:t>
                </a:r>
                <a:r>
                  <a:rPr lang="sv-SE" dirty="0" smtClean="0"/>
                  <a:t>ynonymordlista</a:t>
                </a:r>
                <a:endParaRPr lang="sv-SE" dirty="0"/>
              </a:p>
            </p:txBody>
          </p:sp>
          <p:sp>
            <p:nvSpPr>
              <p:cNvPr id="10" name="textruta 9"/>
              <p:cNvSpPr txBox="1"/>
              <p:nvPr/>
            </p:nvSpPr>
            <p:spPr>
              <a:xfrm rot="16200000">
                <a:off x="5446721" y="1163770"/>
                <a:ext cx="2439294" cy="369332"/>
              </a:xfrm>
              <a:prstGeom prst="rect">
                <a:avLst/>
              </a:prstGeom>
              <a:noFill/>
            </p:spPr>
            <p:txBody>
              <a:bodyPr wrap="square" rtlCol="0">
                <a:spAutoFit/>
              </a:bodyPr>
              <a:lstStyle/>
              <a:p>
                <a:r>
                  <a:rPr lang="sv-SE" dirty="0" smtClean="0"/>
                  <a:t>Ordförklaringar i text</a:t>
                </a:r>
                <a:endParaRPr lang="sv-SE" dirty="0"/>
              </a:p>
            </p:txBody>
          </p:sp>
          <p:sp>
            <p:nvSpPr>
              <p:cNvPr id="11" name="textruta 10"/>
              <p:cNvSpPr txBox="1"/>
              <p:nvPr/>
            </p:nvSpPr>
            <p:spPr>
              <a:xfrm rot="16200000">
                <a:off x="6442640" y="1729286"/>
                <a:ext cx="1308263" cy="369332"/>
              </a:xfrm>
              <a:prstGeom prst="rect">
                <a:avLst/>
              </a:prstGeom>
              <a:noFill/>
            </p:spPr>
            <p:txBody>
              <a:bodyPr wrap="square" rtlCol="0">
                <a:spAutoFit/>
              </a:bodyPr>
              <a:lstStyle/>
              <a:p>
                <a:r>
                  <a:rPr lang="sv-SE" dirty="0" smtClean="0"/>
                  <a:t>Inspelning</a:t>
                </a:r>
                <a:endParaRPr lang="sv-SE" dirty="0"/>
              </a:p>
            </p:txBody>
          </p:sp>
          <p:sp>
            <p:nvSpPr>
              <p:cNvPr id="12" name="textruta 11"/>
              <p:cNvSpPr txBox="1"/>
              <p:nvPr/>
            </p:nvSpPr>
            <p:spPr>
              <a:xfrm rot="16200000">
                <a:off x="7240747" y="1632497"/>
                <a:ext cx="1501840" cy="369332"/>
              </a:xfrm>
              <a:prstGeom prst="rect">
                <a:avLst/>
              </a:prstGeom>
              <a:noFill/>
            </p:spPr>
            <p:txBody>
              <a:bodyPr wrap="square" rtlCol="0">
                <a:spAutoFit/>
              </a:bodyPr>
              <a:lstStyle/>
              <a:p>
                <a:r>
                  <a:rPr lang="sv-SE" dirty="0" smtClean="0"/>
                  <a:t>Uppläst text</a:t>
                </a:r>
                <a:endParaRPr lang="sv-SE" dirty="0"/>
              </a:p>
            </p:txBody>
          </p:sp>
          <p:sp>
            <p:nvSpPr>
              <p:cNvPr id="13" name="textruta 12"/>
              <p:cNvSpPr txBox="1"/>
              <p:nvPr/>
            </p:nvSpPr>
            <p:spPr>
              <a:xfrm rot="16200000">
                <a:off x="8126755" y="2115088"/>
                <a:ext cx="536658" cy="369332"/>
              </a:xfrm>
              <a:prstGeom prst="rect">
                <a:avLst/>
              </a:prstGeom>
              <a:noFill/>
            </p:spPr>
            <p:txBody>
              <a:bodyPr wrap="square" rtlCol="0">
                <a:spAutoFit/>
              </a:bodyPr>
              <a:lstStyle/>
              <a:p>
                <a:r>
                  <a:rPr lang="sv-SE" dirty="0" smtClean="0"/>
                  <a:t>Tid</a:t>
                </a:r>
                <a:endParaRPr lang="sv-SE" dirty="0"/>
              </a:p>
            </p:txBody>
          </p:sp>
          <p:sp>
            <p:nvSpPr>
              <p:cNvPr id="14" name="textruta 13"/>
              <p:cNvSpPr txBox="1"/>
              <p:nvPr/>
            </p:nvSpPr>
            <p:spPr>
              <a:xfrm rot="16200000">
                <a:off x="7671547" y="1283478"/>
                <a:ext cx="2253908" cy="369332"/>
              </a:xfrm>
              <a:prstGeom prst="rect">
                <a:avLst/>
              </a:prstGeom>
              <a:noFill/>
            </p:spPr>
            <p:txBody>
              <a:bodyPr wrap="square" rtlCol="0">
                <a:spAutoFit/>
              </a:bodyPr>
              <a:lstStyle/>
              <a:p>
                <a:r>
                  <a:rPr lang="sv-SE" dirty="0" smtClean="0"/>
                  <a:t>Rättstavningshjälp</a:t>
                </a:r>
                <a:endParaRPr lang="sv-SE" dirty="0"/>
              </a:p>
            </p:txBody>
          </p:sp>
        </p:grpSp>
        <p:sp>
          <p:nvSpPr>
            <p:cNvPr id="3" name="textruta 2"/>
            <p:cNvSpPr txBox="1"/>
            <p:nvPr/>
          </p:nvSpPr>
          <p:spPr>
            <a:xfrm rot="16200000">
              <a:off x="8157776" y="1487220"/>
              <a:ext cx="1895071" cy="369332"/>
            </a:xfrm>
            <a:prstGeom prst="rect">
              <a:avLst/>
            </a:prstGeom>
            <a:noFill/>
          </p:spPr>
          <p:txBody>
            <a:bodyPr wrap="none" rtlCol="0">
              <a:spAutoFit/>
            </a:bodyPr>
            <a:lstStyle/>
            <a:p>
              <a:r>
                <a:rPr lang="sv-SE" dirty="0" smtClean="0"/>
                <a:t>Autokorrigering</a:t>
              </a:r>
              <a:endParaRPr lang="sv-SE" dirty="0"/>
            </a:p>
          </p:txBody>
        </p:sp>
      </p:grpSp>
      <p:sp>
        <p:nvSpPr>
          <p:cNvPr id="16" name="textruta 15"/>
          <p:cNvSpPr txBox="1"/>
          <p:nvPr/>
        </p:nvSpPr>
        <p:spPr>
          <a:xfrm>
            <a:off x="1067641" y="1138368"/>
            <a:ext cx="2545890" cy="1938992"/>
          </a:xfrm>
          <a:prstGeom prst="rect">
            <a:avLst/>
          </a:prstGeom>
          <a:noFill/>
        </p:spPr>
        <p:txBody>
          <a:bodyPr wrap="none" rtlCol="0">
            <a:spAutoFit/>
          </a:bodyPr>
          <a:lstStyle/>
          <a:p>
            <a:r>
              <a:rPr lang="sv-SE" sz="2000" dirty="0">
                <a:solidFill>
                  <a:schemeClr val="bg1">
                    <a:lumMod val="75000"/>
                  </a:schemeClr>
                </a:solidFill>
              </a:rPr>
              <a:t>Dyslexi</a:t>
            </a:r>
          </a:p>
          <a:p>
            <a:r>
              <a:rPr lang="sv-SE" sz="2000" dirty="0" smtClean="0">
                <a:solidFill>
                  <a:schemeClr val="bg1">
                    <a:lumMod val="75000"/>
                  </a:schemeClr>
                </a:solidFill>
              </a:rPr>
              <a:t>Autism</a:t>
            </a:r>
          </a:p>
          <a:p>
            <a:r>
              <a:rPr lang="sv-SE" sz="2000" dirty="0" err="1" smtClean="0">
                <a:solidFill>
                  <a:schemeClr val="bg1">
                    <a:lumMod val="75000"/>
                  </a:schemeClr>
                </a:solidFill>
              </a:rPr>
              <a:t>Asperger</a:t>
            </a:r>
            <a:endParaRPr lang="sv-SE" sz="2000" dirty="0" smtClean="0">
              <a:solidFill>
                <a:schemeClr val="bg1">
                  <a:lumMod val="75000"/>
                </a:schemeClr>
              </a:solidFill>
            </a:endParaRPr>
          </a:p>
          <a:p>
            <a:r>
              <a:rPr lang="sv-SE" sz="2000" dirty="0" smtClean="0">
                <a:solidFill>
                  <a:schemeClr val="bg1">
                    <a:lumMod val="75000"/>
                  </a:schemeClr>
                </a:solidFill>
              </a:rPr>
              <a:t>ADHD</a:t>
            </a:r>
          </a:p>
          <a:p>
            <a:r>
              <a:rPr lang="sv-SE" sz="2000" dirty="0" smtClean="0">
                <a:solidFill>
                  <a:schemeClr val="bg1">
                    <a:lumMod val="75000"/>
                  </a:schemeClr>
                </a:solidFill>
              </a:rPr>
              <a:t>Utvecklingsstörning</a:t>
            </a:r>
          </a:p>
          <a:p>
            <a:r>
              <a:rPr lang="sv-SE" sz="2000" dirty="0" smtClean="0">
                <a:solidFill>
                  <a:schemeClr val="bg1">
                    <a:lumMod val="75000"/>
                  </a:schemeClr>
                </a:solidFill>
              </a:rPr>
              <a:t>Synnedsättning</a:t>
            </a:r>
          </a:p>
        </p:txBody>
      </p:sp>
    </p:spTree>
    <p:extLst>
      <p:ext uri="{BB962C8B-B14F-4D97-AF65-F5344CB8AC3E}">
        <p14:creationId xmlns:p14="http://schemas.microsoft.com/office/powerpoint/2010/main" val="40631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p:cNvGraphicFramePr>
            <a:graphicFrameLocks noGrp="1"/>
          </p:cNvGraphicFramePr>
          <p:nvPr>
            <p:extLst>
              <p:ext uri="{D42A27DB-BD31-4B8C-83A1-F6EECF244321}">
                <p14:modId xmlns:p14="http://schemas.microsoft.com/office/powerpoint/2010/main" val="4267550738"/>
              </p:ext>
            </p:extLst>
          </p:nvPr>
        </p:nvGraphicFramePr>
        <p:xfrm>
          <a:off x="4509907" y="2671403"/>
          <a:ext cx="7304721" cy="3703252"/>
        </p:xfrm>
        <a:graphic>
          <a:graphicData uri="http://schemas.openxmlformats.org/drawingml/2006/table">
            <a:tbl>
              <a:tblPr firstRow="1" bandRow="1">
                <a:tableStyleId>{5C22544A-7EE6-4342-B048-85BDC9FD1C3A}</a:tableStyleId>
              </a:tblPr>
              <a:tblGrid>
                <a:gridCol w="2079578"/>
                <a:gridCol w="391886"/>
                <a:gridCol w="343580"/>
                <a:gridCol w="450905"/>
                <a:gridCol w="364014"/>
                <a:gridCol w="404463"/>
                <a:gridCol w="364014"/>
                <a:gridCol w="370564"/>
                <a:gridCol w="2535717"/>
              </a:tblGrid>
              <a:tr h="343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solidFill>
                            <a:schemeClr val="tx1"/>
                          </a:solidFill>
                        </a:rPr>
                        <a:t>Ordförståelse</a:t>
                      </a:r>
                    </a:p>
                  </a:txBody>
                  <a:tcPr>
                    <a:solidFill>
                      <a:schemeClr val="accent1">
                        <a:lumMod val="20000"/>
                        <a:lumOff val="80000"/>
                      </a:schemeClr>
                    </a:solidFill>
                  </a:tcPr>
                </a:tc>
                <a:tc>
                  <a:txBody>
                    <a:bodyPr/>
                    <a:lstStyle/>
                    <a:p>
                      <a:r>
                        <a:rPr lang="sv-SE" b="0" dirty="0" smtClean="0">
                          <a:solidFill>
                            <a:schemeClr val="tx1"/>
                          </a:solidFill>
                        </a:rPr>
                        <a:t>X</a:t>
                      </a:r>
                      <a:endParaRPr lang="sv-SE" b="0" dirty="0">
                        <a:solidFill>
                          <a:schemeClr val="tx1"/>
                        </a:solidFill>
                      </a:endParaRPr>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c>
                  <a:txBody>
                    <a:bodyPr/>
                    <a:lstStyle/>
                    <a:p>
                      <a:endParaRPr lang="sv-SE" dirty="0"/>
                    </a:p>
                  </a:txBody>
                  <a:tcPr>
                    <a:solidFill>
                      <a:schemeClr val="accent1">
                        <a:lumMod val="20000"/>
                        <a:lumOff val="80000"/>
                      </a:schemeClr>
                    </a:solidFill>
                  </a:tcPr>
                </a:tc>
              </a:tr>
              <a:tr h="317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Korttidsminne</a:t>
                      </a:r>
                    </a:p>
                  </a:txBody>
                  <a:tcPr/>
                </a:tc>
                <a:tc>
                  <a:txBody>
                    <a:bodyPr/>
                    <a:lstStyle/>
                    <a:p>
                      <a:endParaRPr lang="sv-SE" dirty="0"/>
                    </a:p>
                  </a:txBody>
                  <a:tcPr/>
                </a:tc>
                <a:tc>
                  <a:txBody>
                    <a:bodyPr/>
                    <a:lstStyle/>
                    <a:p>
                      <a:r>
                        <a:rPr lang="sv-SE" dirty="0" smtClean="0"/>
                        <a:t>X</a:t>
                      </a:r>
                      <a:endParaRPr lang="sv-SE" dirty="0"/>
                    </a:p>
                  </a:txBody>
                  <a:tcPr/>
                </a:tc>
                <a:tc>
                  <a:txBody>
                    <a:bodyPr/>
                    <a:lstStyle/>
                    <a:p>
                      <a:endParaRPr lang="sv-SE"/>
                    </a:p>
                  </a:txBody>
                  <a:tcPr/>
                </a:tc>
                <a:tc>
                  <a:txBody>
                    <a:bodyPr/>
                    <a:lstStyle/>
                    <a:p>
                      <a:r>
                        <a:rPr lang="sv-SE" dirty="0" smtClean="0"/>
                        <a:t>X</a:t>
                      </a:r>
                      <a:endParaRPr lang="sv-SE" dirty="0"/>
                    </a:p>
                  </a:txBody>
                  <a:tcPr/>
                </a:tc>
                <a:tc>
                  <a:txBody>
                    <a:bodyPr/>
                    <a:lstStyle/>
                    <a:p>
                      <a:r>
                        <a:rPr lang="sv-SE" dirty="0" smtClean="0"/>
                        <a:t>X</a:t>
                      </a:r>
                      <a:endParaRPr lang="sv-SE" dirty="0"/>
                    </a:p>
                  </a:txBody>
                  <a:tcPr/>
                </a:tc>
                <a:tc>
                  <a:txBody>
                    <a:bodyPr/>
                    <a:lstStyle/>
                    <a:p>
                      <a:endParaRPr lang="sv-SE"/>
                    </a:p>
                  </a:txBody>
                  <a:tcPr/>
                </a:tc>
                <a:tc>
                  <a:txBody>
                    <a:bodyPr/>
                    <a:lstStyle/>
                    <a:p>
                      <a:r>
                        <a:rPr lang="sv-SE" dirty="0" smtClean="0"/>
                        <a:t>X</a:t>
                      </a:r>
                      <a:endParaRPr lang="sv-SE" dirty="0"/>
                    </a:p>
                  </a:txBody>
                  <a:tcPr/>
                </a:tc>
                <a:tc>
                  <a:txBody>
                    <a:bodyPr/>
                    <a:lstStyle/>
                    <a:p>
                      <a:endParaRPr lang="sv-SE" dirty="0"/>
                    </a:p>
                  </a:txBody>
                  <a:tcPr/>
                </a:tc>
              </a:tr>
              <a:tr h="343848">
                <a:tc>
                  <a:txBody>
                    <a:bodyPr/>
                    <a:lstStyle/>
                    <a:p>
                      <a:r>
                        <a:rPr lang="sv-SE" b="0" dirty="0" smtClean="0"/>
                        <a:t>Syn</a:t>
                      </a:r>
                      <a:endParaRPr lang="sv-SE" b="0" dirty="0"/>
                    </a:p>
                  </a:txBody>
                  <a:tcPr/>
                </a:tc>
                <a:tc>
                  <a:txBody>
                    <a:bodyPr/>
                    <a:lstStyle/>
                    <a:p>
                      <a:endParaRPr lang="sv-SE"/>
                    </a:p>
                  </a:txBody>
                  <a:tcPr/>
                </a:tc>
                <a:tc>
                  <a:txBody>
                    <a:bodyPr/>
                    <a:lstStyle/>
                    <a:p>
                      <a:endParaRPr lang="sv-SE" dirty="0"/>
                    </a:p>
                  </a:txBody>
                  <a:tcPr/>
                </a:tc>
                <a:tc>
                  <a:txBody>
                    <a:bodyPr/>
                    <a:lstStyle/>
                    <a:p>
                      <a:endParaRPr lang="sv-SE"/>
                    </a:p>
                  </a:txBody>
                  <a:tcPr/>
                </a:tc>
                <a:tc>
                  <a:txBody>
                    <a:bodyPr/>
                    <a:lstStyle/>
                    <a:p>
                      <a:r>
                        <a:rPr lang="sv-SE" dirty="0" smtClean="0"/>
                        <a:t>X</a:t>
                      </a:r>
                      <a:endParaRPr lang="sv-SE" dirty="0"/>
                    </a:p>
                  </a:txBody>
                  <a:tcPr/>
                </a:tc>
                <a:tc>
                  <a:txBody>
                    <a:bodyPr/>
                    <a:lstStyle/>
                    <a:p>
                      <a:r>
                        <a:rPr lang="sv-SE" dirty="0" smtClean="0"/>
                        <a:t>X</a:t>
                      </a:r>
                      <a:endParaRPr lang="sv-SE" dirty="0"/>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r>
                        <a:rPr lang="sv-SE" b="0" dirty="0" smtClean="0"/>
                        <a:t>Problemlösning</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411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Koncentration</a:t>
                      </a:r>
                      <a:endParaRPr lang="sv-SE" b="0" dirty="0" smtClean="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solidFill>
                            <a:schemeClr val="tx1"/>
                          </a:solidFill>
                        </a:rPr>
                        <a:t>Ordningsföljd </a:t>
                      </a:r>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r>
                        <a:rPr lang="sv-SE" dirty="0" smtClean="0"/>
                        <a:t>X</a:t>
                      </a:r>
                      <a:endParaRPr lang="sv-SE" dirty="0"/>
                    </a:p>
                  </a:txBody>
                  <a:tcPr/>
                </a:tc>
                <a:tc>
                  <a:txBody>
                    <a:bodyPr/>
                    <a:lstStyle/>
                    <a:p>
                      <a:endParaRPr lang="sv-SE"/>
                    </a:p>
                  </a:txBody>
                  <a:tcPr/>
                </a:tc>
                <a:tc>
                  <a:txBody>
                    <a:bodyPr/>
                    <a:lstStyle/>
                    <a:p>
                      <a:r>
                        <a:rPr lang="sv-SE" dirty="0" smtClean="0"/>
                        <a:t>X</a:t>
                      </a:r>
                      <a:endParaRPr lang="sv-SE" dirty="0"/>
                    </a:p>
                  </a:txBody>
                  <a:tcPr/>
                </a:tc>
                <a:tc>
                  <a:txBody>
                    <a:bodyPr/>
                    <a:lstStyle/>
                    <a:p>
                      <a:r>
                        <a:rPr lang="sv-SE" dirty="0" smtClean="0"/>
                        <a:t>X</a:t>
                      </a:r>
                      <a:endParaRPr lang="sv-SE" dirty="0"/>
                    </a:p>
                  </a:txBody>
                  <a:tcPr/>
                </a:tc>
                <a:tc>
                  <a:txBody>
                    <a:bodyPr/>
                    <a:lstStyle/>
                    <a:p>
                      <a:endParaRPr lang="sv-SE"/>
                    </a:p>
                  </a:txBody>
                  <a:tcPr/>
                </a:tc>
              </a:tr>
              <a:tr h="343848">
                <a:tc>
                  <a:txBody>
                    <a:bodyPr/>
                    <a:lstStyle/>
                    <a:p>
                      <a:r>
                        <a:rPr lang="sv-SE" b="0" dirty="0" smtClean="0"/>
                        <a:t>Läsförståelse</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r>
                        <a:rPr lang="sv-SE" b="0" dirty="0" smtClean="0"/>
                        <a:t>Ordmobilisering</a:t>
                      </a:r>
                      <a:endParaRPr lang="sv-SE" b="0" dirty="0"/>
                    </a:p>
                  </a:txBody>
                  <a:tcPr/>
                </a:tc>
                <a:tc>
                  <a:txBody>
                    <a:bodyPr/>
                    <a:lstStyle/>
                    <a:p>
                      <a:endParaRPr lang="sv-SE"/>
                    </a:p>
                  </a:txBody>
                  <a:tcPr/>
                </a:tc>
                <a:tc>
                  <a:txBody>
                    <a:bodyPr/>
                    <a:lstStyle/>
                    <a:p>
                      <a:endParaRPr lang="sv-SE"/>
                    </a:p>
                  </a:txBody>
                  <a:tcPr/>
                </a:tc>
                <a:tc>
                  <a:txBody>
                    <a:bodyPr/>
                    <a:lstStyle/>
                    <a:p>
                      <a:r>
                        <a:rPr lang="sv-SE" dirty="0" smtClean="0"/>
                        <a:t>X</a:t>
                      </a:r>
                      <a:endParaRPr lang="sv-SE" dirty="0"/>
                    </a:p>
                  </a:txBody>
                  <a:tcPr/>
                </a:tc>
                <a:tc>
                  <a:txBody>
                    <a:bodyPr/>
                    <a:lstStyle/>
                    <a:p>
                      <a:endParaRPr lang="sv-SE"/>
                    </a:p>
                  </a:txBody>
                  <a:tcPr/>
                </a:tc>
                <a:tc>
                  <a:txBody>
                    <a:bodyPr/>
                    <a:lstStyle/>
                    <a:p>
                      <a:r>
                        <a:rPr lang="sv-SE" dirty="0" smtClean="0"/>
                        <a:t>X</a:t>
                      </a:r>
                      <a:endParaRPr lang="sv-SE" dirty="0"/>
                    </a:p>
                  </a:txBody>
                  <a:tcPr/>
                </a:tc>
                <a:tc>
                  <a:txBody>
                    <a:bodyPr/>
                    <a:lstStyle/>
                    <a:p>
                      <a:endParaRPr lang="sv-SE"/>
                    </a:p>
                  </a:txBody>
                  <a:tcPr/>
                </a:tc>
                <a:tc>
                  <a:txBody>
                    <a:bodyPr/>
                    <a:lstStyle/>
                    <a:p>
                      <a:endParaRPr lang="sv-SE"/>
                    </a:p>
                  </a:txBody>
                  <a:tcPr/>
                </a:tc>
                <a:tc>
                  <a:txBody>
                    <a:bodyPr/>
                    <a:lstStyle/>
                    <a:p>
                      <a:endParaRPr lang="sv-SE"/>
                    </a:p>
                  </a:txBody>
                  <a:tcPr/>
                </a:tc>
              </a:tr>
              <a:tr h="343848">
                <a:tc>
                  <a:txBody>
                    <a:bodyPr/>
                    <a:lstStyle/>
                    <a:p>
                      <a:r>
                        <a:rPr lang="sv-SE" b="0" dirty="0" smtClean="0"/>
                        <a:t>Stavning</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r>
                        <a:rPr lang="sv-SE" dirty="0" smtClean="0"/>
                        <a:t>X</a:t>
                      </a:r>
                      <a:endParaRPr lang="sv-SE" dirty="0"/>
                    </a:p>
                  </a:txBody>
                  <a:tcPr/>
                </a:tc>
                <a:tc>
                  <a:txBody>
                    <a:bodyPr/>
                    <a:lstStyle/>
                    <a:p>
                      <a:r>
                        <a:rPr lang="sv-SE" dirty="0" smtClean="0"/>
                        <a:t>X</a:t>
                      </a:r>
                      <a:endParaRPr lang="sv-SE" dirty="0"/>
                    </a:p>
                  </a:txBody>
                  <a:tcPr/>
                </a:tc>
                <a:tc>
                  <a:txBody>
                    <a:bodyPr/>
                    <a:lstStyle/>
                    <a:p>
                      <a:endParaRPr lang="sv-SE"/>
                    </a:p>
                  </a:txBody>
                  <a:tcPr/>
                </a:tc>
              </a:tr>
              <a:tr h="343848">
                <a:tc>
                  <a:txBody>
                    <a:bodyPr/>
                    <a:lstStyle/>
                    <a:p>
                      <a:r>
                        <a:rPr lang="sv-SE" b="0" dirty="0" smtClean="0"/>
                        <a:t>Läshastighet</a:t>
                      </a:r>
                      <a:endParaRPr lang="sv-SE" b="0"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r>
                        <a:rPr lang="sv-SE" dirty="0" smtClean="0"/>
                        <a:t>X</a:t>
                      </a:r>
                      <a:endParaRPr lang="sv-SE" dirty="0"/>
                    </a:p>
                  </a:txBody>
                  <a:tcPr/>
                </a:tc>
                <a:tc>
                  <a:txBody>
                    <a:bodyPr/>
                    <a:lstStyle/>
                    <a:p>
                      <a:r>
                        <a:rPr lang="sv-SE" dirty="0" smtClean="0"/>
                        <a:t>X</a:t>
                      </a:r>
                      <a:endParaRPr lang="sv-SE" dirty="0"/>
                    </a:p>
                  </a:txBody>
                  <a:tcPr/>
                </a:tc>
                <a:tc>
                  <a:txBody>
                    <a:bodyPr/>
                    <a:lstStyle/>
                    <a:p>
                      <a:endParaRPr lang="sv-SE"/>
                    </a:p>
                  </a:txBody>
                  <a:tcPr/>
                </a:tc>
                <a:tc>
                  <a:txBody>
                    <a:bodyPr/>
                    <a:lstStyle/>
                    <a:p>
                      <a:endParaRPr lang="sv-SE"/>
                    </a:p>
                  </a:txBody>
                  <a:tcPr/>
                </a:tc>
                <a:tc>
                  <a:txBody>
                    <a:bodyPr/>
                    <a:lstStyle/>
                    <a:p>
                      <a:endParaRPr lang="sv-SE" dirty="0" smtClean="0"/>
                    </a:p>
                  </a:txBody>
                  <a:tcPr/>
                </a:tc>
              </a:tr>
            </a:tbl>
          </a:graphicData>
        </a:graphic>
      </p:graphicFrame>
      <p:sp>
        <p:nvSpPr>
          <p:cNvPr id="15" name="textruta 14"/>
          <p:cNvSpPr txBox="1"/>
          <p:nvPr/>
        </p:nvSpPr>
        <p:spPr>
          <a:xfrm>
            <a:off x="745359" y="341191"/>
            <a:ext cx="6987076" cy="584775"/>
          </a:xfrm>
          <a:prstGeom prst="rect">
            <a:avLst/>
          </a:prstGeom>
          <a:noFill/>
        </p:spPr>
        <p:txBody>
          <a:bodyPr wrap="square" rtlCol="0">
            <a:spAutoFit/>
          </a:bodyPr>
          <a:lstStyle/>
          <a:p>
            <a:r>
              <a:rPr lang="sv-SE" sz="3200" dirty="0"/>
              <a:t>Synen på människan</a:t>
            </a:r>
          </a:p>
        </p:txBody>
      </p:sp>
      <p:pic>
        <p:nvPicPr>
          <p:cNvPr id="17" name="Bildobjekt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grpSp>
        <p:nvGrpSpPr>
          <p:cNvPr id="4" name="Grupp 3"/>
          <p:cNvGrpSpPr/>
          <p:nvPr/>
        </p:nvGrpSpPr>
        <p:grpSpPr>
          <a:xfrm>
            <a:off x="6481702" y="128789"/>
            <a:ext cx="2808276" cy="2490632"/>
            <a:chOff x="6481702" y="128789"/>
            <a:chExt cx="2808276" cy="2490632"/>
          </a:xfrm>
        </p:grpSpPr>
        <p:grpSp>
          <p:nvGrpSpPr>
            <p:cNvPr id="2" name="Grupp 1"/>
            <p:cNvGrpSpPr/>
            <p:nvPr/>
          </p:nvGrpSpPr>
          <p:grpSpPr>
            <a:xfrm>
              <a:off x="6481702" y="128789"/>
              <a:ext cx="2501465" cy="2466309"/>
              <a:chOff x="6481702" y="128789"/>
              <a:chExt cx="2501465" cy="2466309"/>
            </a:xfrm>
          </p:grpSpPr>
          <p:sp>
            <p:nvSpPr>
              <p:cNvPr id="9" name="textruta 8"/>
              <p:cNvSpPr txBox="1"/>
              <p:nvPr/>
            </p:nvSpPr>
            <p:spPr>
              <a:xfrm rot="16200000">
                <a:off x="6598258" y="1393428"/>
                <a:ext cx="1979979" cy="369332"/>
              </a:xfrm>
              <a:prstGeom prst="rect">
                <a:avLst/>
              </a:prstGeom>
              <a:noFill/>
            </p:spPr>
            <p:txBody>
              <a:bodyPr wrap="square" rtlCol="0">
                <a:spAutoFit/>
              </a:bodyPr>
              <a:lstStyle/>
              <a:p>
                <a:r>
                  <a:rPr lang="sv-SE" dirty="0"/>
                  <a:t>S</a:t>
                </a:r>
                <a:r>
                  <a:rPr lang="sv-SE" dirty="0" smtClean="0"/>
                  <a:t>ynonymordlista</a:t>
                </a:r>
                <a:endParaRPr lang="sv-SE" dirty="0"/>
              </a:p>
            </p:txBody>
          </p:sp>
          <p:sp>
            <p:nvSpPr>
              <p:cNvPr id="10" name="textruta 9"/>
              <p:cNvSpPr txBox="1"/>
              <p:nvPr/>
            </p:nvSpPr>
            <p:spPr>
              <a:xfrm rot="16200000">
                <a:off x="5446721" y="1163770"/>
                <a:ext cx="2439294" cy="369332"/>
              </a:xfrm>
              <a:prstGeom prst="rect">
                <a:avLst/>
              </a:prstGeom>
              <a:noFill/>
            </p:spPr>
            <p:txBody>
              <a:bodyPr wrap="square" rtlCol="0">
                <a:spAutoFit/>
              </a:bodyPr>
              <a:lstStyle/>
              <a:p>
                <a:r>
                  <a:rPr lang="sv-SE" dirty="0" smtClean="0"/>
                  <a:t>Ordförklaringar i text</a:t>
                </a:r>
                <a:endParaRPr lang="sv-SE" dirty="0"/>
              </a:p>
            </p:txBody>
          </p:sp>
          <p:sp>
            <p:nvSpPr>
              <p:cNvPr id="11" name="textruta 10"/>
              <p:cNvSpPr txBox="1"/>
              <p:nvPr/>
            </p:nvSpPr>
            <p:spPr>
              <a:xfrm rot="16200000">
                <a:off x="6442640" y="1729286"/>
                <a:ext cx="1308263" cy="369332"/>
              </a:xfrm>
              <a:prstGeom prst="rect">
                <a:avLst/>
              </a:prstGeom>
              <a:noFill/>
            </p:spPr>
            <p:txBody>
              <a:bodyPr wrap="square" rtlCol="0">
                <a:spAutoFit/>
              </a:bodyPr>
              <a:lstStyle/>
              <a:p>
                <a:r>
                  <a:rPr lang="sv-SE" dirty="0" smtClean="0"/>
                  <a:t>Inspelning</a:t>
                </a:r>
                <a:endParaRPr lang="sv-SE" dirty="0"/>
              </a:p>
            </p:txBody>
          </p:sp>
          <p:sp>
            <p:nvSpPr>
              <p:cNvPr id="12" name="textruta 11"/>
              <p:cNvSpPr txBox="1"/>
              <p:nvPr/>
            </p:nvSpPr>
            <p:spPr>
              <a:xfrm rot="16200000">
                <a:off x="7240747" y="1632497"/>
                <a:ext cx="1501840" cy="369332"/>
              </a:xfrm>
              <a:prstGeom prst="rect">
                <a:avLst/>
              </a:prstGeom>
              <a:noFill/>
            </p:spPr>
            <p:txBody>
              <a:bodyPr wrap="square" rtlCol="0">
                <a:spAutoFit/>
              </a:bodyPr>
              <a:lstStyle/>
              <a:p>
                <a:r>
                  <a:rPr lang="sv-SE" dirty="0" smtClean="0"/>
                  <a:t>Uppläst text</a:t>
                </a:r>
                <a:endParaRPr lang="sv-SE" dirty="0"/>
              </a:p>
            </p:txBody>
          </p:sp>
          <p:sp>
            <p:nvSpPr>
              <p:cNvPr id="13" name="textruta 12"/>
              <p:cNvSpPr txBox="1"/>
              <p:nvPr/>
            </p:nvSpPr>
            <p:spPr>
              <a:xfrm rot="16200000">
                <a:off x="8126755" y="2115088"/>
                <a:ext cx="536658" cy="369332"/>
              </a:xfrm>
              <a:prstGeom prst="rect">
                <a:avLst/>
              </a:prstGeom>
              <a:noFill/>
            </p:spPr>
            <p:txBody>
              <a:bodyPr wrap="square" rtlCol="0">
                <a:spAutoFit/>
              </a:bodyPr>
              <a:lstStyle/>
              <a:p>
                <a:r>
                  <a:rPr lang="sv-SE" dirty="0" smtClean="0"/>
                  <a:t>Tid</a:t>
                </a:r>
                <a:endParaRPr lang="sv-SE" dirty="0"/>
              </a:p>
            </p:txBody>
          </p:sp>
          <p:sp>
            <p:nvSpPr>
              <p:cNvPr id="14" name="textruta 13"/>
              <p:cNvSpPr txBox="1"/>
              <p:nvPr/>
            </p:nvSpPr>
            <p:spPr>
              <a:xfrm rot="16200000">
                <a:off x="7671547" y="1283478"/>
                <a:ext cx="2253908" cy="369332"/>
              </a:xfrm>
              <a:prstGeom prst="rect">
                <a:avLst/>
              </a:prstGeom>
              <a:noFill/>
            </p:spPr>
            <p:txBody>
              <a:bodyPr wrap="square" rtlCol="0">
                <a:spAutoFit/>
              </a:bodyPr>
              <a:lstStyle/>
              <a:p>
                <a:r>
                  <a:rPr lang="sv-SE" dirty="0" smtClean="0"/>
                  <a:t>Rättstavningshjälp</a:t>
                </a:r>
                <a:endParaRPr lang="sv-SE" dirty="0"/>
              </a:p>
            </p:txBody>
          </p:sp>
        </p:grpSp>
        <p:sp>
          <p:nvSpPr>
            <p:cNvPr id="3" name="textruta 2"/>
            <p:cNvSpPr txBox="1"/>
            <p:nvPr/>
          </p:nvSpPr>
          <p:spPr>
            <a:xfrm rot="16200000">
              <a:off x="8157776" y="1487220"/>
              <a:ext cx="1895071" cy="369332"/>
            </a:xfrm>
            <a:prstGeom prst="rect">
              <a:avLst/>
            </a:prstGeom>
            <a:noFill/>
          </p:spPr>
          <p:txBody>
            <a:bodyPr wrap="none" rtlCol="0">
              <a:spAutoFit/>
            </a:bodyPr>
            <a:lstStyle/>
            <a:p>
              <a:r>
                <a:rPr lang="sv-SE" dirty="0" smtClean="0"/>
                <a:t>Autokorrigering</a:t>
              </a:r>
              <a:endParaRPr lang="sv-SE" dirty="0"/>
            </a:p>
          </p:txBody>
        </p:sp>
      </p:grpSp>
    </p:spTree>
    <p:extLst>
      <p:ext uri="{BB962C8B-B14F-4D97-AF65-F5344CB8AC3E}">
        <p14:creationId xmlns:p14="http://schemas.microsoft.com/office/powerpoint/2010/main" val="3164592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latshållare för innehåll 2"/>
          <p:cNvSpPr>
            <a:spLocks noGrp="1"/>
          </p:cNvSpPr>
          <p:nvPr>
            <p:ph idx="1"/>
          </p:nvPr>
        </p:nvSpPr>
        <p:spPr>
          <a:xfrm>
            <a:off x="2092750" y="1778390"/>
            <a:ext cx="9161404" cy="4525963"/>
          </a:xfrm>
        </p:spPr>
        <p:txBody>
          <a:bodyPr>
            <a:normAutofit/>
          </a:bodyPr>
          <a:lstStyle/>
          <a:p>
            <a:r>
              <a:rPr lang="sv-SE" sz="2800" dirty="0" smtClean="0"/>
              <a:t>Projektägare</a:t>
            </a:r>
          </a:p>
          <a:p>
            <a:endParaRPr lang="sv-SE" dirty="0"/>
          </a:p>
          <a:p>
            <a:endParaRPr lang="sv-SE" dirty="0" smtClean="0"/>
          </a:p>
          <a:p>
            <a:endParaRPr lang="sv-SE" dirty="0"/>
          </a:p>
          <a:p>
            <a:endParaRPr lang="sv-SE" dirty="0" smtClean="0"/>
          </a:p>
          <a:p>
            <a:endParaRPr lang="sv-SE" dirty="0"/>
          </a:p>
          <a:p>
            <a:endParaRPr lang="sv-SE" dirty="0" smtClean="0"/>
          </a:p>
          <a:p>
            <a:r>
              <a:rPr lang="sv-SE" sz="2800" dirty="0" smtClean="0"/>
              <a:t>Huvudfinansiär: Arvsfonden</a:t>
            </a:r>
          </a:p>
          <a:p>
            <a:r>
              <a:rPr lang="sv-SE" sz="2800" dirty="0" smtClean="0"/>
              <a:t>Övriga finansiärer: PTS, Konsumentverket, Vinnova</a:t>
            </a:r>
          </a:p>
          <a:p>
            <a:pPr marL="457200" lvl="1" indent="0">
              <a:buNone/>
            </a:pPr>
            <a:endParaRPr lang="sv-SE" dirty="0" smtClean="0"/>
          </a:p>
          <a:p>
            <a:endParaRPr lang="sv-SE" dirty="0"/>
          </a:p>
        </p:txBody>
      </p:sp>
      <p:sp>
        <p:nvSpPr>
          <p:cNvPr id="2" name="Rubrik 1"/>
          <p:cNvSpPr>
            <a:spLocks noGrp="1"/>
          </p:cNvSpPr>
          <p:nvPr>
            <p:ph type="title"/>
          </p:nvPr>
        </p:nvSpPr>
        <p:spPr>
          <a:xfrm>
            <a:off x="1839532" y="624110"/>
            <a:ext cx="8911687" cy="1280890"/>
          </a:xfrm>
        </p:spPr>
        <p:txBody>
          <a:bodyPr/>
          <a:lstStyle/>
          <a:p>
            <a:r>
              <a:rPr lang="sv-SE" dirty="0" smtClean="0"/>
              <a:t>Begripsam - Organisation</a:t>
            </a:r>
            <a:endParaRPr lang="sv-SE" dirty="0"/>
          </a:p>
        </p:txBody>
      </p:sp>
      <p:grpSp>
        <p:nvGrpSpPr>
          <p:cNvPr id="3" name="Grupp 2"/>
          <p:cNvGrpSpPr/>
          <p:nvPr/>
        </p:nvGrpSpPr>
        <p:grpSpPr>
          <a:xfrm>
            <a:off x="2516898" y="2601371"/>
            <a:ext cx="6392248" cy="1440000"/>
            <a:chOff x="3234350" y="2601372"/>
            <a:chExt cx="6392248" cy="1440000"/>
          </a:xfrm>
        </p:grpSpPr>
        <p:sp>
          <p:nvSpPr>
            <p:cNvPr id="16" name="Rektangel med rundade hörn 15"/>
            <p:cNvSpPr>
              <a:spLocks/>
            </p:cNvSpPr>
            <p:nvPr/>
          </p:nvSpPr>
          <p:spPr>
            <a:xfrm>
              <a:off x="7538149" y="2601372"/>
              <a:ext cx="2088449" cy="1440000"/>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1400" dirty="0" smtClean="0">
                <a:solidFill>
                  <a:schemeClr val="tx1"/>
                </a:solidFill>
              </a:endParaRPr>
            </a:p>
            <a:p>
              <a:pPr algn="ctr"/>
              <a:endParaRPr lang="sv-SE" sz="1400" dirty="0" smtClean="0">
                <a:solidFill>
                  <a:schemeClr val="tx1"/>
                </a:solidFill>
              </a:endParaRPr>
            </a:p>
            <a:p>
              <a:pPr algn="ctr"/>
              <a:r>
                <a:rPr lang="sv-SE" sz="1400" dirty="0" smtClean="0">
                  <a:solidFill>
                    <a:schemeClr val="tx1"/>
                  </a:solidFill>
                </a:rPr>
                <a:t>Autism </a:t>
              </a:r>
              <a:r>
                <a:rPr lang="sv-SE" sz="1400" dirty="0">
                  <a:solidFill>
                    <a:schemeClr val="tx1"/>
                  </a:solidFill>
                </a:rPr>
                <a:t>och Aspergerförbundet</a:t>
              </a:r>
            </a:p>
            <a:p>
              <a:pPr algn="ctr"/>
              <a:endParaRPr lang="sv-SE" sz="1600" dirty="0">
                <a:solidFill>
                  <a:schemeClr val="tx1"/>
                </a:solidFill>
              </a:endParaRPr>
            </a:p>
            <a:p>
              <a:pPr algn="ctr"/>
              <a:endParaRPr lang="sv-SE" sz="1600" dirty="0">
                <a:solidFill>
                  <a:schemeClr val="tx1"/>
                </a:solidFill>
              </a:endParaRPr>
            </a:p>
            <a:p>
              <a:pPr algn="ctr"/>
              <a:endParaRPr lang="sv-SE" sz="1400" dirty="0">
                <a:solidFill>
                  <a:schemeClr val="tx1"/>
                </a:solidFill>
              </a:endParaRPr>
            </a:p>
            <a:p>
              <a:pPr algn="ctr"/>
              <a:endParaRPr lang="sv-SE" sz="1400" dirty="0">
                <a:solidFill>
                  <a:schemeClr val="tx1"/>
                </a:solidFill>
              </a:endParaRPr>
            </a:p>
          </p:txBody>
        </p:sp>
        <p:sp>
          <p:nvSpPr>
            <p:cNvPr id="18" name="Rektangel med rundade hörn 17"/>
            <p:cNvSpPr/>
            <p:nvPr/>
          </p:nvSpPr>
          <p:spPr>
            <a:xfrm>
              <a:off x="3234350" y="2601372"/>
              <a:ext cx="2043381" cy="1440000"/>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1400" dirty="0" smtClean="0">
                <a:solidFill>
                  <a:schemeClr val="tx1"/>
                </a:solidFill>
              </a:endParaRPr>
            </a:p>
            <a:p>
              <a:pPr algn="ctr"/>
              <a:endParaRPr lang="sv-SE" sz="1400" dirty="0" smtClean="0">
                <a:solidFill>
                  <a:schemeClr val="tx1"/>
                </a:solidFill>
              </a:endParaRPr>
            </a:p>
            <a:p>
              <a:pPr algn="ctr"/>
              <a:r>
                <a:rPr lang="sv-SE" sz="1400" dirty="0" smtClean="0">
                  <a:solidFill>
                    <a:schemeClr val="tx1"/>
                  </a:solidFill>
                </a:rPr>
                <a:t>Dyslexiförbundet</a:t>
              </a:r>
              <a:r>
                <a:rPr lang="sv-SE" sz="1400" dirty="0" smtClean="0"/>
                <a:t> </a:t>
              </a:r>
              <a:r>
                <a:rPr lang="sv-SE" sz="1400" dirty="0">
                  <a:solidFill>
                    <a:schemeClr val="tx1"/>
                  </a:solidFill>
                </a:rPr>
                <a:t>FMLS</a:t>
              </a:r>
            </a:p>
            <a:p>
              <a:pPr algn="ctr"/>
              <a:endParaRPr lang="sv-SE" sz="1600" dirty="0">
                <a:solidFill>
                  <a:schemeClr val="tx1"/>
                </a:solidFill>
              </a:endParaRPr>
            </a:p>
            <a:p>
              <a:pPr algn="ctr"/>
              <a:endParaRPr lang="sv-SE" sz="1600" dirty="0">
                <a:solidFill>
                  <a:schemeClr val="tx1"/>
                </a:solidFill>
              </a:endParaRPr>
            </a:p>
            <a:p>
              <a:pPr algn="ctr"/>
              <a:endParaRPr lang="sv-SE" sz="1400" dirty="0">
                <a:solidFill>
                  <a:schemeClr val="tx1"/>
                </a:solidFill>
              </a:endParaRPr>
            </a:p>
            <a:p>
              <a:pPr algn="ctr"/>
              <a:endParaRPr lang="sv-SE" sz="1400" dirty="0">
                <a:solidFill>
                  <a:schemeClr val="tx1"/>
                </a:solidFill>
              </a:endParaRPr>
            </a:p>
          </p:txBody>
        </p:sp>
        <p:sp>
          <p:nvSpPr>
            <p:cNvPr id="19" name="Rektangel med rundade hörn 18"/>
            <p:cNvSpPr>
              <a:spLocks/>
            </p:cNvSpPr>
            <p:nvPr/>
          </p:nvSpPr>
          <p:spPr>
            <a:xfrm>
              <a:off x="5360840" y="2601372"/>
              <a:ext cx="2088449" cy="1440000"/>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600" dirty="0">
                  <a:solidFill>
                    <a:schemeClr val="tx1"/>
                  </a:solidFill>
                </a:rPr>
                <a:t>FUB - för barn, </a:t>
              </a:r>
              <a:r>
                <a:rPr lang="sv-SE" sz="1200" dirty="0">
                  <a:solidFill>
                    <a:schemeClr val="tx1"/>
                  </a:solidFill>
                </a:rPr>
                <a:t>unga och vuxna med utvecklingsstörning</a:t>
              </a:r>
            </a:p>
            <a:p>
              <a:pPr algn="ctr"/>
              <a:endParaRPr lang="sv-SE" sz="1400" dirty="0">
                <a:solidFill>
                  <a:schemeClr val="tx1"/>
                </a:solidFill>
              </a:endParaRPr>
            </a:p>
            <a:p>
              <a:pPr algn="ctr"/>
              <a:endParaRPr lang="sv-SE" sz="1400" dirty="0">
                <a:solidFill>
                  <a:schemeClr val="tx1"/>
                </a:solidFill>
              </a:endParaRPr>
            </a:p>
            <a:p>
              <a:pPr algn="ctr"/>
              <a:endParaRPr lang="sv-SE" sz="1400" dirty="0">
                <a:solidFill>
                  <a:schemeClr val="tx1"/>
                </a:solidFill>
              </a:endParaRPr>
            </a:p>
          </p:txBody>
        </p:sp>
        <p:pic>
          <p:nvPicPr>
            <p:cNvPr id="21" name="Bildobjekt 20" descr="autism_logg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235" y="3461032"/>
              <a:ext cx="1821840" cy="488415"/>
            </a:xfrm>
            <a:prstGeom prst="rect">
              <a:avLst/>
            </a:prstGeom>
          </p:spPr>
        </p:pic>
        <p:pic>
          <p:nvPicPr>
            <p:cNvPr id="22" name="Bildobjekt 21" descr="Fub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632" y="3400185"/>
              <a:ext cx="1821840" cy="603569"/>
            </a:xfrm>
            <a:prstGeom prst="rect">
              <a:avLst/>
            </a:prstGeom>
          </p:spPr>
        </p:pic>
        <p:pic>
          <p:nvPicPr>
            <p:cNvPr id="23" name="Bildobjekt 22" descr="Dyslexiförbundets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109" y="3499459"/>
              <a:ext cx="1955145" cy="327621"/>
            </a:xfrm>
            <a:prstGeom prst="rect">
              <a:avLst/>
            </a:prstGeom>
          </p:spPr>
        </p:pic>
      </p:grpSp>
    </p:spTree>
    <p:extLst>
      <p:ext uri="{BB962C8B-B14F-4D97-AF65-F5344CB8AC3E}">
        <p14:creationId xmlns:p14="http://schemas.microsoft.com/office/powerpoint/2010/main" val="43370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764405" y="592428"/>
            <a:ext cx="2468946" cy="830997"/>
          </a:xfrm>
          <a:prstGeom prst="rect">
            <a:avLst/>
          </a:prstGeom>
          <a:noFill/>
        </p:spPr>
        <p:txBody>
          <a:bodyPr wrap="none" rtlCol="0">
            <a:spAutoFit/>
          </a:bodyPr>
          <a:lstStyle/>
          <a:p>
            <a:r>
              <a:rPr lang="sv-SE" sz="4800" dirty="0" smtClean="0"/>
              <a:t>Tre spår</a:t>
            </a:r>
            <a:endParaRPr lang="sv-SE" sz="4800" dirty="0"/>
          </a:p>
        </p:txBody>
      </p:sp>
      <p:grpSp>
        <p:nvGrpSpPr>
          <p:cNvPr id="9" name="Grupp 8"/>
          <p:cNvGrpSpPr/>
          <p:nvPr/>
        </p:nvGrpSpPr>
        <p:grpSpPr>
          <a:xfrm>
            <a:off x="1476570" y="1730547"/>
            <a:ext cx="2756781" cy="2339177"/>
            <a:chOff x="1476570" y="1730547"/>
            <a:chExt cx="2756781" cy="2339177"/>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570" y="1730547"/>
              <a:ext cx="2756781" cy="1737723"/>
            </a:xfrm>
            <a:prstGeom prst="rect">
              <a:avLst/>
            </a:prstGeom>
          </p:spPr>
        </p:pic>
        <p:sp>
          <p:nvSpPr>
            <p:cNvPr id="6" name="textruta 5"/>
            <p:cNvSpPr txBox="1"/>
            <p:nvPr/>
          </p:nvSpPr>
          <p:spPr>
            <a:xfrm>
              <a:off x="2021983" y="3700392"/>
              <a:ext cx="1306768" cy="369332"/>
            </a:xfrm>
            <a:prstGeom prst="rect">
              <a:avLst/>
            </a:prstGeom>
            <a:noFill/>
          </p:spPr>
          <p:txBody>
            <a:bodyPr wrap="none" rtlCol="0">
              <a:spAutoFit/>
            </a:bodyPr>
            <a:lstStyle/>
            <a:p>
              <a:r>
                <a:rPr lang="sv-SE" dirty="0"/>
                <a:t>U</a:t>
              </a:r>
              <a:r>
                <a:rPr lang="sv-SE" dirty="0" smtClean="0"/>
                <a:t>tbildning</a:t>
              </a:r>
              <a:endParaRPr lang="sv-SE" dirty="0"/>
            </a:p>
          </p:txBody>
        </p:sp>
      </p:grpSp>
      <p:grpSp>
        <p:nvGrpSpPr>
          <p:cNvPr id="10" name="Grupp 9"/>
          <p:cNvGrpSpPr/>
          <p:nvPr/>
        </p:nvGrpSpPr>
        <p:grpSpPr>
          <a:xfrm>
            <a:off x="4985151" y="1716405"/>
            <a:ext cx="2316964" cy="2326299"/>
            <a:chOff x="4740453" y="1730546"/>
            <a:chExt cx="2316964" cy="2326299"/>
          </a:xfrm>
        </p:grpSpPr>
        <p:pic>
          <p:nvPicPr>
            <p:cNvPr id="1026" name="Picture 2" descr="Nyhetsbrevet te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3" y="1730546"/>
              <a:ext cx="2316964" cy="1737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5087156" y="3687513"/>
              <a:ext cx="1346844" cy="369332"/>
            </a:xfrm>
            <a:prstGeom prst="rect">
              <a:avLst/>
            </a:prstGeom>
            <a:noFill/>
          </p:spPr>
          <p:txBody>
            <a:bodyPr wrap="none" rtlCol="0">
              <a:spAutoFit/>
            </a:bodyPr>
            <a:lstStyle/>
            <a:p>
              <a:r>
                <a:rPr lang="sv-SE" dirty="0" smtClean="0"/>
                <a:t>Utveckling</a:t>
              </a:r>
              <a:endParaRPr lang="sv-SE" dirty="0"/>
            </a:p>
          </p:txBody>
        </p:sp>
      </p:grpSp>
      <p:grpSp>
        <p:nvGrpSpPr>
          <p:cNvPr id="11" name="Grupp 10"/>
          <p:cNvGrpSpPr/>
          <p:nvPr/>
        </p:nvGrpSpPr>
        <p:grpSpPr>
          <a:xfrm>
            <a:off x="8681801" y="1730547"/>
            <a:ext cx="3064143" cy="2312157"/>
            <a:chOff x="7564519" y="1744688"/>
            <a:chExt cx="3064143" cy="2312157"/>
          </a:xfrm>
        </p:grpSpPr>
        <p:pic>
          <p:nvPicPr>
            <p:cNvPr id="1028" name="Picture 4" descr="https://scontent-b-fra.xx.fbcdn.net/hphotos-xpa1/v/t1.0-9/10645326_10202799309043879_1365565574887935836_n.jpg?oh=f73a6396851f25151ffa302a6085de46&amp;oe=54BE10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19" y="1744688"/>
              <a:ext cx="3064143" cy="1723581"/>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8137032" y="3687513"/>
              <a:ext cx="1919115" cy="369332"/>
            </a:xfrm>
            <a:prstGeom prst="rect">
              <a:avLst/>
            </a:prstGeom>
            <a:noFill/>
          </p:spPr>
          <p:txBody>
            <a:bodyPr wrap="none" rtlCol="0">
              <a:spAutoFit/>
            </a:bodyPr>
            <a:lstStyle/>
            <a:p>
              <a:r>
                <a:rPr lang="sv-SE" dirty="0" smtClean="0"/>
                <a:t>Standardisering</a:t>
              </a:r>
              <a:endParaRPr lang="sv-SE" dirty="0"/>
            </a:p>
          </p:txBody>
        </p:sp>
      </p:grpSp>
      <p:sp>
        <p:nvSpPr>
          <p:cNvPr id="12" name="textruta 11"/>
          <p:cNvSpPr txBox="1"/>
          <p:nvPr/>
        </p:nvSpPr>
        <p:spPr>
          <a:xfrm>
            <a:off x="1416104" y="4276391"/>
            <a:ext cx="2837636" cy="1815882"/>
          </a:xfrm>
          <a:prstGeom prst="rect">
            <a:avLst/>
          </a:prstGeom>
          <a:noFill/>
        </p:spPr>
        <p:txBody>
          <a:bodyPr wrap="none" rtlCol="0">
            <a:spAutoFit/>
          </a:bodyPr>
          <a:lstStyle/>
          <a:p>
            <a:r>
              <a:rPr lang="sv-SE" sz="1400" b="1" dirty="0" smtClean="0"/>
              <a:t>Kunskap om:</a:t>
            </a:r>
          </a:p>
          <a:p>
            <a:pPr marL="285750" indent="-285750">
              <a:buFont typeface="Arial" panose="020B0604020202020204" pitchFamily="34" charset="0"/>
              <a:buChar char="•"/>
            </a:pPr>
            <a:r>
              <a:rPr lang="sv-SE" sz="1400" dirty="0"/>
              <a:t>D</a:t>
            </a:r>
            <a:r>
              <a:rPr lang="sv-SE" sz="1400" dirty="0" smtClean="0"/>
              <a:t>e egna förutsättningarna </a:t>
            </a:r>
            <a:br>
              <a:rPr lang="sv-SE" sz="1400" dirty="0" smtClean="0"/>
            </a:br>
            <a:r>
              <a:rPr lang="sv-SE" sz="1400" dirty="0" smtClean="0"/>
              <a:t>i förhållande till andras</a:t>
            </a:r>
          </a:p>
          <a:p>
            <a:pPr marL="285750" indent="-285750">
              <a:buFont typeface="Arial" panose="020B0604020202020204" pitchFamily="34" charset="0"/>
              <a:buChar char="•"/>
            </a:pPr>
            <a:r>
              <a:rPr lang="sv-SE" sz="1400" dirty="0" smtClean="0"/>
              <a:t>Hur man presenterar och </a:t>
            </a:r>
            <a:br>
              <a:rPr lang="sv-SE" sz="1400" dirty="0" smtClean="0"/>
            </a:br>
            <a:r>
              <a:rPr lang="sv-SE" sz="1400" dirty="0" smtClean="0"/>
              <a:t>beskriver sina behov</a:t>
            </a:r>
          </a:p>
          <a:p>
            <a:pPr marL="285750" indent="-285750">
              <a:buFont typeface="Arial" panose="020B0604020202020204" pitchFamily="34" charset="0"/>
              <a:buChar char="•"/>
            </a:pPr>
            <a:r>
              <a:rPr lang="sv-SE" sz="1400" dirty="0" smtClean="0"/>
              <a:t>Hur man medverkar i </a:t>
            </a:r>
            <a:br>
              <a:rPr lang="sv-SE" sz="1400" dirty="0" smtClean="0"/>
            </a:br>
            <a:r>
              <a:rPr lang="sv-SE" sz="1400" dirty="0" smtClean="0"/>
              <a:t>utvecklingsprocesser</a:t>
            </a:r>
          </a:p>
          <a:p>
            <a:endParaRPr lang="sv-SE" sz="1400" dirty="0"/>
          </a:p>
        </p:txBody>
      </p:sp>
      <p:sp>
        <p:nvSpPr>
          <p:cNvPr id="14" name="textruta 13"/>
          <p:cNvSpPr txBox="1"/>
          <p:nvPr/>
        </p:nvSpPr>
        <p:spPr>
          <a:xfrm>
            <a:off x="4985151" y="4261948"/>
            <a:ext cx="3042821" cy="954107"/>
          </a:xfrm>
          <a:prstGeom prst="rect">
            <a:avLst/>
          </a:prstGeom>
          <a:noFill/>
        </p:spPr>
        <p:txBody>
          <a:bodyPr wrap="none" rtlCol="0">
            <a:spAutoFit/>
          </a:bodyPr>
          <a:lstStyle/>
          <a:p>
            <a:r>
              <a:rPr lang="sv-SE" sz="1400" b="1" dirty="0" smtClean="0"/>
              <a:t>Medverkar vid:</a:t>
            </a:r>
          </a:p>
          <a:p>
            <a:pPr marL="285750" indent="-285750">
              <a:buFont typeface="Arial" panose="020B0604020202020204" pitchFamily="34" charset="0"/>
              <a:buChar char="•"/>
            </a:pPr>
            <a:r>
              <a:rPr lang="sv-SE" sz="1400" dirty="0"/>
              <a:t>P</a:t>
            </a:r>
            <a:r>
              <a:rPr lang="sv-SE" sz="1400" dirty="0" smtClean="0"/>
              <a:t>rodukt och tjänsteutveckling</a:t>
            </a:r>
          </a:p>
          <a:p>
            <a:pPr marL="285750" indent="-285750">
              <a:buFont typeface="Arial" panose="020B0604020202020204" pitchFamily="34" charset="0"/>
              <a:buChar char="•"/>
            </a:pPr>
            <a:r>
              <a:rPr lang="sv-SE" sz="1400" dirty="0" smtClean="0"/>
              <a:t>Rådgivning</a:t>
            </a:r>
          </a:p>
          <a:p>
            <a:pPr marL="285750" indent="-285750">
              <a:buFont typeface="Arial" panose="020B0604020202020204" pitchFamily="34" charset="0"/>
              <a:buChar char="•"/>
            </a:pPr>
            <a:r>
              <a:rPr lang="sv-SE" sz="1400" dirty="0"/>
              <a:t>K</a:t>
            </a:r>
            <a:r>
              <a:rPr lang="sv-SE" sz="1400" dirty="0" smtClean="0"/>
              <a:t>ravställning</a:t>
            </a:r>
            <a:endParaRPr lang="sv-SE" sz="1400" dirty="0"/>
          </a:p>
        </p:txBody>
      </p:sp>
      <p:sp>
        <p:nvSpPr>
          <p:cNvPr id="15" name="textruta 14"/>
          <p:cNvSpPr txBox="1"/>
          <p:nvPr/>
        </p:nvSpPr>
        <p:spPr>
          <a:xfrm>
            <a:off x="4985151" y="5281410"/>
            <a:ext cx="3249608" cy="738664"/>
          </a:xfrm>
          <a:prstGeom prst="rect">
            <a:avLst/>
          </a:prstGeom>
          <a:noFill/>
        </p:spPr>
        <p:txBody>
          <a:bodyPr wrap="none" rtlCol="0">
            <a:spAutoFit/>
          </a:bodyPr>
          <a:lstStyle/>
          <a:p>
            <a:r>
              <a:rPr lang="sv-SE" sz="1400" b="1" dirty="0" smtClean="0"/>
              <a:t>Även utveckling av </a:t>
            </a:r>
            <a:r>
              <a:rPr lang="sv-SE" sz="1400" dirty="0" smtClean="0"/>
              <a:t>nya verktyg för </a:t>
            </a:r>
            <a:br>
              <a:rPr lang="sv-SE" sz="1400" dirty="0" smtClean="0"/>
            </a:br>
            <a:r>
              <a:rPr lang="sv-SE" sz="1400" dirty="0" smtClean="0"/>
              <a:t>att få fram behov hos personer </a:t>
            </a:r>
            <a:br>
              <a:rPr lang="sv-SE" sz="1400" dirty="0" smtClean="0"/>
            </a:br>
            <a:r>
              <a:rPr lang="sv-SE" sz="1400" dirty="0" smtClean="0"/>
              <a:t>med olika kognitiva förutsättningar</a:t>
            </a:r>
            <a:endParaRPr lang="sv-SE" sz="1400" dirty="0"/>
          </a:p>
        </p:txBody>
      </p:sp>
      <p:sp>
        <p:nvSpPr>
          <p:cNvPr id="16" name="textruta 15"/>
          <p:cNvSpPr txBox="1"/>
          <p:nvPr/>
        </p:nvSpPr>
        <p:spPr>
          <a:xfrm>
            <a:off x="8681801" y="4276391"/>
            <a:ext cx="3292889" cy="1815882"/>
          </a:xfrm>
          <a:prstGeom prst="rect">
            <a:avLst/>
          </a:prstGeom>
          <a:noFill/>
        </p:spPr>
        <p:txBody>
          <a:bodyPr wrap="none" rtlCol="0">
            <a:spAutoFit/>
          </a:bodyPr>
          <a:lstStyle/>
          <a:p>
            <a:r>
              <a:rPr lang="sv-SE" sz="1400" b="1" dirty="0" smtClean="0"/>
              <a:t>Medverka vid standardisering</a:t>
            </a:r>
            <a:r>
              <a:rPr lang="sv-SE" sz="1400" dirty="0" smtClean="0"/>
              <a:t> </a:t>
            </a:r>
            <a:br>
              <a:rPr lang="sv-SE" sz="1400" dirty="0" smtClean="0"/>
            </a:br>
            <a:r>
              <a:rPr lang="sv-SE" sz="1400" dirty="0" smtClean="0"/>
              <a:t>genom att:</a:t>
            </a:r>
          </a:p>
          <a:p>
            <a:pPr marL="285750" indent="-285750">
              <a:buFont typeface="Arial" panose="020B0604020202020204" pitchFamily="34" charset="0"/>
              <a:buChar char="•"/>
            </a:pPr>
            <a:r>
              <a:rPr lang="sv-SE" sz="1400" dirty="0" smtClean="0"/>
              <a:t>Ta fram vetenskapligt och </a:t>
            </a:r>
            <a:br>
              <a:rPr lang="sv-SE" sz="1400" dirty="0" smtClean="0"/>
            </a:br>
            <a:r>
              <a:rPr lang="sv-SE" sz="1400" dirty="0" smtClean="0"/>
              <a:t>erfarenhetsbaserat underlag</a:t>
            </a:r>
          </a:p>
          <a:p>
            <a:pPr marL="285750" indent="-285750">
              <a:buFont typeface="Arial" panose="020B0604020202020204" pitchFamily="34" charset="0"/>
              <a:buChar char="•"/>
            </a:pPr>
            <a:r>
              <a:rPr lang="sv-SE" sz="1400" dirty="0" smtClean="0"/>
              <a:t>Finna arbetsformer</a:t>
            </a:r>
          </a:p>
          <a:p>
            <a:pPr marL="285750" indent="-285750">
              <a:buFont typeface="Arial" panose="020B0604020202020204" pitchFamily="34" charset="0"/>
              <a:buChar char="•"/>
            </a:pPr>
            <a:r>
              <a:rPr lang="sv-SE" sz="1400" dirty="0" smtClean="0"/>
              <a:t>Precisera behoven i förhållande </a:t>
            </a:r>
            <a:br>
              <a:rPr lang="sv-SE" sz="1400" dirty="0" smtClean="0"/>
            </a:br>
            <a:r>
              <a:rPr lang="sv-SE" sz="1400" dirty="0" smtClean="0"/>
              <a:t>till nationellt och internationellt </a:t>
            </a:r>
            <a:br>
              <a:rPr lang="sv-SE" sz="1400" dirty="0" smtClean="0"/>
            </a:br>
            <a:r>
              <a:rPr lang="sv-SE" sz="1400" dirty="0" smtClean="0"/>
              <a:t>standardiseringsarbete</a:t>
            </a:r>
            <a:endParaRPr lang="sv-SE" sz="1400" dirty="0"/>
          </a:p>
        </p:txBody>
      </p:sp>
      <p:pic>
        <p:nvPicPr>
          <p:cNvPr id="17" name="Bildobjekt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66" y="6413679"/>
            <a:ext cx="376368" cy="376368"/>
          </a:xfrm>
          <a:prstGeom prst="rect">
            <a:avLst/>
          </a:prstGeom>
        </p:spPr>
      </p:pic>
    </p:spTree>
    <p:extLst>
      <p:ext uri="{BB962C8B-B14F-4D97-AF65-F5344CB8AC3E}">
        <p14:creationId xmlns:p14="http://schemas.microsoft.com/office/powerpoint/2010/main" val="10498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739640" y="520370"/>
            <a:ext cx="3714412" cy="5234729"/>
          </a:xfrm>
          <a:prstGeom prst="rect">
            <a:avLst/>
          </a:prstGeom>
        </p:spPr>
      </p:pic>
      <p:sp>
        <p:nvSpPr>
          <p:cNvPr id="7" name="textruta 6"/>
          <p:cNvSpPr txBox="1"/>
          <p:nvPr/>
        </p:nvSpPr>
        <p:spPr>
          <a:xfrm>
            <a:off x="1739640" y="183161"/>
            <a:ext cx="1598515" cy="369332"/>
          </a:xfrm>
          <a:prstGeom prst="rect">
            <a:avLst/>
          </a:prstGeom>
          <a:noFill/>
        </p:spPr>
        <p:txBody>
          <a:bodyPr wrap="none" rtlCol="0">
            <a:spAutoFit/>
          </a:bodyPr>
          <a:lstStyle/>
          <a:p>
            <a:r>
              <a:rPr lang="sv-SE" b="1" dirty="0" smtClean="0"/>
              <a:t>Utbildningen</a:t>
            </a:r>
            <a:endParaRPr lang="sv-SE" b="1" dirty="0"/>
          </a:p>
        </p:txBody>
      </p:sp>
      <p:sp>
        <p:nvSpPr>
          <p:cNvPr id="8" name="Rektangel med rundade hörn 7"/>
          <p:cNvSpPr/>
          <p:nvPr/>
        </p:nvSpPr>
        <p:spPr>
          <a:xfrm>
            <a:off x="1543987" y="2353457"/>
            <a:ext cx="4092316" cy="362761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961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Sling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3277</TotalTime>
  <Words>730</Words>
  <Application>Microsoft Office PowerPoint</Application>
  <PresentationFormat>Bredbild</PresentationFormat>
  <Paragraphs>246</Paragraphs>
  <Slides>23</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Arial</vt:lpstr>
      <vt:lpstr>Arial Bold</vt:lpstr>
      <vt:lpstr>Calibri</vt:lpstr>
      <vt:lpstr>Century Gothic</vt:lpstr>
      <vt:lpstr>Wingdings 3</vt:lpstr>
      <vt:lpstr>Slinga</vt:lpstr>
      <vt:lpstr>Med brukarna i centrum eller vilken roll kan Daisy/Epub spela när det gäller universell utformning?</vt:lpstr>
      <vt:lpstr>PowerPoint-presentation</vt:lpstr>
      <vt:lpstr>Bakgrund – universell utformning i sin linda </vt:lpstr>
      <vt:lpstr>Bakgrund – universell utformning i sin linda </vt:lpstr>
      <vt:lpstr>PowerPoint-presentation</vt:lpstr>
      <vt:lpstr>PowerPoint-presentation</vt:lpstr>
      <vt:lpstr>Begripsam - Organisation</vt:lpstr>
      <vt:lpstr>PowerPoint-presentation</vt:lpstr>
      <vt:lpstr>PowerPoint-presentation</vt:lpstr>
      <vt:lpstr>PowerPoint-presentation</vt:lpstr>
      <vt:lpstr>Erfarenheter och resultat så här långt</vt:lpstr>
      <vt:lpstr>PowerPoint-presentation</vt:lpstr>
      <vt:lpstr>PowerPoint-presentation</vt:lpstr>
      <vt:lpstr>PowerPoint-presentation</vt:lpstr>
      <vt:lpstr>Systematisk kunskapsöversikt och dialog</vt:lpstr>
      <vt:lpstr>PowerPoint-presentation</vt:lpstr>
      <vt:lpstr>PowerPoint-presentation</vt:lpstr>
      <vt:lpstr>PowerPoint-presentation</vt:lpstr>
      <vt:lpstr>PowerPoint-presentation</vt:lpstr>
      <vt:lpstr>De tre spåren hänger nära samman.   De är universell utformning i praktiken.</vt:lpstr>
      <vt:lpstr>PowerPoint-presentation</vt:lpstr>
      <vt:lpstr>Vilken roll kan Daisy/Epub spela  </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 brukarna i centrum</dc:title>
  <dc:creator>Torbjörn Lundgren</dc:creator>
  <cp:lastModifiedBy>Torbjörn Lundgren</cp:lastModifiedBy>
  <cp:revision>59</cp:revision>
  <cp:lastPrinted>2014-10-23T09:58:55Z</cp:lastPrinted>
  <dcterms:created xsi:type="dcterms:W3CDTF">2014-09-29T08:33:57Z</dcterms:created>
  <dcterms:modified xsi:type="dcterms:W3CDTF">2014-11-10T14:09:17Z</dcterms:modified>
</cp:coreProperties>
</file>