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8"/>
  </p:notesMasterIdLst>
  <p:sldIdLst>
    <p:sldId id="282" r:id="rId3"/>
    <p:sldId id="256" r:id="rId4"/>
    <p:sldId id="257" r:id="rId5"/>
    <p:sldId id="288" r:id="rId6"/>
    <p:sldId id="258" r:id="rId7"/>
    <p:sldId id="259" r:id="rId8"/>
    <p:sldId id="262" r:id="rId9"/>
    <p:sldId id="263" r:id="rId10"/>
    <p:sldId id="287" r:id="rId11"/>
    <p:sldId id="265" r:id="rId12"/>
    <p:sldId id="267" r:id="rId13"/>
    <p:sldId id="285" r:id="rId14"/>
    <p:sldId id="269" r:id="rId15"/>
    <p:sldId id="268" r:id="rId16"/>
    <p:sldId id="286" r:id="rId17"/>
  </p:sldIdLst>
  <p:sldSz cx="12192000" cy="6858000"/>
  <p:notesSz cx="6858000" cy="9144000"/>
  <p:defaultTextStyle>
    <a:defPPr>
      <a:defRPr lang="sv-S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ledning" id="{9073F364-4270-48F4-858E-15E9FD89FBF9}">
          <p14:sldIdLst>
            <p14:sldId id="282"/>
            <p14:sldId id="256"/>
            <p14:sldId id="257"/>
          </p14:sldIdLst>
        </p14:section>
        <p14:section name="Bakgrund" id="{3F0362F7-4409-4164-B2AE-82078135528B}">
          <p14:sldIdLst>
            <p14:sldId id="288"/>
          </p14:sldIdLst>
        </p14:section>
        <p14:section name="Semantisk uppmärkning" id="{D869D317-6AD9-4A7D-AB15-E684E49F1877}">
          <p14:sldIdLst>
            <p14:sldId id="258"/>
            <p14:sldId id="259"/>
          </p14:sldIdLst>
        </p14:section>
        <p14:section name="EPUB 3" id="{E8AA1FC9-89CF-46B3-844F-B215D4D0E673}">
          <p14:sldIdLst>
            <p14:sldId id="262"/>
          </p14:sldIdLst>
        </p14:section>
        <p14:section name="Några tillgängligheter i EPUB 3" id="{F7304873-51D4-4BF0-B7D5-8E51E1926ACA}">
          <p14:sldIdLst>
            <p14:sldId id="263"/>
            <p14:sldId id="287"/>
            <p14:sldId id="265"/>
            <p14:sldId id="267"/>
            <p14:sldId id="285"/>
          </p14:sldIdLst>
        </p14:section>
        <p14:section name="EPUB 3-status på MTM" id="{B887F7FF-CB39-4157-81F5-5C7F972753B3}">
          <p14:sldIdLst>
            <p14:sldId id="269"/>
          </p14:sldIdLst>
        </p14:section>
        <p14:section name="Avslutning" id="{DEF1460A-F013-4917-BC7B-8601B74D6ABC}">
          <p14:sldIdLst>
            <p14:sldId id="268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999"/>
    <a:srgbClr val="A54398"/>
    <a:srgbClr val="B76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75" autoAdjust="0"/>
  </p:normalViewPr>
  <p:slideViewPr>
    <p:cSldViewPr snapToGrid="0">
      <p:cViewPr varScale="1">
        <p:scale>
          <a:sx n="103" d="100"/>
          <a:sy n="103" d="100"/>
        </p:scale>
        <p:origin x="114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000A9-C6D0-4D91-8B31-61C6FCAF0F57}" type="datetimeFigureOut">
              <a:rPr lang="sv-SE" smtClean="0"/>
              <a:t>2020-11-05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20539-3EDC-4E11-9604-D707AA4985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18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Jag heter Martin Persson, XML-specialist på MTM (jobbar med formatfrågor) och projektledare för vårt EPUB 3-projekt</a:t>
            </a:r>
          </a:p>
          <a:p>
            <a:endParaRPr lang="sv-SE" dirty="0"/>
          </a:p>
          <a:p>
            <a:r>
              <a:rPr lang="sv-SE" dirty="0"/>
              <a:t>Bild: En person med hörlurar som navigerar på en surfplatta med fingret. Kanske läser hen en bok i EPUB 3?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9638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v-SE" dirty="0"/>
              <a:t>Bild 1:</a:t>
            </a:r>
          </a:p>
          <a:p>
            <a:pPr lvl="1"/>
            <a:r>
              <a:rPr lang="sv-SE" dirty="0"/>
              <a:t>Tre tillgängligheter uttryckta i kodad tillgänglighetsmetadata för EPUB 3: </a:t>
            </a:r>
            <a:r>
              <a:rPr lang="sv-SE" dirty="0" err="1"/>
              <a:t>accessibilityFeature</a:t>
            </a:r>
            <a:r>
              <a:rPr lang="sv-SE" dirty="0"/>
              <a:t>: </a:t>
            </a:r>
            <a:r>
              <a:rPr lang="sv-SE" dirty="0" err="1"/>
              <a:t>alternativeText</a:t>
            </a:r>
            <a:r>
              <a:rPr lang="sv-SE" dirty="0"/>
              <a:t>, </a:t>
            </a:r>
            <a:r>
              <a:rPr lang="sv-SE" dirty="0" err="1"/>
              <a:t>accessibilityFeature</a:t>
            </a:r>
            <a:r>
              <a:rPr lang="sv-SE" dirty="0"/>
              <a:t>: </a:t>
            </a:r>
            <a:r>
              <a:rPr lang="sv-SE" dirty="0" err="1"/>
              <a:t>longDescription</a:t>
            </a:r>
            <a:r>
              <a:rPr lang="sv-SE" dirty="0"/>
              <a:t> och </a:t>
            </a:r>
            <a:r>
              <a:rPr lang="sv-SE" dirty="0" err="1"/>
              <a:t>accessibilityFeature</a:t>
            </a:r>
            <a:r>
              <a:rPr lang="sv-SE" dirty="0"/>
              <a:t>: </a:t>
            </a:r>
            <a:r>
              <a:rPr lang="sv-SE" dirty="0" err="1"/>
              <a:t>printPageNumbers</a:t>
            </a:r>
            <a:r>
              <a:rPr lang="sv-SE" dirty="0"/>
              <a:t>.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Bild 2: Exempel på hur tillgänglighetsmetadata kan renderas för användaren.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r>
              <a:rPr lang="sv-SE" dirty="0"/>
              <a:t>Krav enligt EAA</a:t>
            </a:r>
          </a:p>
          <a:p>
            <a:pPr lvl="1"/>
            <a:r>
              <a:rPr lang="sv-SE" dirty="0"/>
              <a:t>Jobbar på hur vi kan få in </a:t>
            </a:r>
            <a:r>
              <a:rPr lang="sv-SE" dirty="0" err="1"/>
              <a:t>datan</a:t>
            </a:r>
            <a:r>
              <a:rPr lang="sv-SE" dirty="0"/>
              <a:t> i </a:t>
            </a:r>
            <a:r>
              <a:rPr lang="sv-SE" dirty="0" err="1"/>
              <a:t>Legimus</a:t>
            </a:r>
            <a:endParaRPr lang="sv-SE" dirty="0"/>
          </a:p>
          <a:p>
            <a:pPr lvl="1"/>
            <a:r>
              <a:rPr lang="sv-SE" dirty="0"/>
              <a:t>Libris, </a:t>
            </a:r>
            <a:r>
              <a:rPr lang="sv-SE" dirty="0" err="1"/>
              <a:t>Bokinfo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C9EC-940D-4768-9BFA-17FE2CCEF18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289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MTM måste göra 1. för att kunna göra 2. Det betyder inte att vi inte börjar på 2. </a:t>
            </a:r>
            <a:r>
              <a:rPr lang="sv-SE" dirty="0" err="1"/>
              <a:t>öht</a:t>
            </a:r>
            <a:r>
              <a:rPr lang="sv-SE" dirty="0"/>
              <a:t>, men just nu är mycket fokus på den interna infrastrukturen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5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jag tänkte prata om</a:t>
            </a:r>
          </a:p>
          <a:p>
            <a:endParaRPr lang="sv-SE" dirty="0"/>
          </a:p>
          <a:p>
            <a:r>
              <a:rPr lang="sv-SE" dirty="0"/>
              <a:t>Bakgrund, varför pratar vi om EPUB 3? Vad är kontexten?</a:t>
            </a:r>
          </a:p>
          <a:p>
            <a:r>
              <a:rPr lang="sv-SE" dirty="0"/>
              <a:t>Semantisk uppmärkning grundbult för EPUB 3 och tillgängliga dokumentformat</a:t>
            </a:r>
          </a:p>
          <a:p>
            <a:r>
              <a:rPr lang="sv-SE" dirty="0"/>
              <a:t>EPUB 3 som format och tillgängligt sådant</a:t>
            </a:r>
          </a:p>
          <a:p>
            <a:r>
              <a:rPr lang="sv-SE" dirty="0"/>
              <a:t>Från det mer övergripande titta närmare på några specifika tillgängligheter i formatet</a:t>
            </a:r>
          </a:p>
          <a:p>
            <a:r>
              <a:rPr lang="sv-SE" dirty="0"/>
              <a:t>Kopplingen från format fram till läsaren</a:t>
            </a:r>
          </a:p>
          <a:p>
            <a:r>
              <a:rPr lang="sv-SE" dirty="0"/>
              <a:t>Slutligen kort uppdatering om EPUB 3-status hos MTM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C9EC-940D-4768-9BFA-17FE2CCEF18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2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Hur kan vi använda ny teknik för att förbättra tillgängligheten? (Samma fråga som vi ställer oss nu, 25 år senare)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DAISY 2.02+e-text: tjänat oss väl och har mycket värdefulla tillgängligheter! Men också vissa begränsningar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Universell utformning: Emma: digital läsning: "normaliserat att läsning kan se ut på olika sätt"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Universell utformning: Man kan se en rörelse från dedikerade tillgänglighetsformat mot universell utformning i generella format.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6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sv-SE" dirty="0"/>
              <a:t>Maskinläsbar = läsbar inte bara av en annan människa utan av de system som ska presentera innehållet för användaren – exempelvis en </a:t>
            </a:r>
            <a:r>
              <a:rPr lang="sv-SE" dirty="0" err="1"/>
              <a:t>läsapp</a:t>
            </a:r>
            <a:r>
              <a:rPr lang="sv-SE" dirty="0"/>
              <a:t>, en skärmläsare, en talsyntes, ett program som konverterar till punktskriftslayout för utskrift,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C9EC-940D-4768-9BFA-17FE2CCEF18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55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Källa: Utdrag ur ”Skatteprocessen” (Almgren &amp; </a:t>
            </a:r>
            <a:r>
              <a:rPr lang="sv-SE" dirty="0" err="1"/>
              <a:t>Leidhammar</a:t>
            </a:r>
            <a:r>
              <a:rPr lang="sv-SE" dirty="0"/>
              <a:t>, Wolters </a:t>
            </a:r>
            <a:r>
              <a:rPr lang="sv-SE" dirty="0" err="1"/>
              <a:t>Kluwer</a:t>
            </a:r>
            <a:r>
              <a:rPr lang="sv-SE" dirty="0"/>
              <a:t> 2016)</a:t>
            </a:r>
          </a:p>
          <a:p>
            <a:endParaRPr lang="sv-SE" dirty="0"/>
          </a:p>
          <a:p>
            <a:r>
              <a:rPr lang="sv-SE" dirty="0"/>
              <a:t>Bild 1: En </a:t>
            </a:r>
            <a:r>
              <a:rPr lang="sv-SE" dirty="0" err="1"/>
              <a:t>typsatt</a:t>
            </a:r>
            <a:r>
              <a:rPr lang="sv-SE" dirty="0"/>
              <a:t> boksida. På sidan finns uppifrån och ned paginering, brödtext i ett par stycken med två notreferenser, två rubriker med numreringen 6.6 och 6.6.1, fortsatt brödtext-stycken och nederst på sidan två fotnoter.</a:t>
            </a:r>
          </a:p>
          <a:p>
            <a:endParaRPr lang="sv-SE" dirty="0"/>
          </a:p>
          <a:p>
            <a:r>
              <a:rPr lang="sv-SE" dirty="0"/>
              <a:t>Bild 2: En bild på samma svartskriftssida som i föregående bild, men ovanpå </a:t>
            </a:r>
            <a:r>
              <a:rPr lang="sv-SE" dirty="0" err="1"/>
              <a:t>svartsskriftssidan</a:t>
            </a:r>
            <a:r>
              <a:rPr lang="sv-SE" dirty="0"/>
              <a:t> är det utritat ett antal </a:t>
            </a:r>
            <a:r>
              <a:rPr lang="sv-SE" dirty="0" err="1"/>
              <a:t>märkord</a:t>
            </a:r>
            <a:r>
              <a:rPr lang="sv-SE" dirty="0"/>
              <a:t> på de olika beståndsdelarna. Märkorden är ”page-break” för sidnumreringen, "p" för styckena, "</a:t>
            </a:r>
            <a:r>
              <a:rPr lang="sv-SE" dirty="0" err="1"/>
              <a:t>noteref</a:t>
            </a:r>
            <a:r>
              <a:rPr lang="sv-SE" dirty="0"/>
              <a:t>" för notreferenserna, "h2" för första rubriken, "h3" för underrubriken och "note" för de två fotnoterna.</a:t>
            </a:r>
          </a:p>
          <a:p>
            <a:endParaRPr lang="sv-SE" dirty="0"/>
          </a:p>
          <a:p>
            <a:r>
              <a:rPr lang="sv-SE" dirty="0"/>
              <a:t>Det är det här som är semantisk uppmärkning, att märka upp betydelsen av beståndsdelarna enligt ett standardiserat vokabulär. Fast man skriver inte direkt i boken förstås utan uppmärkningen lagras i en textfil på ett sätt så att en dator kan läsa informationen.</a:t>
            </a:r>
          </a:p>
          <a:p>
            <a:endParaRPr lang="sv-SE" dirty="0"/>
          </a:p>
          <a:p>
            <a:r>
              <a:rPr lang="sv-SE" dirty="0"/>
              <a:t>Tillgänglighetsfunktionalitet har sin grund i den här uppmärkningen. Kan jag navigera mellan rubriker på olika nivåer? Kan jag hoppa till nästa stycke/avsnitt, kan jag hoppa från fotnotsreferens till fotnot, eller kan jag välja bort att få fotnoterna upplästa? Allt detta har sin grund i en väl utförd semantisk uppmärkning av innehållet.</a:t>
            </a:r>
          </a:p>
          <a:p>
            <a:endParaRPr lang="sv-SE" dirty="0"/>
          </a:p>
          <a:p>
            <a:r>
              <a:rPr lang="sv-SE" dirty="0"/>
              <a:t>Uppmärkningen kan ske antingen i samband med utgivningen, eller i efterhand från svartskrift/förlagsfil (MTM)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932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"A website in a box" (</a:t>
            </a:r>
            <a:r>
              <a:rPr lang="en-US" dirty="0" err="1"/>
              <a:t>Garrish</a:t>
            </a:r>
            <a:r>
              <a:rPr lang="en-US" dirty="0"/>
              <a:t> &amp; Gylling 2013)</a:t>
            </a:r>
          </a:p>
          <a:p>
            <a:endParaRPr lang="sv-SE" dirty="0"/>
          </a:p>
          <a:p>
            <a:pPr lvl="0"/>
            <a:r>
              <a:rPr lang="sv-SE" dirty="0"/>
              <a:t>"</a:t>
            </a:r>
            <a:r>
              <a:rPr lang="sv-SE" dirty="0" err="1"/>
              <a:t>accessibilityability</a:t>
            </a:r>
            <a:r>
              <a:rPr lang="sv-SE" dirty="0"/>
              <a:t>" = "tillgänglighetsmöjligheter”</a:t>
            </a:r>
          </a:p>
          <a:p>
            <a:pPr lvl="0"/>
            <a:endParaRPr lang="sv-SE" dirty="0"/>
          </a:p>
          <a:p>
            <a:pPr lvl="0"/>
            <a:r>
              <a:rPr lang="sv-SE" dirty="0"/>
              <a:t>universell utformning: att inte snäva in utformningen till ett sätt att läsa, utan att stödja flera. Exempelvis kan en talbok och en digital punktskriftsutgåva bakas ihop i samma fil</a:t>
            </a:r>
          </a:p>
          <a:p>
            <a:pPr lvl="1"/>
            <a:endParaRPr lang="sv-SE" dirty="0"/>
          </a:p>
          <a:p>
            <a:pPr lvl="0"/>
            <a:r>
              <a:rPr lang="sv-SE" dirty="0"/>
              <a:t>Bild: EPUB-logotypen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14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Bild: Två ungdomar tittar på en surf- eller läsplatta med text på som de håller emellan sig. Kanske läser de en EPUB 3-bok?</a:t>
            </a:r>
          </a:p>
          <a:p>
            <a:endParaRPr lang="sv-SE" dirty="0"/>
          </a:p>
          <a:p>
            <a:r>
              <a:rPr lang="sv-SE" dirty="0"/>
              <a:t>OBS! Det här är exempel, möjliga tillgängligheter i EPUB 3, och MTM jobbar efter att inkludera så mycket som möjligt, men EPUB 3-övergången kan ske redan innan all ny funktionalitet kan tas i bruk.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67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Bild 1: Bild på person med surfplatta. På skärmen ser man text där ett stycke i texten är </a:t>
            </a:r>
            <a:r>
              <a:rPr lang="sv-SE" dirty="0" err="1"/>
              <a:t>färgmarkerat</a:t>
            </a:r>
            <a:r>
              <a:rPr lang="sv-SE" dirty="0"/>
              <a:t> med gult.</a:t>
            </a:r>
          </a:p>
          <a:p>
            <a:endParaRPr lang="sv-SE" dirty="0"/>
          </a:p>
          <a:p>
            <a:r>
              <a:rPr lang="sv-SE" dirty="0"/>
              <a:t>Bild 2: Utdrag ur SMIL-fil i EPUB 3, med länkar mellan text och ljudfil</a:t>
            </a:r>
          </a:p>
          <a:p>
            <a:endParaRPr lang="sv-SE" dirty="0"/>
          </a:p>
          <a:p>
            <a:r>
              <a:rPr lang="sv-SE" dirty="0"/>
              <a:t>Att DAISY-funktionalitet tagit sig in i en generell e-boksstandard är en seger!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561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Bild 1: Bild på formeln "roten ur a delat med b" visad i EPUB 3-läsare, med navigation inuti formeln, som visas av att "roten ur a"-delen i formeln är markerad med blå bakgrund, samtidigt som texten "</a:t>
            </a:r>
            <a:r>
              <a:rPr lang="sv-SE" dirty="0" err="1"/>
              <a:t>sqrt</a:t>
            </a:r>
            <a:r>
              <a:rPr lang="sv-SE" dirty="0"/>
              <a:t>" (för kvadratroten) visas vid sidan om som stöd.</a:t>
            </a:r>
          </a:p>
          <a:p>
            <a:endParaRPr lang="sv-SE" dirty="0"/>
          </a:p>
          <a:p>
            <a:r>
              <a:rPr lang="sv-SE" dirty="0"/>
              <a:t>Bild 2: </a:t>
            </a:r>
            <a:r>
              <a:rPr lang="sv-SE" dirty="0" err="1"/>
              <a:t>MathML</a:t>
            </a:r>
            <a:r>
              <a:rPr lang="sv-SE" dirty="0"/>
              <a:t>-beskrivning av en enkel formel (roten ur a delat med b).</a:t>
            </a:r>
          </a:p>
          <a:p>
            <a:endParaRPr lang="sv-SE" dirty="0"/>
          </a:p>
          <a:p>
            <a:r>
              <a:rPr lang="sv-SE" dirty="0"/>
              <a:t>Exemplet lånat från Daisy.</a:t>
            </a:r>
          </a:p>
          <a:p>
            <a:endParaRPr lang="sv-SE" dirty="0"/>
          </a:p>
          <a:p>
            <a:r>
              <a:rPr lang="sv-SE" dirty="0"/>
              <a:t>Beskrivningen ”roten ur a delat med b” är tvetydig, är det bråket som helhet man ska ta roten ur, eller bara a? </a:t>
            </a:r>
            <a:r>
              <a:rPr lang="sv-SE" dirty="0" err="1"/>
              <a:t>MathML</a:t>
            </a:r>
            <a:r>
              <a:rPr lang="sv-SE" dirty="0"/>
              <a:t> kan tydliggöra den skillnaden.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18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typ för Myndigheten för tillgängliga medier.">
            <a:extLst>
              <a:ext uri="{FF2B5EF4-FFF2-40B4-BE49-F238E27FC236}">
                <a16:creationId xmlns:a16="http://schemas.microsoft.com/office/drawing/2014/main" id="{332C76DB-7933-FB45-AEE1-FDE614FF2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000" y="1859845"/>
            <a:ext cx="6720000" cy="27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0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62EE457-B2E9-6847-B9A8-26C9A03A8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Logotyp för Myndigheten för tillgängliga medier, vit på lila bakgrund.">
            <a:extLst>
              <a:ext uri="{FF2B5EF4-FFF2-40B4-BE49-F238E27FC236}">
                <a16:creationId xmlns:a16="http://schemas.microsoft.com/office/drawing/2014/main" id="{1A464EFC-3709-994B-9FFD-25D31DD43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000" y="1857601"/>
            <a:ext cx="6720000" cy="27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6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dning_lil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58D16BEC-F0AA-6F46-AE57-9E7F491DD0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742400"/>
            <a:ext cx="12192000" cy="467063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51EC0E6-4E3A-1B48-909F-0DA962094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493" y="6548392"/>
            <a:ext cx="1479109" cy="18864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ED70ED8-03E0-7A41-9164-04FC2E7DD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2" y="1441094"/>
            <a:ext cx="10080000" cy="286906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400" spc="10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7E679AD-F512-EF49-9A07-91D74F8D0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2" y="648000"/>
            <a:ext cx="10080000" cy="72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3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lil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2A1E4525-F394-6B43-A532-2BA5C47C80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85180"/>
            <a:ext cx="12192000" cy="503187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965A256-B1C1-B54E-9897-7EF49381C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493" y="6548392"/>
            <a:ext cx="1479109" cy="18864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467DEB6-64E0-5C45-AEEC-256F8DBE1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2" y="648000"/>
            <a:ext cx="10080000" cy="72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62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il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4ED5C0-8FFA-2243-8E37-533B5DBE1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0"/>
            <a:ext cx="7920000" cy="4968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67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1771CC3-B179-1B42-BD97-A1D1DB3FF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2" y="648000"/>
            <a:ext cx="10080000" cy="72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810FAF1-95FD-A84E-BCF9-FD8FC839F2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493" y="6548392"/>
            <a:ext cx="1479109" cy="1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49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_lil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719999"/>
            <a:ext cx="5328000" cy="100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80006"/>
            <a:ext cx="5328000" cy="4527994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32D2768-B94C-5244-9FFF-3911FCDC7A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2000" y="720000"/>
            <a:ext cx="5328000" cy="568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D72834-3C4A-5B4A-A583-CFBDCBC2D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493" y="6548392"/>
            <a:ext cx="1479109" cy="1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51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&amp; bild_lil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9" y="720000"/>
            <a:ext cx="5284800" cy="5688000"/>
          </a:xfr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skriva ”Citat”</a:t>
            </a:r>
            <a:endParaRPr lang="en-US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4657C016-E068-CF40-BD95-1FB7E956EF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2000" y="720000"/>
            <a:ext cx="5328000" cy="568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2C31C17-3E69-1E42-A072-79096E1A2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493" y="6548392"/>
            <a:ext cx="1479109" cy="1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86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_lil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70AAE3B8-DEB7-674A-B3A6-A1D1B6496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99" y="3600000"/>
            <a:ext cx="10800000" cy="144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AD6EF21-58CA-D246-8956-9B4D638AD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2" y="2880000"/>
            <a:ext cx="10801438" cy="648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>
              <a:lnSpc>
                <a:spcPct val="100000"/>
              </a:lnSpc>
              <a:defRPr sz="3800"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26DDBD4-7495-1948-9ADE-9BE01D5091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493" y="6548392"/>
            <a:ext cx="1479109" cy="1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dning_sv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1358B44D-DA7D-1245-B971-21327935B5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742400"/>
            <a:ext cx="12192000" cy="467063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5CC089C-FC2D-8549-A446-0ABE97CA97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493" y="6548392"/>
            <a:ext cx="1479109" cy="18864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CD6C38C-2B3B-B74B-952D-9B57EFFF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2" y="1441094"/>
            <a:ext cx="10080000" cy="286906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400" spc="10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0189943-0153-264F-9EF8-1D36E4A48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2" y="648000"/>
            <a:ext cx="10080000" cy="72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sv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D137B23-D1E4-9643-B72B-CB3B37A69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85180"/>
            <a:ext cx="12192000" cy="503187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C87C5BC-FD64-464E-8A69-E1D30DDD73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493" y="6548392"/>
            <a:ext cx="1479109" cy="18864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7F29A0B-DCD6-4B4A-B589-558C87F7D5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2" y="648000"/>
            <a:ext cx="10080000" cy="72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7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v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4ED5C0-8FFA-2243-8E37-533B5DBE1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0"/>
            <a:ext cx="7920000" cy="4968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867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1771CC3-B179-1B42-BD97-A1D1DB3FF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2" y="648000"/>
            <a:ext cx="10080000" cy="72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A1214F6-B6CD-0642-BCC0-4324731FA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493" y="6548392"/>
            <a:ext cx="1479109" cy="1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8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_sv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719999"/>
            <a:ext cx="5328000" cy="100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80006"/>
            <a:ext cx="5328000" cy="4527994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32D2768-B94C-5244-9FFF-3911FCDC7A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2000" y="720000"/>
            <a:ext cx="5328000" cy="568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D40F6E8-594D-7941-83B4-611066B11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493" y="6548392"/>
            <a:ext cx="1479109" cy="1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5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&amp; bild_svar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9" y="720000"/>
            <a:ext cx="5284800" cy="5688000"/>
          </a:xfr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skriva ”Citat”</a:t>
            </a:r>
            <a:endParaRPr lang="en-US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4657C016-E068-CF40-BD95-1FB7E956EF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2000" y="720000"/>
            <a:ext cx="5328000" cy="568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F391AD7-3AF1-D340-B6B5-E24EA8609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493" y="6548392"/>
            <a:ext cx="1479109" cy="1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_sv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70AAE3B8-DEB7-674A-B3A6-A1D1B6496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99" y="3600000"/>
            <a:ext cx="10800000" cy="144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AD6EF21-58CA-D246-8956-9B4D638AD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2" y="2880000"/>
            <a:ext cx="10801438" cy="648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>
              <a:lnSpc>
                <a:spcPct val="100000"/>
              </a:lnSpc>
              <a:defRPr sz="3800"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94029F2-B012-7542-8056-F6B6D3BCB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493" y="6548392"/>
            <a:ext cx="1479109" cy="1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4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2FA9268-D741-3441-A30A-4FA8F7BB7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Logotyp för Myndigheten för tillgängliga medier, vit på svart bakgrund.">
            <a:extLst>
              <a:ext uri="{FF2B5EF4-FFF2-40B4-BE49-F238E27FC236}">
                <a16:creationId xmlns:a16="http://schemas.microsoft.com/office/drawing/2014/main" id="{7D8AAFAD-4A7B-4741-88B1-79B493041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000" y="1857601"/>
            <a:ext cx="6720000" cy="27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7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9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2" y="720000"/>
            <a:ext cx="10080000" cy="72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79999"/>
            <a:ext cx="7920000" cy="46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15227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95" r:id="rId3"/>
    <p:sldLayoutId id="2147483662" r:id="rId4"/>
    <p:sldLayoutId id="2147483664" r:id="rId5"/>
    <p:sldLayoutId id="2147483668" r:id="rId6"/>
    <p:sldLayoutId id="2147483672" r:id="rId7"/>
    <p:sldLayoutId id="2147483715" r:id="rId8"/>
    <p:sldLayoutId id="2147483716" r:id="rId9"/>
    <p:sldLayoutId id="2147483717" r:id="rId10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1994" indent="-251994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3987" indent="-251994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55981" indent="-2519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7975" indent="-2519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07975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2" y="720000"/>
            <a:ext cx="10080000" cy="72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79999"/>
            <a:ext cx="7920000" cy="46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92226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1994" indent="-251994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3987" indent="-251994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55981" indent="-2519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7975" indent="-2519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07975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isy.org/info-help/time-to-use-the-modern-digital-publishing-format/" TargetMode="External"/><Relationship Id="rId2" Type="http://schemas.openxmlformats.org/officeDocument/2006/relationships/hyperlink" Target="https://daisy.org/activities/software/wordtoepub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drlab.org/software/" TargetMode="External"/><Relationship Id="rId4" Type="http://schemas.openxmlformats.org/officeDocument/2006/relationships/hyperlink" Target="https://inclusivepublishing.org/toolbox/accessibility-check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85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E84A377-E148-44F8-A498-6F04E746F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5737949" cy="1008000"/>
          </a:xfrm>
        </p:spPr>
        <p:txBody>
          <a:bodyPr/>
          <a:lstStyle/>
          <a:p>
            <a:r>
              <a:rPr lang="sv-SE" dirty="0"/>
              <a:t>Detaljerad uppmärkning av matematik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80006"/>
            <a:ext cx="5328000" cy="4798586"/>
          </a:xfrm>
        </p:spPr>
        <p:txBody>
          <a:bodyPr>
            <a:normAutofit fontScale="92500"/>
          </a:bodyPr>
          <a:lstStyle/>
          <a:p>
            <a:pPr lvl="1"/>
            <a:r>
              <a:rPr sz="2400" dirty="0" err="1"/>
              <a:t>Möjlighet</a:t>
            </a:r>
            <a:r>
              <a:rPr sz="2400" dirty="0"/>
              <a:t> </a:t>
            </a:r>
            <a:r>
              <a:rPr sz="2400" dirty="0" err="1"/>
              <a:t>att</a:t>
            </a:r>
            <a:r>
              <a:rPr sz="2400" dirty="0"/>
              <a:t> </a:t>
            </a:r>
            <a:r>
              <a:rPr sz="2400" dirty="0" err="1"/>
              <a:t>lagra</a:t>
            </a:r>
            <a:r>
              <a:rPr sz="2400" dirty="0"/>
              <a:t> </a:t>
            </a:r>
            <a:r>
              <a:rPr sz="2400" dirty="0" err="1"/>
              <a:t>matematiska</a:t>
            </a:r>
            <a:r>
              <a:rPr sz="2400" dirty="0"/>
              <a:t> </a:t>
            </a:r>
            <a:r>
              <a:rPr sz="2400" dirty="0" err="1"/>
              <a:t>formler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maskinläsbar</a:t>
            </a:r>
            <a:r>
              <a:rPr sz="2400" dirty="0"/>
              <a:t> form (MathML)</a:t>
            </a:r>
          </a:p>
          <a:p>
            <a:pPr lvl="1"/>
            <a:r>
              <a:rPr sz="2400" dirty="0" err="1"/>
              <a:t>Nuvarande</a:t>
            </a:r>
            <a:r>
              <a:rPr sz="2400" dirty="0"/>
              <a:t> </a:t>
            </a:r>
            <a:r>
              <a:rPr sz="2400" dirty="0" err="1"/>
              <a:t>alternativ</a:t>
            </a:r>
            <a:r>
              <a:rPr sz="2400" dirty="0"/>
              <a:t>: </a:t>
            </a:r>
            <a:r>
              <a:rPr sz="2400" dirty="0" err="1"/>
              <a:t>Bilder</a:t>
            </a:r>
            <a:r>
              <a:rPr sz="2400" dirty="0"/>
              <a:t> med </a:t>
            </a:r>
            <a:r>
              <a:rPr sz="2400" dirty="0" err="1"/>
              <a:t>bildbeskrivningar</a:t>
            </a:r>
            <a:r>
              <a:rPr sz="2400" dirty="0"/>
              <a:t> </a:t>
            </a:r>
            <a:r>
              <a:rPr sz="2400" dirty="0" err="1"/>
              <a:t>för</a:t>
            </a:r>
            <a:r>
              <a:rPr sz="2400" dirty="0"/>
              <a:t> </a:t>
            </a:r>
            <a:r>
              <a:rPr sz="2400" dirty="0" err="1"/>
              <a:t>mer</a:t>
            </a:r>
            <a:r>
              <a:rPr sz="2400" dirty="0"/>
              <a:t> </a:t>
            </a:r>
            <a:r>
              <a:rPr sz="2400" dirty="0" err="1"/>
              <a:t>komplicerade</a:t>
            </a:r>
            <a:r>
              <a:rPr sz="2400" dirty="0"/>
              <a:t> </a:t>
            </a:r>
            <a:r>
              <a:rPr sz="2400" dirty="0" err="1"/>
              <a:t>formler</a:t>
            </a:r>
            <a:r>
              <a:rPr lang="sv-SE" sz="2400" dirty="0"/>
              <a:t>, har sina brister</a:t>
            </a:r>
            <a:endParaRPr sz="2400" dirty="0"/>
          </a:p>
          <a:p>
            <a:pPr lvl="1"/>
            <a:r>
              <a:rPr sz="2400" dirty="0" err="1"/>
              <a:t>Förenklar</a:t>
            </a:r>
            <a:r>
              <a:rPr sz="2400" dirty="0"/>
              <a:t> navigation </a:t>
            </a:r>
            <a:r>
              <a:rPr sz="2400" dirty="0" err="1"/>
              <a:t>och</a:t>
            </a:r>
            <a:r>
              <a:rPr sz="2400" dirty="0"/>
              <a:t> (</a:t>
            </a:r>
            <a:r>
              <a:rPr sz="2400" dirty="0" err="1"/>
              <a:t>potentiell</a:t>
            </a:r>
            <a:r>
              <a:rPr sz="2400" dirty="0"/>
              <a:t>) </a:t>
            </a:r>
            <a:r>
              <a:rPr sz="2400" dirty="0" err="1"/>
              <a:t>utläsning</a:t>
            </a:r>
            <a:r>
              <a:rPr sz="2400" dirty="0"/>
              <a:t> av </a:t>
            </a:r>
            <a:r>
              <a:rPr sz="2400" dirty="0" err="1"/>
              <a:t>skärmläsare</a:t>
            </a:r>
            <a:r>
              <a:rPr sz="2400" dirty="0"/>
              <a:t>/</a:t>
            </a:r>
            <a:r>
              <a:rPr sz="2400" dirty="0" err="1"/>
              <a:t>talsyntes</a:t>
            </a:r>
            <a:endParaRPr sz="2400" dirty="0"/>
          </a:p>
          <a:p>
            <a:pPr lvl="1"/>
            <a:r>
              <a:rPr sz="2400" dirty="0"/>
              <a:t>Kan </a:t>
            </a:r>
            <a:r>
              <a:rPr sz="2400" dirty="0" err="1"/>
              <a:t>användas</a:t>
            </a:r>
            <a:r>
              <a:rPr sz="2400" dirty="0"/>
              <a:t> </a:t>
            </a:r>
            <a:r>
              <a:rPr sz="2400" dirty="0" err="1"/>
              <a:t>för</a:t>
            </a:r>
            <a:r>
              <a:rPr sz="2400" dirty="0"/>
              <a:t> </a:t>
            </a:r>
            <a:r>
              <a:rPr sz="2400" dirty="0" err="1"/>
              <a:t>att</a:t>
            </a:r>
            <a:r>
              <a:rPr sz="2400" dirty="0"/>
              <a:t> </a:t>
            </a:r>
            <a:r>
              <a:rPr sz="2400" dirty="0" err="1"/>
              <a:t>automatgenerera</a:t>
            </a:r>
            <a:r>
              <a:rPr sz="2400" dirty="0"/>
              <a:t> </a:t>
            </a:r>
            <a:r>
              <a:rPr sz="2400" dirty="0" err="1"/>
              <a:t>en</a:t>
            </a:r>
            <a:r>
              <a:rPr sz="2400" dirty="0"/>
              <a:t> </a:t>
            </a:r>
            <a:r>
              <a:rPr sz="2400" dirty="0" err="1"/>
              <a:t>alternativtext</a:t>
            </a:r>
            <a:r>
              <a:rPr sz="2400" dirty="0"/>
              <a:t> </a:t>
            </a:r>
            <a:r>
              <a:rPr sz="2400" dirty="0" err="1"/>
              <a:t>som</a:t>
            </a:r>
            <a:r>
              <a:rPr sz="2400" dirty="0"/>
              <a:t> </a:t>
            </a:r>
            <a:r>
              <a:rPr sz="2400" dirty="0" err="1"/>
              <a:t>läser</a:t>
            </a:r>
            <a:r>
              <a:rPr sz="2400" dirty="0"/>
              <a:t> </a:t>
            </a:r>
            <a:r>
              <a:rPr sz="2400" dirty="0" err="1"/>
              <a:t>ut</a:t>
            </a:r>
            <a:r>
              <a:rPr sz="2400" dirty="0"/>
              <a:t> </a:t>
            </a:r>
            <a:r>
              <a:rPr sz="2400" dirty="0" err="1"/>
              <a:t>formeln</a:t>
            </a:r>
            <a:endParaRPr sz="2400" dirty="0"/>
          </a:p>
          <a:p>
            <a:pPr lvl="1"/>
            <a:r>
              <a:rPr sz="2400" dirty="0"/>
              <a:t>Kan </a:t>
            </a:r>
            <a:r>
              <a:rPr sz="2400" dirty="0" err="1"/>
              <a:t>även</a:t>
            </a:r>
            <a:r>
              <a:rPr sz="2400" dirty="0"/>
              <a:t> </a:t>
            </a:r>
            <a:r>
              <a:rPr sz="2400" dirty="0" err="1"/>
              <a:t>användas</a:t>
            </a:r>
            <a:r>
              <a:rPr sz="2400" dirty="0"/>
              <a:t> </a:t>
            </a:r>
            <a:r>
              <a:rPr sz="2400" dirty="0" err="1"/>
              <a:t>för</a:t>
            </a:r>
            <a:r>
              <a:rPr sz="2400" dirty="0"/>
              <a:t> </a:t>
            </a:r>
            <a:r>
              <a:rPr sz="2400" dirty="0" err="1"/>
              <a:t>att</a:t>
            </a:r>
            <a:r>
              <a:rPr sz="2400" dirty="0"/>
              <a:t> </a:t>
            </a:r>
            <a:r>
              <a:rPr sz="2400" dirty="0" err="1"/>
              <a:t>generera</a:t>
            </a:r>
            <a:r>
              <a:rPr sz="2400" dirty="0"/>
              <a:t> </a:t>
            </a:r>
            <a:r>
              <a:rPr sz="2400" dirty="0" err="1"/>
              <a:t>förstoringsbara</a:t>
            </a:r>
            <a:r>
              <a:rPr sz="2400" dirty="0"/>
              <a:t> </a:t>
            </a:r>
            <a:r>
              <a:rPr sz="2400" dirty="0" err="1"/>
              <a:t>bilder</a:t>
            </a:r>
            <a:endParaRPr sz="2400" dirty="0"/>
          </a:p>
        </p:txBody>
      </p:sp>
      <p:pic>
        <p:nvPicPr>
          <p:cNvPr id="7" name="Platshållare för bild 6" descr="Bild på formeln &quot;roten ur a delat med b&quot; visad i EPUB 3-läsare, med navigation inuti formeln, som visas av att &quot;roten ur a&quot;-delen i formeln är markerad med blå bakgrund, samtidigt som texten &quot;sqrt&quot; (för kvadratroten) visas vid sidan om som stöd.&#10;">
            <a:extLst>
              <a:ext uri="{FF2B5EF4-FFF2-40B4-BE49-F238E27FC236}">
                <a16:creationId xmlns:a16="http://schemas.microsoft.com/office/drawing/2014/main" id="{C300D2F6-4A8B-420D-A9FD-52340B268F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8" r="10" b="-846"/>
          <a:stretch/>
        </p:blipFill>
        <p:spPr>
          <a:xfrm>
            <a:off x="7833824" y="143051"/>
            <a:ext cx="3686175" cy="2569820"/>
          </a:xfrm>
        </p:spPr>
      </p:pic>
      <p:sp>
        <p:nvSpPr>
          <p:cNvPr id="2" name="textruta 1" descr="MathML-beskrivning av en enkel formel (roten ur a delat med b).">
            <a:extLst>
              <a:ext uri="{FF2B5EF4-FFF2-40B4-BE49-F238E27FC236}">
                <a16:creationId xmlns:a16="http://schemas.microsoft.com/office/drawing/2014/main" id="{7ADB8114-4C8D-4086-8BA1-522AD302E34C}"/>
              </a:ext>
            </a:extLst>
          </p:cNvPr>
          <p:cNvSpPr txBox="1"/>
          <p:nvPr/>
        </p:nvSpPr>
        <p:spPr>
          <a:xfrm>
            <a:off x="6457949" y="3607233"/>
            <a:ext cx="50620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007020"/>
                </a:solidFill>
                <a:latin typeface="Courier"/>
              </a:rPr>
              <a:t>&lt;</a:t>
            </a:r>
            <a:r>
              <a:rPr lang="sv-SE" sz="1600" b="1" dirty="0" err="1">
                <a:solidFill>
                  <a:srgbClr val="007020"/>
                </a:solidFill>
                <a:latin typeface="Courier"/>
              </a:rPr>
              <a:t>math</a:t>
            </a:r>
            <a:r>
              <a:rPr lang="sv-SE" sz="1600" dirty="0">
                <a:solidFill>
                  <a:srgbClr val="007020"/>
                </a:solidFill>
                <a:latin typeface="Courier"/>
              </a:rPr>
              <a:t> </a:t>
            </a:r>
            <a:r>
              <a:rPr lang="sv-SE" sz="1600" dirty="0" err="1">
                <a:solidFill>
                  <a:srgbClr val="007020"/>
                </a:solidFill>
                <a:latin typeface="Courier"/>
              </a:rPr>
              <a:t>xmlns</a:t>
            </a:r>
            <a:r>
              <a:rPr lang="sv-SE" sz="1600" dirty="0">
                <a:solidFill>
                  <a:srgbClr val="007020"/>
                </a:solidFill>
                <a:latin typeface="Courier"/>
              </a:rPr>
              <a:t>=</a:t>
            </a:r>
            <a:r>
              <a:rPr lang="sv-SE" sz="1600" dirty="0">
                <a:solidFill>
                  <a:srgbClr val="4070A0"/>
                </a:solidFill>
                <a:latin typeface="Courier"/>
              </a:rPr>
              <a:t>"http://www.w3.org/1998/</a:t>
            </a:r>
            <a:r>
              <a:rPr lang="sv-SE" sz="1600" dirty="0" err="1">
                <a:solidFill>
                  <a:srgbClr val="4070A0"/>
                </a:solidFill>
                <a:latin typeface="Courier"/>
              </a:rPr>
              <a:t>Math</a:t>
            </a:r>
            <a:r>
              <a:rPr lang="sv-SE" sz="1600" dirty="0">
                <a:solidFill>
                  <a:srgbClr val="4070A0"/>
                </a:solidFill>
                <a:latin typeface="Courier"/>
              </a:rPr>
              <a:t>/</a:t>
            </a:r>
            <a:r>
              <a:rPr lang="sv-SE" sz="1600" dirty="0" err="1">
                <a:solidFill>
                  <a:srgbClr val="4070A0"/>
                </a:solidFill>
                <a:latin typeface="Courier"/>
              </a:rPr>
              <a:t>MathML</a:t>
            </a:r>
            <a:r>
              <a:rPr lang="sv-SE" sz="1600" dirty="0">
                <a:solidFill>
                  <a:srgbClr val="4070A0"/>
                </a:solidFill>
                <a:latin typeface="Courier"/>
              </a:rPr>
              <a:t>"</a:t>
            </a:r>
            <a:br>
              <a:rPr lang="sv-SE" sz="1600" dirty="0">
                <a:latin typeface="Courier"/>
              </a:rPr>
            </a:br>
            <a:r>
              <a:rPr lang="sv-SE" sz="1600" dirty="0">
                <a:solidFill>
                  <a:srgbClr val="007020"/>
                </a:solidFill>
                <a:latin typeface="Courier"/>
              </a:rPr>
              <a:t>   </a:t>
            </a:r>
            <a:r>
              <a:rPr lang="sv-SE" sz="1600" dirty="0" err="1">
                <a:solidFill>
                  <a:srgbClr val="007020"/>
                </a:solidFill>
                <a:latin typeface="Courier"/>
              </a:rPr>
              <a:t>alttext</a:t>
            </a:r>
            <a:r>
              <a:rPr lang="sv-SE" sz="1600" dirty="0">
                <a:solidFill>
                  <a:srgbClr val="007020"/>
                </a:solidFill>
                <a:latin typeface="Courier"/>
              </a:rPr>
              <a:t>=</a:t>
            </a:r>
            <a:r>
              <a:rPr lang="sv-SE" sz="1600" dirty="0">
                <a:solidFill>
                  <a:srgbClr val="4070A0"/>
                </a:solidFill>
                <a:latin typeface="Courier"/>
              </a:rPr>
              <a:t>"Roten ur a delat med b"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&gt;</a:t>
            </a:r>
            <a:br>
              <a:rPr lang="sv-SE" sz="1600" dirty="0">
                <a:latin typeface="Courier"/>
              </a:rPr>
            </a:br>
            <a:r>
              <a:rPr lang="sv-SE" sz="1600" dirty="0">
                <a:latin typeface="Courier"/>
              </a:rPr>
              <a:t>   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&lt;</a:t>
            </a:r>
            <a:r>
              <a:rPr lang="sv-SE" sz="1600" b="1" dirty="0" err="1">
                <a:solidFill>
                  <a:srgbClr val="007020"/>
                </a:solidFill>
                <a:latin typeface="Courier"/>
              </a:rPr>
              <a:t>mfrac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&gt;</a:t>
            </a:r>
            <a:br>
              <a:rPr lang="sv-SE" sz="1600" dirty="0">
                <a:latin typeface="Courier"/>
              </a:rPr>
            </a:br>
            <a:r>
              <a:rPr lang="sv-SE" sz="1600" dirty="0">
                <a:latin typeface="Courier"/>
              </a:rPr>
              <a:t>     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&lt;</a:t>
            </a:r>
            <a:r>
              <a:rPr lang="sv-SE" sz="1600" b="1" dirty="0" err="1">
                <a:solidFill>
                  <a:srgbClr val="007020"/>
                </a:solidFill>
                <a:latin typeface="Courier"/>
              </a:rPr>
              <a:t>msqrt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&gt;</a:t>
            </a:r>
            <a:br>
              <a:rPr lang="sv-SE" sz="1600" dirty="0">
                <a:latin typeface="Courier"/>
              </a:rPr>
            </a:br>
            <a:r>
              <a:rPr lang="sv-SE" sz="1600" dirty="0">
                <a:latin typeface="Courier"/>
              </a:rPr>
              <a:t>       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&lt;mi&gt;</a:t>
            </a:r>
            <a:r>
              <a:rPr lang="sv-SE" sz="1600" dirty="0">
                <a:latin typeface="Courier"/>
              </a:rPr>
              <a:t>a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&lt;/mi&gt;</a:t>
            </a:r>
            <a:br>
              <a:rPr lang="sv-SE" sz="1600" dirty="0">
                <a:latin typeface="Courier"/>
              </a:rPr>
            </a:br>
            <a:r>
              <a:rPr lang="sv-SE" sz="1600" dirty="0">
                <a:latin typeface="Courier"/>
              </a:rPr>
              <a:t>     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&lt;/</a:t>
            </a:r>
            <a:r>
              <a:rPr lang="sv-SE" sz="1600" b="1" dirty="0" err="1">
                <a:solidFill>
                  <a:srgbClr val="007020"/>
                </a:solidFill>
                <a:latin typeface="Courier"/>
              </a:rPr>
              <a:t>msqrt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&gt;</a:t>
            </a:r>
            <a:br>
              <a:rPr lang="sv-SE" sz="1600" dirty="0">
                <a:latin typeface="Courier"/>
              </a:rPr>
            </a:br>
            <a:r>
              <a:rPr lang="sv-SE" sz="1600" dirty="0">
                <a:latin typeface="Courier"/>
              </a:rPr>
              <a:t>     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&lt;mi&gt;</a:t>
            </a:r>
            <a:r>
              <a:rPr lang="sv-SE" sz="1600" dirty="0">
                <a:latin typeface="Courier"/>
              </a:rPr>
              <a:t>b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&lt;/mi&gt;</a:t>
            </a:r>
            <a:br>
              <a:rPr lang="sv-SE" sz="1600" dirty="0">
                <a:latin typeface="Courier"/>
              </a:rPr>
            </a:br>
            <a:r>
              <a:rPr lang="sv-SE" sz="1600" dirty="0">
                <a:latin typeface="Courier"/>
              </a:rPr>
              <a:t>   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&lt;/</a:t>
            </a:r>
            <a:r>
              <a:rPr lang="sv-SE" sz="1600" b="1" dirty="0" err="1">
                <a:solidFill>
                  <a:srgbClr val="007020"/>
                </a:solidFill>
                <a:latin typeface="Courier"/>
              </a:rPr>
              <a:t>mfrac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&gt;</a:t>
            </a:r>
            <a:br>
              <a:rPr lang="sv-SE" sz="1600" dirty="0">
                <a:latin typeface="Courier"/>
              </a:rPr>
            </a:br>
            <a:r>
              <a:rPr lang="sv-SE" sz="1600" b="1" dirty="0">
                <a:solidFill>
                  <a:srgbClr val="007020"/>
                </a:solidFill>
                <a:latin typeface="Courier"/>
              </a:rPr>
              <a:t>&lt;/</a:t>
            </a:r>
            <a:r>
              <a:rPr lang="sv-SE" sz="1600" b="1" dirty="0" err="1">
                <a:solidFill>
                  <a:srgbClr val="007020"/>
                </a:solidFill>
                <a:latin typeface="Courier"/>
              </a:rPr>
              <a:t>math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&gt;</a:t>
            </a:r>
            <a:endParaRPr lang="sv-SE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6A488B-F9E5-4A6D-B491-7CFD14E8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19999"/>
            <a:ext cx="5652224" cy="1008000"/>
          </a:xfrm>
        </p:spPr>
        <p:txBody>
          <a:bodyPr/>
          <a:lstStyle/>
          <a:p>
            <a:r>
              <a:rPr lang="sv-SE" dirty="0"/>
              <a:t>Tillgänglighetsmetadata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sz="2000" dirty="0" err="1"/>
              <a:t>Detaljerad</a:t>
            </a:r>
            <a:r>
              <a:rPr sz="2000" dirty="0"/>
              <a:t> information om </a:t>
            </a:r>
            <a:r>
              <a:rPr sz="2000" dirty="0" err="1"/>
              <a:t>en</a:t>
            </a:r>
            <a:r>
              <a:rPr sz="2000" dirty="0"/>
              <a:t> digital </a:t>
            </a:r>
            <a:r>
              <a:rPr sz="2000" dirty="0" err="1"/>
              <a:t>boks</a:t>
            </a:r>
            <a:r>
              <a:rPr sz="2000" dirty="0"/>
              <a:t> </a:t>
            </a:r>
            <a:r>
              <a:rPr sz="2000" dirty="0" err="1"/>
              <a:t>tillgänglighet</a:t>
            </a:r>
            <a:endParaRPr sz="2000" dirty="0"/>
          </a:p>
          <a:p>
            <a:pPr lvl="1"/>
            <a:r>
              <a:rPr sz="2000" dirty="0" err="1"/>
              <a:t>Hur</a:t>
            </a:r>
            <a:r>
              <a:rPr sz="2000" dirty="0"/>
              <a:t> </a:t>
            </a:r>
            <a:r>
              <a:rPr sz="2000" dirty="0" err="1"/>
              <a:t>tillgänglig</a:t>
            </a:r>
            <a:r>
              <a:rPr sz="2000" dirty="0"/>
              <a:t> </a:t>
            </a:r>
            <a:r>
              <a:rPr sz="2000" dirty="0" err="1"/>
              <a:t>är</a:t>
            </a:r>
            <a:r>
              <a:rPr sz="2000" dirty="0"/>
              <a:t> den </a:t>
            </a:r>
            <a:r>
              <a:rPr sz="2000" dirty="0" err="1"/>
              <a:t>här</a:t>
            </a:r>
            <a:r>
              <a:rPr sz="2000" dirty="0"/>
              <a:t> </a:t>
            </a:r>
            <a:r>
              <a:rPr sz="2000" dirty="0" err="1"/>
              <a:t>boken</a:t>
            </a:r>
            <a:r>
              <a:rPr sz="2000" dirty="0"/>
              <a:t> </a:t>
            </a:r>
            <a:r>
              <a:rPr sz="2000" dirty="0" err="1"/>
              <a:t>för</a:t>
            </a:r>
            <a:r>
              <a:rPr sz="2000" dirty="0"/>
              <a:t> just </a:t>
            </a:r>
            <a:r>
              <a:rPr sz="2000" dirty="0" err="1"/>
              <a:t>mig</a:t>
            </a:r>
            <a:r>
              <a:rPr sz="2000" dirty="0"/>
              <a:t>?</a:t>
            </a:r>
          </a:p>
          <a:p>
            <a:pPr lvl="2"/>
            <a:r>
              <a:rPr sz="2000" dirty="0"/>
              <a:t>Finns det </a:t>
            </a:r>
            <a:r>
              <a:rPr sz="2000" dirty="0" err="1"/>
              <a:t>bildbeskrivningar</a:t>
            </a:r>
            <a:r>
              <a:rPr sz="2000" dirty="0"/>
              <a:t>?</a:t>
            </a:r>
          </a:p>
          <a:p>
            <a:pPr lvl="2"/>
            <a:r>
              <a:rPr sz="2000" dirty="0" err="1"/>
              <a:t>Inkluderar</a:t>
            </a:r>
            <a:r>
              <a:rPr sz="2000" dirty="0"/>
              <a:t> </a:t>
            </a:r>
            <a:r>
              <a:rPr sz="2000" dirty="0" err="1"/>
              <a:t>boken</a:t>
            </a:r>
            <a:r>
              <a:rPr sz="2000" dirty="0"/>
              <a:t> </a:t>
            </a:r>
            <a:r>
              <a:rPr sz="2000" dirty="0" err="1"/>
              <a:t>sidnumrering</a:t>
            </a:r>
            <a:r>
              <a:rPr sz="2000" dirty="0"/>
              <a:t> </a:t>
            </a:r>
            <a:r>
              <a:rPr sz="2000" dirty="0" err="1"/>
              <a:t>från</a:t>
            </a:r>
            <a:r>
              <a:rPr sz="2000" dirty="0"/>
              <a:t> </a:t>
            </a:r>
            <a:r>
              <a:rPr sz="2000" dirty="0" err="1"/>
              <a:t>svartskriften</a:t>
            </a:r>
            <a:r>
              <a:rPr sz="2000" dirty="0"/>
              <a:t>?</a:t>
            </a:r>
          </a:p>
          <a:p>
            <a:pPr lvl="2"/>
            <a:r>
              <a:rPr sz="2000" dirty="0" err="1"/>
              <a:t>Är</a:t>
            </a:r>
            <a:r>
              <a:rPr sz="2000" dirty="0"/>
              <a:t> </a:t>
            </a:r>
            <a:r>
              <a:rPr sz="2000" dirty="0" err="1"/>
              <a:t>texten</a:t>
            </a:r>
            <a:r>
              <a:rPr sz="2000" dirty="0"/>
              <a:t> </a:t>
            </a:r>
            <a:r>
              <a:rPr sz="2000" dirty="0" err="1"/>
              <a:t>tillgänglig</a:t>
            </a:r>
            <a:r>
              <a:rPr sz="2000" dirty="0"/>
              <a:t> </a:t>
            </a:r>
            <a:r>
              <a:rPr sz="2000" dirty="0" err="1"/>
              <a:t>för</a:t>
            </a:r>
            <a:r>
              <a:rPr sz="2000" dirty="0"/>
              <a:t> min </a:t>
            </a:r>
            <a:r>
              <a:rPr sz="2000" dirty="0" err="1"/>
              <a:t>skärmläsare</a:t>
            </a:r>
            <a:r>
              <a:rPr sz="2000" dirty="0"/>
              <a:t> </a:t>
            </a:r>
            <a:r>
              <a:rPr sz="2000" dirty="0" err="1"/>
              <a:t>eller</a:t>
            </a:r>
            <a:r>
              <a:rPr sz="2000" dirty="0"/>
              <a:t> </a:t>
            </a:r>
            <a:r>
              <a:rPr sz="2000" dirty="0" err="1"/>
              <a:t>är</a:t>
            </a:r>
            <a:r>
              <a:rPr sz="2000" dirty="0"/>
              <a:t> det </a:t>
            </a:r>
            <a:r>
              <a:rPr sz="2000" dirty="0" err="1"/>
              <a:t>en</a:t>
            </a:r>
            <a:r>
              <a:rPr sz="2000" dirty="0"/>
              <a:t> </a:t>
            </a:r>
            <a:r>
              <a:rPr sz="2000" dirty="0" err="1"/>
              <a:t>talbok</a:t>
            </a:r>
            <a:r>
              <a:rPr sz="2000" dirty="0"/>
              <a:t> </a:t>
            </a:r>
            <a:r>
              <a:rPr sz="2000" dirty="0" err="1"/>
              <a:t>utan</a:t>
            </a:r>
            <a:r>
              <a:rPr sz="2000" dirty="0"/>
              <a:t> text?</a:t>
            </a:r>
          </a:p>
          <a:p>
            <a:pPr lvl="2"/>
            <a:r>
              <a:rPr sz="2000" dirty="0"/>
              <a:t>etc.</a:t>
            </a:r>
          </a:p>
          <a:p>
            <a:pPr lvl="1"/>
            <a:r>
              <a:rPr sz="2000" dirty="0" err="1"/>
              <a:t>Bäddas</a:t>
            </a:r>
            <a:r>
              <a:rPr sz="2000" dirty="0"/>
              <a:t> in </a:t>
            </a:r>
            <a:r>
              <a:rPr sz="2000" dirty="0" err="1"/>
              <a:t>i</a:t>
            </a:r>
            <a:r>
              <a:rPr sz="2000" dirty="0"/>
              <a:t> EPUB 3-filen, men </a:t>
            </a:r>
            <a:r>
              <a:rPr sz="2000" dirty="0" err="1"/>
              <a:t>måste</a:t>
            </a:r>
            <a:r>
              <a:rPr sz="2000" dirty="0"/>
              <a:t> </a:t>
            </a:r>
            <a:r>
              <a:rPr sz="2000" dirty="0" err="1"/>
              <a:t>också</a:t>
            </a:r>
            <a:r>
              <a:rPr sz="2000" dirty="0"/>
              <a:t> </a:t>
            </a:r>
            <a:r>
              <a:rPr sz="2000" dirty="0" err="1"/>
              <a:t>finnas</a:t>
            </a:r>
            <a:r>
              <a:rPr sz="2000" dirty="0"/>
              <a:t> med </a:t>
            </a:r>
            <a:r>
              <a:rPr sz="2000" dirty="0" err="1"/>
              <a:t>i</a:t>
            </a:r>
            <a:r>
              <a:rPr sz="2000" dirty="0"/>
              <a:t> de system </a:t>
            </a:r>
            <a:r>
              <a:rPr sz="2000" dirty="0" err="1"/>
              <a:t>och</a:t>
            </a:r>
            <a:r>
              <a:rPr sz="2000" dirty="0"/>
              <a:t> </a:t>
            </a:r>
            <a:r>
              <a:rPr sz="2000" dirty="0" err="1"/>
              <a:t>kataloger</a:t>
            </a:r>
            <a:r>
              <a:rPr sz="2000" dirty="0"/>
              <a:t> </a:t>
            </a:r>
            <a:r>
              <a:rPr sz="2000" dirty="0" err="1"/>
              <a:t>som</a:t>
            </a:r>
            <a:r>
              <a:rPr sz="2000" dirty="0"/>
              <a:t> </a:t>
            </a:r>
            <a:r>
              <a:rPr sz="2000" dirty="0" err="1"/>
              <a:t>användare</a:t>
            </a:r>
            <a:r>
              <a:rPr sz="2000" dirty="0"/>
              <a:t> </a:t>
            </a:r>
            <a:r>
              <a:rPr sz="2000" dirty="0" err="1"/>
              <a:t>söker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, </a:t>
            </a:r>
            <a:r>
              <a:rPr sz="2000" dirty="0" err="1"/>
              <a:t>t.ex</a:t>
            </a:r>
            <a:r>
              <a:rPr sz="2000" dirty="0"/>
              <a:t>. </a:t>
            </a:r>
            <a:r>
              <a:rPr sz="2000" dirty="0" err="1"/>
              <a:t>Legimus</a:t>
            </a:r>
            <a:endParaRPr sz="2000" dirty="0"/>
          </a:p>
        </p:txBody>
      </p:sp>
      <p:sp>
        <p:nvSpPr>
          <p:cNvPr id="5" name="textruta 4" descr="Tre tillgängligheter uttryckta i kodad tillgänglighetsmetadata för EPUB 3: accessibilityFeature: alternativeText, accessibilityFeature: longDescription och accessibilityFeature: printPageNumbers.">
            <a:extLst>
              <a:ext uri="{FF2B5EF4-FFF2-40B4-BE49-F238E27FC236}">
                <a16:creationId xmlns:a16="http://schemas.microsoft.com/office/drawing/2014/main" id="{9EFB1254-2816-47A6-B0C8-6D92416FC044}"/>
              </a:ext>
            </a:extLst>
          </p:cNvPr>
          <p:cNvSpPr txBox="1"/>
          <p:nvPr/>
        </p:nvSpPr>
        <p:spPr>
          <a:xfrm>
            <a:off x="6882458" y="805449"/>
            <a:ext cx="47863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sv-SE" sz="1600" b="1" dirty="0">
                <a:solidFill>
                  <a:srgbClr val="007020"/>
                </a:solidFill>
                <a:latin typeface="Courier"/>
              </a:rPr>
              <a:t>&lt;meta</a:t>
            </a:r>
            <a:r>
              <a:rPr lang="sv-SE" sz="1600" dirty="0">
                <a:solidFill>
                  <a:srgbClr val="007020"/>
                </a:solidFill>
                <a:latin typeface="Courier"/>
              </a:rPr>
              <a:t> </a:t>
            </a:r>
            <a:r>
              <a:rPr lang="sv-SE" sz="1600" dirty="0" err="1">
                <a:solidFill>
                  <a:srgbClr val="007020"/>
                </a:solidFill>
                <a:latin typeface="Courier"/>
              </a:rPr>
              <a:t>property</a:t>
            </a:r>
            <a:r>
              <a:rPr lang="sv-SE" sz="1600" dirty="0">
                <a:solidFill>
                  <a:srgbClr val="007020"/>
                </a:solidFill>
                <a:latin typeface="Courier"/>
              </a:rPr>
              <a:t>=</a:t>
            </a:r>
            <a:r>
              <a:rPr lang="sv-SE" sz="1600" dirty="0">
                <a:solidFill>
                  <a:srgbClr val="4070A0"/>
                </a:solidFill>
                <a:latin typeface="Courier"/>
              </a:rPr>
              <a:t>"</a:t>
            </a:r>
            <a:r>
              <a:rPr lang="sv-SE" sz="1600" dirty="0" err="1">
                <a:solidFill>
                  <a:srgbClr val="4070A0"/>
                </a:solidFill>
                <a:latin typeface="Courier"/>
              </a:rPr>
              <a:t>schema:accessibilityFeature</a:t>
            </a:r>
            <a:r>
              <a:rPr lang="sv-SE" sz="1600" dirty="0">
                <a:solidFill>
                  <a:srgbClr val="4070A0"/>
                </a:solidFill>
                <a:latin typeface="Courier"/>
              </a:rPr>
              <a:t>"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&gt;</a:t>
            </a:r>
            <a:r>
              <a:rPr lang="sv-SE" sz="1600" dirty="0" err="1">
                <a:latin typeface="Courier"/>
              </a:rPr>
              <a:t>alternativeText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&lt;/meta&gt;</a:t>
            </a:r>
            <a:br>
              <a:rPr lang="sv-SE" sz="1600" dirty="0"/>
            </a:br>
            <a:r>
              <a:rPr lang="sv-SE" sz="1600" b="1" dirty="0">
                <a:solidFill>
                  <a:srgbClr val="007020"/>
                </a:solidFill>
                <a:latin typeface="Courier"/>
              </a:rPr>
              <a:t>&lt;meta</a:t>
            </a:r>
            <a:r>
              <a:rPr lang="sv-SE" sz="1600" dirty="0">
                <a:solidFill>
                  <a:srgbClr val="007020"/>
                </a:solidFill>
                <a:latin typeface="Courier"/>
              </a:rPr>
              <a:t> </a:t>
            </a:r>
            <a:r>
              <a:rPr lang="sv-SE" sz="1600" dirty="0" err="1">
                <a:solidFill>
                  <a:srgbClr val="007020"/>
                </a:solidFill>
                <a:latin typeface="Courier"/>
              </a:rPr>
              <a:t>property</a:t>
            </a:r>
            <a:r>
              <a:rPr lang="sv-SE" sz="1600" dirty="0">
                <a:solidFill>
                  <a:srgbClr val="007020"/>
                </a:solidFill>
                <a:latin typeface="Courier"/>
              </a:rPr>
              <a:t>=</a:t>
            </a:r>
            <a:r>
              <a:rPr lang="sv-SE" sz="1600" dirty="0">
                <a:solidFill>
                  <a:srgbClr val="4070A0"/>
                </a:solidFill>
                <a:latin typeface="Courier"/>
              </a:rPr>
              <a:t>"</a:t>
            </a:r>
            <a:r>
              <a:rPr lang="sv-SE" sz="1600" dirty="0" err="1">
                <a:solidFill>
                  <a:srgbClr val="4070A0"/>
                </a:solidFill>
                <a:latin typeface="Courier"/>
              </a:rPr>
              <a:t>schema:accessibilityFeature</a:t>
            </a:r>
            <a:r>
              <a:rPr lang="sv-SE" sz="1600" dirty="0">
                <a:solidFill>
                  <a:srgbClr val="4070A0"/>
                </a:solidFill>
                <a:latin typeface="Courier"/>
              </a:rPr>
              <a:t>"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&gt;</a:t>
            </a:r>
            <a:r>
              <a:rPr lang="sv-SE" sz="1600" dirty="0" err="1">
                <a:latin typeface="Courier"/>
              </a:rPr>
              <a:t>longDescription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&lt;/meta&gt;</a:t>
            </a:r>
            <a:br>
              <a:rPr lang="sv-SE" sz="1600" dirty="0"/>
            </a:br>
            <a:r>
              <a:rPr lang="sv-SE" sz="1600" b="1" dirty="0">
                <a:solidFill>
                  <a:srgbClr val="007020"/>
                </a:solidFill>
                <a:latin typeface="Courier"/>
              </a:rPr>
              <a:t>&lt;meta</a:t>
            </a:r>
            <a:r>
              <a:rPr lang="sv-SE" sz="1600" dirty="0">
                <a:solidFill>
                  <a:srgbClr val="007020"/>
                </a:solidFill>
                <a:latin typeface="Courier"/>
              </a:rPr>
              <a:t> </a:t>
            </a:r>
            <a:r>
              <a:rPr lang="sv-SE" sz="1600" dirty="0" err="1">
                <a:solidFill>
                  <a:srgbClr val="007020"/>
                </a:solidFill>
                <a:latin typeface="Courier"/>
              </a:rPr>
              <a:t>property</a:t>
            </a:r>
            <a:r>
              <a:rPr lang="sv-SE" sz="1600" dirty="0">
                <a:solidFill>
                  <a:srgbClr val="007020"/>
                </a:solidFill>
                <a:latin typeface="Courier"/>
              </a:rPr>
              <a:t>=</a:t>
            </a:r>
            <a:r>
              <a:rPr lang="sv-SE" sz="1600" dirty="0">
                <a:solidFill>
                  <a:srgbClr val="4070A0"/>
                </a:solidFill>
                <a:latin typeface="Courier"/>
              </a:rPr>
              <a:t>"</a:t>
            </a:r>
            <a:r>
              <a:rPr lang="sv-SE" sz="1600" dirty="0" err="1">
                <a:solidFill>
                  <a:srgbClr val="4070A0"/>
                </a:solidFill>
                <a:latin typeface="Courier"/>
              </a:rPr>
              <a:t>schema:accessibilityFeature</a:t>
            </a:r>
            <a:r>
              <a:rPr lang="sv-SE" sz="1600" dirty="0">
                <a:solidFill>
                  <a:srgbClr val="4070A0"/>
                </a:solidFill>
                <a:latin typeface="Courier"/>
              </a:rPr>
              <a:t>"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&gt;</a:t>
            </a:r>
            <a:r>
              <a:rPr lang="sv-SE" sz="1600" dirty="0" err="1">
                <a:latin typeface="Courier"/>
              </a:rPr>
              <a:t>printPageNumbers</a:t>
            </a:r>
            <a:r>
              <a:rPr lang="sv-SE" sz="1600" b="1" dirty="0">
                <a:solidFill>
                  <a:srgbClr val="007020"/>
                </a:solidFill>
                <a:latin typeface="Courier"/>
              </a:rPr>
              <a:t>&lt;/meta&gt;</a:t>
            </a:r>
            <a:br>
              <a:rPr lang="sv-SE" sz="1600" dirty="0"/>
            </a:br>
            <a:r>
              <a:rPr lang="sv-SE" sz="1600" dirty="0">
                <a:latin typeface="Courier"/>
              </a:rPr>
              <a:t>[...]</a:t>
            </a:r>
          </a:p>
        </p:txBody>
      </p:sp>
      <p:sp>
        <p:nvSpPr>
          <p:cNvPr id="6" name="textruta 5" descr="Exempel på hur tillgänglighetsmetadata kan renderas för användaren.">
            <a:extLst>
              <a:ext uri="{FF2B5EF4-FFF2-40B4-BE49-F238E27FC236}">
                <a16:creationId xmlns:a16="http://schemas.microsoft.com/office/drawing/2014/main" id="{6D147A84-4EB3-47C8-AF72-51201099D42D}"/>
              </a:ext>
            </a:extLst>
          </p:cNvPr>
          <p:cNvSpPr txBox="1"/>
          <p:nvPr/>
        </p:nvSpPr>
        <p:spPr>
          <a:xfrm>
            <a:off x="6468119" y="3932043"/>
            <a:ext cx="5200650" cy="2120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88000" bIns="288000" rtlCol="0">
            <a:spAutoFit/>
          </a:bodyPr>
          <a:lstStyle/>
          <a:p>
            <a:pPr lvl="1"/>
            <a:r>
              <a:rPr lang="sv-SE" sz="2000" b="1" i="1" dirty="0"/>
              <a:t>Tillgängligheter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sv-SE" sz="2000" i="1" dirty="0"/>
              <a:t>Innehåller </a:t>
            </a:r>
            <a:r>
              <a:rPr lang="sv-SE" sz="2000" i="1" dirty="0" err="1"/>
              <a:t>alternativtexter</a:t>
            </a:r>
            <a:endParaRPr lang="sv-SE" sz="2000" i="1" dirty="0"/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sv-SE" sz="2000" i="1" dirty="0"/>
              <a:t>Innehåller bildbeskrivningar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sv-SE" sz="2000" i="1" dirty="0"/>
              <a:t>Innehåller svartskriftspaginering</a:t>
            </a:r>
          </a:p>
          <a:p>
            <a:pPr lvl="1"/>
            <a:r>
              <a:rPr lang="sv-SE" sz="2000" i="1" dirty="0"/>
              <a:t>[…]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dirty="0" err="1"/>
              <a:t>Tillgänglighet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formatet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början</a:t>
            </a:r>
            <a:r>
              <a:rPr dirty="0"/>
              <a:t>, men </a:t>
            </a:r>
            <a:r>
              <a:rPr dirty="0" err="1"/>
              <a:t>inte</a:t>
            </a:r>
            <a:r>
              <a:rPr dirty="0"/>
              <a:t> </a:t>
            </a:r>
            <a:r>
              <a:rPr dirty="0" err="1"/>
              <a:t>tillräckligt</a:t>
            </a:r>
            <a:endParaRPr dirty="0"/>
          </a:p>
          <a:p>
            <a:pPr lvl="1"/>
            <a:r>
              <a:rPr dirty="0" err="1"/>
              <a:t>Tillgänglighet</a:t>
            </a:r>
            <a:r>
              <a:rPr dirty="0"/>
              <a:t> </a:t>
            </a:r>
            <a:r>
              <a:rPr dirty="0" err="1"/>
              <a:t>måste</a:t>
            </a:r>
            <a:r>
              <a:rPr dirty="0"/>
              <a:t> </a:t>
            </a:r>
            <a:r>
              <a:rPr dirty="0" err="1"/>
              <a:t>kunna</a:t>
            </a:r>
            <a:r>
              <a:rPr dirty="0"/>
              <a:t> </a:t>
            </a:r>
            <a:r>
              <a:rPr dirty="0" err="1"/>
              <a:t>presenteras</a:t>
            </a:r>
            <a:r>
              <a:rPr dirty="0"/>
              <a:t>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läsaren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ett</a:t>
            </a:r>
            <a:r>
              <a:rPr dirty="0"/>
              <a:t> </a:t>
            </a:r>
            <a:r>
              <a:rPr dirty="0" err="1"/>
              <a:t>lässystem</a:t>
            </a:r>
            <a:r>
              <a:rPr dirty="0"/>
              <a:t>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lyckas</a:t>
            </a:r>
            <a:r>
              <a:rPr dirty="0"/>
              <a:t> med </a:t>
            </a:r>
            <a:r>
              <a:rPr dirty="0" err="1"/>
              <a:t>sitt</a:t>
            </a:r>
            <a:r>
              <a:rPr dirty="0"/>
              <a:t> </a:t>
            </a:r>
            <a:r>
              <a:rPr dirty="0" err="1"/>
              <a:t>mål</a:t>
            </a:r>
            <a:endParaRPr dirty="0"/>
          </a:p>
          <a:p>
            <a:pPr lvl="1"/>
            <a:r>
              <a:rPr dirty="0" err="1"/>
              <a:t>Presentationen</a:t>
            </a:r>
            <a:r>
              <a:rPr dirty="0"/>
              <a:t> av </a:t>
            </a:r>
            <a:r>
              <a:rPr dirty="0" err="1"/>
              <a:t>tillgängligheterna</a:t>
            </a:r>
            <a:r>
              <a:rPr dirty="0"/>
              <a:t> </a:t>
            </a:r>
            <a:r>
              <a:rPr dirty="0" err="1"/>
              <a:t>måste</a:t>
            </a:r>
            <a:r>
              <a:rPr dirty="0"/>
              <a:t> </a:t>
            </a:r>
            <a:r>
              <a:rPr dirty="0" err="1"/>
              <a:t>vara</a:t>
            </a:r>
            <a:r>
              <a:rPr dirty="0"/>
              <a:t> </a:t>
            </a:r>
            <a:r>
              <a:rPr dirty="0" err="1"/>
              <a:t>förståeliga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användarvänliga</a:t>
            </a:r>
            <a:r>
              <a:rPr dirty="0"/>
              <a:t>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läsaren</a:t>
            </a:r>
            <a:endParaRPr dirty="0"/>
          </a:p>
          <a:p>
            <a:pPr lvl="1"/>
            <a:r>
              <a:rPr dirty="0" err="1"/>
              <a:t>Läsaren</a:t>
            </a:r>
            <a:r>
              <a:rPr dirty="0"/>
              <a:t> </a:t>
            </a:r>
            <a:r>
              <a:rPr dirty="0" err="1"/>
              <a:t>måste</a:t>
            </a:r>
            <a:r>
              <a:rPr dirty="0"/>
              <a:t> </a:t>
            </a:r>
            <a:r>
              <a:rPr dirty="0" err="1"/>
              <a:t>kunna</a:t>
            </a:r>
            <a:r>
              <a:rPr dirty="0"/>
              <a:t> </a:t>
            </a:r>
            <a:r>
              <a:rPr dirty="0" err="1"/>
              <a:t>hitta</a:t>
            </a:r>
            <a:r>
              <a:rPr dirty="0"/>
              <a:t> </a:t>
            </a:r>
            <a:r>
              <a:rPr dirty="0" err="1"/>
              <a:t>fram</a:t>
            </a:r>
            <a:r>
              <a:rPr dirty="0"/>
              <a:t> till </a:t>
            </a:r>
            <a:r>
              <a:rPr dirty="0" err="1"/>
              <a:t>materialet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avgöra</a:t>
            </a:r>
            <a:r>
              <a:rPr dirty="0"/>
              <a:t> </a:t>
            </a:r>
            <a:r>
              <a:rPr dirty="0" err="1"/>
              <a:t>dess</a:t>
            </a:r>
            <a:r>
              <a:rPr dirty="0"/>
              <a:t> </a:t>
            </a:r>
            <a:r>
              <a:rPr dirty="0" err="1"/>
              <a:t>tillgänglighet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/>
              <a:t>Tillgänglighet</a:t>
            </a:r>
            <a:r>
              <a:rPr dirty="0"/>
              <a:t> </a:t>
            </a:r>
            <a:r>
              <a:rPr dirty="0" err="1"/>
              <a:t>hela</a:t>
            </a:r>
            <a:r>
              <a:rPr dirty="0"/>
              <a:t> </a:t>
            </a:r>
            <a:r>
              <a:rPr dirty="0" err="1"/>
              <a:t>vägen</a:t>
            </a:r>
            <a:r>
              <a:rPr dirty="0"/>
              <a:t> </a:t>
            </a:r>
            <a:r>
              <a:rPr dirty="0" err="1"/>
              <a:t>fram</a:t>
            </a:r>
            <a:r>
              <a:rPr dirty="0"/>
              <a:t> till </a:t>
            </a:r>
            <a:r>
              <a:rPr dirty="0" err="1"/>
              <a:t>läsaren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dirty="0" err="1"/>
              <a:t>Pågående</a:t>
            </a:r>
            <a:r>
              <a:rPr dirty="0"/>
              <a:t> EPUB 3-projekt, </a:t>
            </a:r>
            <a:r>
              <a:rPr dirty="0" err="1"/>
              <a:t>startade</a:t>
            </a:r>
            <a:r>
              <a:rPr dirty="0"/>
              <a:t> </a:t>
            </a:r>
            <a:r>
              <a:rPr dirty="0" err="1"/>
              <a:t>genomförande</a:t>
            </a:r>
            <a:r>
              <a:rPr dirty="0"/>
              <a:t> </a:t>
            </a:r>
            <a:r>
              <a:rPr dirty="0" err="1"/>
              <a:t>sommaren</a:t>
            </a:r>
            <a:r>
              <a:rPr dirty="0"/>
              <a:t> 2020</a:t>
            </a:r>
          </a:p>
          <a:p>
            <a:pPr lvl="2">
              <a:buAutoNum type="arabicPeriod"/>
            </a:pPr>
            <a:r>
              <a:rPr dirty="0"/>
              <a:t>EPUB 3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primärt</a:t>
            </a:r>
            <a:r>
              <a:rPr dirty="0"/>
              <a:t> </a:t>
            </a:r>
            <a:r>
              <a:rPr dirty="0" err="1"/>
              <a:t>produktionsformat</a:t>
            </a:r>
            <a:r>
              <a:rPr dirty="0"/>
              <a:t>. </a:t>
            </a:r>
            <a:r>
              <a:rPr dirty="0" err="1"/>
              <a:t>Stora</a:t>
            </a:r>
            <a:r>
              <a:rPr dirty="0"/>
              <a:t> </a:t>
            </a:r>
            <a:r>
              <a:rPr dirty="0" err="1"/>
              <a:t>förändringar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intern </a:t>
            </a:r>
            <a:r>
              <a:rPr dirty="0" err="1"/>
              <a:t>infrastruktur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MTM, </a:t>
            </a:r>
            <a:r>
              <a:rPr dirty="0" err="1"/>
              <a:t>fortsatt</a:t>
            </a:r>
            <a:r>
              <a:rPr dirty="0"/>
              <a:t> </a:t>
            </a:r>
            <a:r>
              <a:rPr dirty="0" err="1"/>
              <a:t>samma</a:t>
            </a:r>
            <a:r>
              <a:rPr dirty="0"/>
              <a:t> </a:t>
            </a:r>
            <a:r>
              <a:rPr dirty="0" err="1"/>
              <a:t>utformat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Legimus</a:t>
            </a:r>
            <a:r>
              <a:rPr dirty="0"/>
              <a:t>,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genereras</a:t>
            </a:r>
            <a:r>
              <a:rPr dirty="0"/>
              <a:t> </a:t>
            </a:r>
            <a:r>
              <a:rPr dirty="0" err="1"/>
              <a:t>från</a:t>
            </a:r>
            <a:r>
              <a:rPr dirty="0"/>
              <a:t> EPUB 3</a:t>
            </a:r>
          </a:p>
          <a:p>
            <a:pPr lvl="2">
              <a:buAutoNum type="arabicPeriod"/>
            </a:pPr>
            <a:r>
              <a:rPr dirty="0"/>
              <a:t>EPUB 3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Legimus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till </a:t>
            </a:r>
            <a:r>
              <a:rPr dirty="0" err="1"/>
              <a:t>våra</a:t>
            </a:r>
            <a:r>
              <a:rPr dirty="0"/>
              <a:t> </a:t>
            </a:r>
            <a:r>
              <a:rPr dirty="0" err="1"/>
              <a:t>läsare</a:t>
            </a:r>
            <a:r>
              <a:rPr dirty="0"/>
              <a:t> (</a:t>
            </a:r>
            <a:r>
              <a:rPr dirty="0" err="1"/>
              <a:t>primärt</a:t>
            </a:r>
            <a:r>
              <a:rPr dirty="0"/>
              <a:t> </a:t>
            </a:r>
            <a:r>
              <a:rPr dirty="0" err="1"/>
              <a:t>talböcker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e-text), </a:t>
            </a:r>
            <a:r>
              <a:rPr dirty="0" err="1"/>
              <a:t>kräver</a:t>
            </a:r>
            <a:r>
              <a:rPr dirty="0"/>
              <a:t> bra </a:t>
            </a:r>
            <a:r>
              <a:rPr dirty="0" err="1"/>
              <a:t>stöd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läsprogram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appar</a:t>
            </a:r>
            <a:r>
              <a:rPr dirty="0"/>
              <a:t>,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distributionssystem</a:t>
            </a:r>
            <a:r>
              <a:rPr dirty="0"/>
              <a:t>, </a:t>
            </a:r>
            <a:r>
              <a:rPr dirty="0" err="1"/>
              <a:t>användartester</a:t>
            </a:r>
            <a:r>
              <a:rPr dirty="0"/>
              <a:t>, etc.</a:t>
            </a:r>
          </a:p>
          <a:p>
            <a:pPr lvl="1"/>
            <a:r>
              <a:rPr dirty="0" err="1"/>
              <a:t>Bakåtkompatibilitet</a:t>
            </a:r>
            <a:r>
              <a:rPr dirty="0"/>
              <a:t> med </a:t>
            </a:r>
            <a:r>
              <a:rPr dirty="0" err="1"/>
              <a:t>exempelvis</a:t>
            </a:r>
            <a:r>
              <a:rPr dirty="0"/>
              <a:t> Daisy </a:t>
            </a:r>
            <a:r>
              <a:rPr dirty="0" err="1"/>
              <a:t>kommer</a:t>
            </a:r>
            <a:r>
              <a:rPr dirty="0"/>
              <a:t> </a:t>
            </a:r>
            <a:r>
              <a:rPr dirty="0" err="1"/>
              <a:t>behövas</a:t>
            </a:r>
            <a:r>
              <a:rPr dirty="0"/>
              <a:t> under </a:t>
            </a:r>
            <a:r>
              <a:rPr dirty="0" err="1"/>
              <a:t>överskådlig</a:t>
            </a:r>
            <a:r>
              <a:rPr dirty="0"/>
              <a:t> </a:t>
            </a:r>
            <a:r>
              <a:rPr dirty="0" err="1"/>
              <a:t>tid</a:t>
            </a:r>
            <a:r>
              <a:rPr dirty="0"/>
              <a:t> (</a:t>
            </a:r>
            <a:r>
              <a:rPr dirty="0" err="1"/>
              <a:t>hårdvaruspelare</a:t>
            </a:r>
            <a:r>
              <a:rPr dirty="0"/>
              <a:t>)</a:t>
            </a:r>
          </a:p>
          <a:p>
            <a:pPr lvl="1"/>
            <a:r>
              <a:rPr dirty="0" err="1"/>
              <a:t>Tidsplan</a:t>
            </a:r>
            <a:r>
              <a:rPr dirty="0"/>
              <a:t>: 1. </a:t>
            </a:r>
            <a:r>
              <a:rPr dirty="0" err="1"/>
              <a:t>Implementerat</a:t>
            </a:r>
            <a:r>
              <a:rPr dirty="0"/>
              <a:t> </a:t>
            </a:r>
            <a:r>
              <a:rPr dirty="0" err="1"/>
              <a:t>februari</a:t>
            </a:r>
            <a:r>
              <a:rPr dirty="0"/>
              <a:t>/mars 202</a:t>
            </a:r>
            <a:r>
              <a:rPr lang="sv-SE" dirty="0"/>
              <a:t>1</a:t>
            </a:r>
            <a:r>
              <a:rPr dirty="0"/>
              <a:t>. 2. </a:t>
            </a:r>
            <a:r>
              <a:rPr dirty="0" err="1"/>
              <a:t>Inget</a:t>
            </a:r>
            <a:r>
              <a:rPr dirty="0"/>
              <a:t> datum just nu,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bli</a:t>
            </a:r>
            <a:r>
              <a:rPr dirty="0"/>
              <a:t> </a:t>
            </a:r>
            <a:r>
              <a:rPr dirty="0" err="1"/>
              <a:t>olika</a:t>
            </a:r>
            <a:r>
              <a:rPr dirty="0"/>
              <a:t>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olika</a:t>
            </a:r>
            <a:r>
              <a:rPr dirty="0"/>
              <a:t> </a:t>
            </a:r>
            <a:r>
              <a:rPr dirty="0" err="1"/>
              <a:t>medietyper</a:t>
            </a:r>
            <a:r>
              <a:rPr dirty="0"/>
              <a:t>, men vi </a:t>
            </a:r>
            <a:r>
              <a:rPr dirty="0" err="1"/>
              <a:t>siktar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pilotdistribution</a:t>
            </a:r>
            <a:r>
              <a:rPr dirty="0"/>
              <a:t> </a:t>
            </a:r>
            <a:r>
              <a:rPr dirty="0" err="1"/>
              <a:t>så</a:t>
            </a:r>
            <a:r>
              <a:rPr dirty="0"/>
              <a:t> </a:t>
            </a:r>
            <a:r>
              <a:rPr dirty="0" err="1"/>
              <a:t>snart</a:t>
            </a:r>
            <a:r>
              <a:rPr dirty="0"/>
              <a:t> vi </a:t>
            </a:r>
            <a:r>
              <a:rPr dirty="0" err="1"/>
              <a:t>kan</a:t>
            </a:r>
            <a:r>
              <a:rPr dirty="0"/>
              <a:t>!</a:t>
            </a:r>
            <a:endParaRPr lang="sv-SE" dirty="0"/>
          </a:p>
          <a:p>
            <a:pPr lvl="1"/>
            <a:r>
              <a:rPr lang="sv-SE" dirty="0"/>
              <a:t>Motivation: Framtidssäkra MTM:s produktion, höja kvalitet, bättre plattform att utgå ifrån för vidareutveckling utifrån våra läsares behov, bygga trovärdighet som kunskapscentrum för tillgänglig läsning</a:t>
            </a:r>
          </a:p>
          <a:p>
            <a:pPr lvl="1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EPUB 3-status på MTM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689BE80F-213A-CE4E-8162-DF89D1B7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mig!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14F0188-EC7A-224B-BE78-A4F869970D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v-SE" dirty="0"/>
              <a:t>Martin Persson</a:t>
            </a:r>
          </a:p>
          <a:p>
            <a:r>
              <a:rPr lang="sv-SE" dirty="0"/>
              <a:t>martin.persson@mtm.se</a:t>
            </a:r>
          </a:p>
          <a:p>
            <a:r>
              <a:rPr lang="sv-SE" dirty="0" err="1"/>
              <a:t>www.mtm.se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394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dirty="0" err="1"/>
              <a:t>Prova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EPUB </a:t>
            </a:r>
            <a:r>
              <a:rPr dirty="0" err="1"/>
              <a:t>genom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exportera</a:t>
            </a:r>
            <a:r>
              <a:rPr dirty="0"/>
              <a:t> </a:t>
            </a:r>
            <a:r>
              <a:rPr dirty="0" err="1"/>
              <a:t>ditt</a:t>
            </a:r>
            <a:r>
              <a:rPr dirty="0"/>
              <a:t> Word-</a:t>
            </a:r>
            <a:r>
              <a:rPr dirty="0" err="1"/>
              <a:t>dokument</a:t>
            </a:r>
            <a:r>
              <a:rPr dirty="0"/>
              <a:t> till EPUB 3 med DAISY-</a:t>
            </a:r>
            <a:r>
              <a:rPr dirty="0" err="1"/>
              <a:t>konsortiets</a:t>
            </a:r>
            <a:r>
              <a:rPr dirty="0"/>
              <a:t> </a:t>
            </a:r>
            <a:r>
              <a:rPr dirty="0" err="1"/>
              <a:t>insticksprogram</a:t>
            </a:r>
            <a:r>
              <a:rPr dirty="0"/>
              <a:t> </a:t>
            </a:r>
            <a:r>
              <a:rPr dirty="0" err="1"/>
              <a:t>WordToEPUB</a:t>
            </a:r>
            <a:r>
              <a:rPr dirty="0"/>
              <a:t> (</a:t>
            </a:r>
            <a:r>
              <a:rPr dirty="0">
                <a:hlinkClick r:id="rId2"/>
              </a:rPr>
              <a:t>https://daisy.org/activities/software/wordtoepub/</a:t>
            </a:r>
            <a:r>
              <a:rPr dirty="0"/>
              <a:t>)</a:t>
            </a:r>
          </a:p>
          <a:p>
            <a:pPr lvl="1"/>
            <a:r>
              <a:rPr dirty="0"/>
              <a:t>Whitepaper </a:t>
            </a:r>
            <a:r>
              <a:rPr dirty="0" err="1"/>
              <a:t>från</a:t>
            </a:r>
            <a:r>
              <a:rPr dirty="0"/>
              <a:t> DAISY-</a:t>
            </a:r>
            <a:r>
              <a:rPr dirty="0" err="1"/>
              <a:t>konsortiet</a:t>
            </a:r>
            <a:r>
              <a:rPr dirty="0"/>
              <a:t> med </a:t>
            </a:r>
            <a:r>
              <a:rPr dirty="0" err="1"/>
              <a:t>uppmaning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börja</a:t>
            </a:r>
            <a:r>
              <a:rPr dirty="0"/>
              <a:t> </a:t>
            </a:r>
            <a:r>
              <a:rPr dirty="0" err="1"/>
              <a:t>använda</a:t>
            </a:r>
            <a:r>
              <a:rPr dirty="0"/>
              <a:t> EPUB 3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dokument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organisationer</a:t>
            </a:r>
            <a:r>
              <a:rPr dirty="0"/>
              <a:t>, </a:t>
            </a:r>
            <a:r>
              <a:rPr dirty="0" err="1"/>
              <a:t>företag</a:t>
            </a:r>
            <a:r>
              <a:rPr dirty="0"/>
              <a:t>, </a:t>
            </a:r>
            <a:r>
              <a:rPr dirty="0" err="1"/>
              <a:t>myndigheter</a:t>
            </a:r>
            <a:r>
              <a:rPr lang="sv-SE" dirty="0"/>
              <a:t> (</a:t>
            </a:r>
            <a:r>
              <a:rPr dirty="0">
                <a:hlinkClick r:id="rId3"/>
              </a:rPr>
              <a:t>https://daisy.org/info-help/time-to-use-the-modern-digital-publishing-format/</a:t>
            </a:r>
            <a:r>
              <a:rPr lang="sv-SE" dirty="0"/>
              <a:t>)</a:t>
            </a:r>
            <a:endParaRPr dirty="0">
              <a:hlinkClick r:id="rId3"/>
            </a:endParaRPr>
          </a:p>
          <a:p>
            <a:pPr lvl="1"/>
            <a:r>
              <a:rPr dirty="0" err="1"/>
              <a:t>Kolla</a:t>
            </a:r>
            <a:r>
              <a:rPr dirty="0"/>
              <a:t> </a:t>
            </a:r>
            <a:r>
              <a:rPr dirty="0" err="1"/>
              <a:t>tillgängligheten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din EPUB 3-fil med </a:t>
            </a:r>
            <a:r>
              <a:rPr dirty="0" err="1"/>
              <a:t>programmet</a:t>
            </a:r>
            <a:r>
              <a:rPr dirty="0"/>
              <a:t> ACE by DAISY (</a:t>
            </a:r>
            <a:r>
              <a:rPr dirty="0">
                <a:hlinkClick r:id="rId4"/>
              </a:rPr>
              <a:t>https://inclusivepublishing.org/toolbox/accessibility-checker/</a:t>
            </a:r>
            <a:r>
              <a:rPr dirty="0"/>
              <a:t>)</a:t>
            </a:r>
            <a:endParaRPr lang="sv-SE" dirty="0"/>
          </a:p>
          <a:p>
            <a:pPr lvl="1"/>
            <a:r>
              <a:rPr lang="sv-SE" dirty="0"/>
              <a:t>För att testa att läsa dina EPUB 3-filer kan du testa </a:t>
            </a:r>
            <a:r>
              <a:rPr lang="sv-SE" dirty="0" err="1"/>
              <a:t>läsappen</a:t>
            </a:r>
            <a:r>
              <a:rPr lang="sv-SE" dirty="0"/>
              <a:t> </a:t>
            </a:r>
            <a:r>
              <a:rPr lang="sv-SE" dirty="0" err="1"/>
              <a:t>Readium</a:t>
            </a:r>
            <a:r>
              <a:rPr lang="sv-SE" dirty="0"/>
              <a:t>/</a:t>
            </a:r>
            <a:r>
              <a:rPr lang="sv-SE" dirty="0" err="1"/>
              <a:t>Thorium</a:t>
            </a:r>
            <a:r>
              <a:rPr lang="sv-SE" dirty="0"/>
              <a:t>, som är gratis och fri att använda (</a:t>
            </a:r>
            <a:r>
              <a:rPr lang="sv-SE" dirty="0">
                <a:hlinkClick r:id="rId5"/>
              </a:rPr>
              <a:t>https://www.edrlab.org/software/</a:t>
            </a:r>
            <a:r>
              <a:rPr lang="sv-SE" dirty="0"/>
              <a:t>) 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A3C9E2DB-BAD1-4E86-A806-F1B0599B77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846" b="30846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dirty="0"/>
              <a:t>Martin Persson</a:t>
            </a:r>
            <a:r>
              <a:rPr lang="sv-SE" dirty="0"/>
              <a:t>, XML-specialist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Tillgänglighet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tillgängligheter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EPUB 3</a:t>
            </a:r>
          </a:p>
        </p:txBody>
      </p:sp>
      <p:pic>
        <p:nvPicPr>
          <p:cNvPr id="8" name="Platshållare för bild 5" descr="En man med vita hörlurar navigerar på en surf- eller läsplatta.">
            <a:extLst>
              <a:ext uri="{FF2B5EF4-FFF2-40B4-BE49-F238E27FC236}">
                <a16:creationId xmlns:a16="http://schemas.microsoft.com/office/drawing/2014/main" id="{F6A8AE79-5E62-4099-BE07-FF95BE8C6A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t="7099" r="3628"/>
          <a:stretch/>
        </p:blipFill>
        <p:spPr>
          <a:xfrm>
            <a:off x="0" y="1742400"/>
            <a:ext cx="12192000" cy="4674653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5F52569F-AB4C-4058-8EE3-6658014879F8}"/>
              </a:ext>
            </a:extLst>
          </p:cNvPr>
          <p:cNvSpPr/>
          <p:nvPr/>
        </p:nvSpPr>
        <p:spPr>
          <a:xfrm>
            <a:off x="720002" y="6479101"/>
            <a:ext cx="9301076" cy="372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SDK-konferensen 2020, ”Teknik som inkluderar”, 5 november 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v-SE" sz="2400" dirty="0"/>
              <a:t>Bakgrund: Vad handlar det egentligen om?</a:t>
            </a:r>
          </a:p>
          <a:p>
            <a:pPr lvl="1"/>
            <a:r>
              <a:rPr lang="sv-SE" sz="2400" dirty="0"/>
              <a:t>Semantisk uppmärkning för tillgänglighet</a:t>
            </a:r>
          </a:p>
          <a:p>
            <a:pPr lvl="1"/>
            <a:r>
              <a:rPr lang="sv-SE" sz="2400" dirty="0"/>
              <a:t>EPUB 3 och tillgänglighet</a:t>
            </a:r>
          </a:p>
          <a:p>
            <a:pPr lvl="1"/>
            <a:r>
              <a:rPr lang="sv-SE" sz="2400" dirty="0"/>
              <a:t>Tillgängligheter i EPUB 3</a:t>
            </a:r>
          </a:p>
          <a:p>
            <a:pPr lvl="1"/>
            <a:r>
              <a:rPr lang="sv-SE" sz="2400" dirty="0"/>
              <a:t>Tillgänglighet hela vägen fram till läsaren</a:t>
            </a:r>
          </a:p>
          <a:p>
            <a:pPr lvl="1"/>
            <a:r>
              <a:rPr lang="sv-SE" sz="2400" dirty="0"/>
              <a:t>Status formatbyte hos MTM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sv-SE" dirty="0"/>
              <a:t>Agenda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0EF1500-0DF9-47B3-ABE9-9CCE11E38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0"/>
            <a:ext cx="9105135" cy="4968000"/>
          </a:xfrm>
        </p:spPr>
        <p:txBody>
          <a:bodyPr/>
          <a:lstStyle/>
          <a:p>
            <a:pPr lvl="1"/>
            <a:r>
              <a:rPr lang="sv-SE" dirty="0"/>
              <a:t>MTM (tidigare TPB) lång historia av formatutveckling</a:t>
            </a:r>
          </a:p>
          <a:p>
            <a:pPr lvl="1"/>
            <a:r>
              <a:rPr lang="sv-SE" dirty="0"/>
              <a:t>DAISY-standarden utvecklades på 90-talet, analoga → digitala talböcker</a:t>
            </a:r>
          </a:p>
          <a:p>
            <a:pPr lvl="1"/>
            <a:r>
              <a:rPr lang="sv-SE" dirty="0"/>
              <a:t>Hur kan den nya, digitala tekniken stödja ökad tillgänglighet i läsningen jämfört med tidigare teknologier?</a:t>
            </a:r>
          </a:p>
          <a:p>
            <a:pPr lvl="1"/>
            <a:r>
              <a:rPr lang="sv-SE" dirty="0"/>
              <a:t>Format för tal- och e-textböcker på MTM: DAISY 2.02, </a:t>
            </a:r>
            <a:r>
              <a:rPr lang="sv-SE" dirty="0" err="1"/>
              <a:t>Textview</a:t>
            </a:r>
            <a:endParaRPr lang="sv-SE" dirty="0"/>
          </a:p>
          <a:p>
            <a:pPr lvl="1"/>
            <a:r>
              <a:rPr lang="sv-SE" dirty="0"/>
              <a:t>Slutsats: Äldre format och äldre läsprogram som sätter vissa begränsningar</a:t>
            </a:r>
          </a:p>
          <a:p>
            <a:pPr lvl="1"/>
            <a:r>
              <a:rPr lang="sv-SE" dirty="0"/>
              <a:t>Samtidigt: Digitala format har utvecklats vidare, tillgänglighetskrav har bakats in i nya webb- och e-boksstandarder</a:t>
            </a:r>
          </a:p>
          <a:p>
            <a:pPr lvl="1"/>
            <a:r>
              <a:rPr lang="sv-SE" dirty="0"/>
              <a:t>Dedikerade tillgänglighetsformat →  universell utformning i generella format</a:t>
            </a:r>
          </a:p>
          <a:p>
            <a:pPr lvl="1"/>
            <a:r>
              <a:rPr lang="sv-SE" dirty="0"/>
              <a:t>EPUB 3: E-</a:t>
            </a:r>
            <a:r>
              <a:rPr lang="sv-SE" dirty="0" err="1"/>
              <a:t>boksformat</a:t>
            </a:r>
            <a:r>
              <a:rPr lang="sv-SE" dirty="0"/>
              <a:t> med bra stöd för tillgänglighet. Process för övergång hos MTM och våra motsvarigheter i andra länder och inom DAISY-konsortiet</a:t>
            </a:r>
          </a:p>
          <a:p>
            <a:pPr lvl="1"/>
            <a:r>
              <a:rPr lang="sv-SE" dirty="0"/>
              <a:t>Dessutom: </a:t>
            </a:r>
            <a:r>
              <a:rPr lang="sv-SE" dirty="0" err="1"/>
              <a:t>Inclusive</a:t>
            </a:r>
            <a:r>
              <a:rPr lang="sv-SE" dirty="0"/>
              <a:t> publishing, </a:t>
            </a:r>
            <a:r>
              <a:rPr lang="sv-SE" dirty="0" err="1"/>
              <a:t>born</a:t>
            </a:r>
            <a:r>
              <a:rPr lang="sv-SE" dirty="0"/>
              <a:t> accessible! Ökat tryck på bokmarknaden att göra tillgängligt från början (exempelvis Tillgänglighetsdirektivet, m.m.)</a:t>
            </a:r>
          </a:p>
          <a:p>
            <a:pPr lvl="1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3197337-536F-4D01-AC4C-023ABD69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</p:spTree>
    <p:extLst>
      <p:ext uri="{BB962C8B-B14F-4D97-AF65-F5344CB8AC3E}">
        <p14:creationId xmlns:p14="http://schemas.microsoft.com/office/powerpoint/2010/main" val="3572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Semantisk uppmärkning för tillgänglighet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dirty="0" err="1"/>
              <a:t>Semantik</a:t>
            </a:r>
            <a:r>
              <a:rPr dirty="0"/>
              <a:t> = </a:t>
            </a:r>
            <a:r>
              <a:rPr dirty="0" err="1"/>
              <a:t>betydelse</a:t>
            </a:r>
            <a:endParaRPr dirty="0"/>
          </a:p>
          <a:p>
            <a:pPr lvl="1"/>
            <a:r>
              <a:rPr dirty="0" err="1"/>
              <a:t>Ett</a:t>
            </a:r>
            <a:r>
              <a:rPr dirty="0"/>
              <a:t> </a:t>
            </a:r>
            <a:r>
              <a:rPr dirty="0" err="1"/>
              <a:t>första</a:t>
            </a:r>
            <a:r>
              <a:rPr dirty="0"/>
              <a:t> </a:t>
            </a:r>
            <a:r>
              <a:rPr dirty="0" err="1"/>
              <a:t>steg</a:t>
            </a:r>
            <a:r>
              <a:rPr dirty="0"/>
              <a:t>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tillgänglighet</a:t>
            </a:r>
            <a:r>
              <a:rPr lang="sv-SE" dirty="0"/>
              <a:t>: </a:t>
            </a:r>
            <a:r>
              <a:rPr dirty="0" err="1"/>
              <a:t>märka</a:t>
            </a:r>
            <a:r>
              <a:rPr dirty="0"/>
              <a:t>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betydelsen</a:t>
            </a:r>
            <a:r>
              <a:rPr dirty="0"/>
              <a:t> hos </a:t>
            </a:r>
            <a:r>
              <a:rPr dirty="0" err="1"/>
              <a:t>ett</a:t>
            </a:r>
            <a:r>
              <a:rPr dirty="0"/>
              <a:t> </a:t>
            </a:r>
            <a:r>
              <a:rPr dirty="0" err="1"/>
              <a:t>dokuments</a:t>
            </a:r>
            <a:r>
              <a:rPr dirty="0"/>
              <a:t> </a:t>
            </a:r>
            <a:r>
              <a:rPr dirty="0" err="1"/>
              <a:t>respektive</a:t>
            </a:r>
            <a:r>
              <a:rPr dirty="0"/>
              <a:t> </a:t>
            </a:r>
            <a:r>
              <a:rPr dirty="0" err="1"/>
              <a:t>beståndsdelar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dokumentets</a:t>
            </a:r>
            <a:r>
              <a:rPr dirty="0"/>
              <a:t> </a:t>
            </a:r>
            <a:r>
              <a:rPr dirty="0" err="1"/>
              <a:t>struktur</a:t>
            </a:r>
            <a:endParaRPr dirty="0"/>
          </a:p>
          <a:p>
            <a:pPr lvl="1"/>
            <a:r>
              <a:rPr dirty="0" err="1"/>
              <a:t>Svartskriften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använda</a:t>
            </a:r>
            <a:r>
              <a:rPr dirty="0"/>
              <a:t> </a:t>
            </a:r>
            <a:r>
              <a:rPr dirty="0" err="1"/>
              <a:t>visuella</a:t>
            </a:r>
            <a:r>
              <a:rPr dirty="0"/>
              <a:t> element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märka</a:t>
            </a:r>
            <a:r>
              <a:rPr dirty="0"/>
              <a:t>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särskilja</a:t>
            </a:r>
            <a:r>
              <a:rPr dirty="0"/>
              <a:t> dessa </a:t>
            </a:r>
            <a:r>
              <a:rPr dirty="0" err="1"/>
              <a:t>delar</a:t>
            </a:r>
            <a:r>
              <a:rPr dirty="0"/>
              <a:t>, men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tillgänglig</a:t>
            </a:r>
            <a:r>
              <a:rPr dirty="0"/>
              <a:t>, digital </a:t>
            </a:r>
            <a:r>
              <a:rPr dirty="0" err="1"/>
              <a:t>läsning</a:t>
            </a:r>
            <a:r>
              <a:rPr dirty="0"/>
              <a:t> </a:t>
            </a:r>
            <a:r>
              <a:rPr dirty="0" err="1"/>
              <a:t>krävs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standardiserad</a:t>
            </a:r>
            <a:r>
              <a:rPr dirty="0"/>
              <a:t>, </a:t>
            </a:r>
            <a:r>
              <a:rPr dirty="0" err="1"/>
              <a:t>maskinläsbar</a:t>
            </a:r>
            <a:r>
              <a:rPr dirty="0"/>
              <a:t> </a:t>
            </a:r>
            <a:r>
              <a:rPr dirty="0" err="1"/>
              <a:t>uppmärkning</a:t>
            </a:r>
            <a:endParaRPr dirty="0"/>
          </a:p>
          <a:p>
            <a:pPr lvl="1"/>
            <a:r>
              <a:rPr dirty="0"/>
              <a:t>Denna </a:t>
            </a:r>
            <a:r>
              <a:rPr dirty="0" err="1"/>
              <a:t>uppmärkning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ligga</a:t>
            </a:r>
            <a:r>
              <a:rPr dirty="0"/>
              <a:t> till </a:t>
            </a:r>
            <a:r>
              <a:rPr dirty="0" err="1"/>
              <a:t>grund</a:t>
            </a:r>
            <a:r>
              <a:rPr dirty="0"/>
              <a:t> </a:t>
            </a:r>
            <a:r>
              <a:rPr dirty="0" err="1"/>
              <a:t>för</a:t>
            </a:r>
            <a:r>
              <a:rPr dirty="0"/>
              <a:t> </a:t>
            </a:r>
            <a:r>
              <a:rPr dirty="0" err="1"/>
              <a:t>olika</a:t>
            </a:r>
            <a:r>
              <a:rPr dirty="0"/>
              <a:t> </a:t>
            </a:r>
            <a:r>
              <a:rPr dirty="0" err="1"/>
              <a:t>tillgängliga</a:t>
            </a:r>
            <a:r>
              <a:rPr dirty="0"/>
              <a:t> </a:t>
            </a:r>
            <a:r>
              <a:rPr dirty="0" err="1"/>
              <a:t>versioner</a:t>
            </a:r>
            <a:r>
              <a:rPr dirty="0"/>
              <a:t> av </a:t>
            </a:r>
            <a:r>
              <a:rPr dirty="0" err="1"/>
              <a:t>samma</a:t>
            </a:r>
            <a:r>
              <a:rPr dirty="0"/>
              <a:t> </a:t>
            </a:r>
            <a:r>
              <a:rPr dirty="0" err="1"/>
              <a:t>dokumen</a:t>
            </a:r>
            <a:r>
              <a:rPr lang="sv-SE" dirty="0"/>
              <a:t>t</a:t>
            </a:r>
          </a:p>
          <a:p>
            <a:pPr lvl="2"/>
            <a:r>
              <a:rPr lang="sv-SE" sz="1400" dirty="0"/>
              <a:t>t</a:t>
            </a:r>
            <a:r>
              <a:rPr sz="1400" dirty="0" err="1"/>
              <a:t>albok</a:t>
            </a:r>
            <a:r>
              <a:rPr sz="1400" dirty="0"/>
              <a:t> med </a:t>
            </a:r>
            <a:r>
              <a:rPr sz="1400" dirty="0" err="1"/>
              <a:t>navigationsmöjligheter</a:t>
            </a:r>
            <a:endParaRPr lang="sv-SE" sz="1400" dirty="0"/>
          </a:p>
          <a:p>
            <a:pPr lvl="2"/>
            <a:r>
              <a:rPr sz="1400" dirty="0"/>
              <a:t>e-</a:t>
            </a:r>
            <a:r>
              <a:rPr sz="1400" dirty="0" err="1"/>
              <a:t>bok</a:t>
            </a:r>
            <a:r>
              <a:rPr sz="1400" dirty="0"/>
              <a:t> med </a:t>
            </a:r>
            <a:r>
              <a:rPr sz="1400" dirty="0" err="1"/>
              <a:t>möjlighet</a:t>
            </a:r>
            <a:r>
              <a:rPr sz="1400" dirty="0"/>
              <a:t> </a:t>
            </a:r>
            <a:r>
              <a:rPr sz="1400" dirty="0" err="1"/>
              <a:t>att</a:t>
            </a:r>
            <a:r>
              <a:rPr sz="1400" dirty="0"/>
              <a:t> </a:t>
            </a:r>
            <a:r>
              <a:rPr sz="1400" dirty="0" err="1"/>
              <a:t>förstora</a:t>
            </a:r>
            <a:r>
              <a:rPr sz="1400" dirty="0"/>
              <a:t> </a:t>
            </a:r>
            <a:r>
              <a:rPr sz="1400" dirty="0" err="1"/>
              <a:t>texten</a:t>
            </a:r>
            <a:r>
              <a:rPr sz="1400" dirty="0"/>
              <a:t> </a:t>
            </a:r>
            <a:r>
              <a:rPr sz="1400" dirty="0" err="1"/>
              <a:t>eller</a:t>
            </a:r>
            <a:r>
              <a:rPr sz="1400" dirty="0"/>
              <a:t> </a:t>
            </a:r>
            <a:r>
              <a:rPr sz="1400" dirty="0" err="1"/>
              <a:t>att</a:t>
            </a:r>
            <a:r>
              <a:rPr sz="1400" dirty="0"/>
              <a:t> </a:t>
            </a:r>
            <a:r>
              <a:rPr sz="1400" dirty="0" err="1"/>
              <a:t>läsa</a:t>
            </a:r>
            <a:r>
              <a:rPr sz="1400" dirty="0"/>
              <a:t> via digital </a:t>
            </a:r>
            <a:r>
              <a:rPr sz="1400" dirty="0" err="1"/>
              <a:t>punktdisplay</a:t>
            </a:r>
            <a:r>
              <a:rPr sz="1400" dirty="0"/>
              <a:t> </a:t>
            </a:r>
            <a:r>
              <a:rPr sz="1400" dirty="0" err="1"/>
              <a:t>kopplad</a:t>
            </a:r>
            <a:r>
              <a:rPr sz="1400" dirty="0"/>
              <a:t> till </a:t>
            </a:r>
            <a:r>
              <a:rPr sz="1400" dirty="0" err="1"/>
              <a:t>datorn</a:t>
            </a:r>
            <a:endParaRPr lang="sv-SE" sz="1400" dirty="0"/>
          </a:p>
          <a:p>
            <a:pPr lvl="2"/>
            <a:r>
              <a:rPr sz="1400" dirty="0" err="1"/>
              <a:t>tryckt</a:t>
            </a:r>
            <a:r>
              <a:rPr sz="1400" dirty="0"/>
              <a:t> </a:t>
            </a:r>
            <a:r>
              <a:rPr sz="1400" dirty="0" err="1"/>
              <a:t>punktskrift</a:t>
            </a:r>
            <a:endParaRPr lang="sv-SE" sz="1400" dirty="0"/>
          </a:p>
          <a:p>
            <a:pPr lvl="2"/>
            <a:r>
              <a:rPr sz="1400" dirty="0"/>
              <a:t>etc.</a:t>
            </a:r>
          </a:p>
          <a:p>
            <a:pPr lvl="1"/>
            <a:r>
              <a:rPr dirty="0" err="1"/>
              <a:t>Funktionaliteten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de </a:t>
            </a:r>
            <a:r>
              <a:rPr dirty="0" err="1"/>
              <a:t>olika</a:t>
            </a:r>
            <a:r>
              <a:rPr dirty="0"/>
              <a:t> </a:t>
            </a:r>
            <a:r>
              <a:rPr lang="sv-SE" dirty="0"/>
              <a:t>versionerna</a:t>
            </a:r>
            <a:r>
              <a:rPr dirty="0"/>
              <a:t> </a:t>
            </a:r>
            <a:r>
              <a:rPr dirty="0" err="1"/>
              <a:t>är</a:t>
            </a:r>
            <a:r>
              <a:rPr dirty="0"/>
              <a:t> </a:t>
            </a:r>
            <a:r>
              <a:rPr dirty="0" err="1"/>
              <a:t>beroende</a:t>
            </a:r>
            <a:r>
              <a:rPr dirty="0"/>
              <a:t> av den </a:t>
            </a:r>
            <a:r>
              <a:rPr dirty="0" err="1"/>
              <a:t>grundläggande</a:t>
            </a:r>
            <a:r>
              <a:rPr dirty="0"/>
              <a:t> </a:t>
            </a:r>
            <a:r>
              <a:rPr dirty="0" err="1"/>
              <a:t>semantiska</a:t>
            </a:r>
            <a:r>
              <a:rPr dirty="0"/>
              <a:t> </a:t>
            </a:r>
            <a:r>
              <a:rPr dirty="0" err="1"/>
              <a:t>uppmärkningen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6">
            <a:extLst>
              <a:ext uri="{FF2B5EF4-FFF2-40B4-BE49-F238E27FC236}">
                <a16:creationId xmlns:a16="http://schemas.microsoft.com/office/drawing/2014/main" id="{E6AD4327-39DA-4268-AE7E-BB796EC9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41" y="124830"/>
            <a:ext cx="10080000" cy="720000"/>
          </a:xfrm>
        </p:spPr>
        <p:txBody>
          <a:bodyPr anchor="b">
            <a:normAutofit/>
          </a:bodyPr>
          <a:lstStyle/>
          <a:p>
            <a:r>
              <a:rPr lang="sv-SE" dirty="0"/>
              <a:t>Ett exempel på semantisk uppmärkning</a:t>
            </a:r>
          </a:p>
        </p:txBody>
      </p:sp>
      <p:sp>
        <p:nvSpPr>
          <p:cNvPr id="21" name="Platshållare för bild 19">
            <a:extLst>
              <a:ext uri="{FF2B5EF4-FFF2-40B4-BE49-F238E27FC236}">
                <a16:creationId xmlns:a16="http://schemas.microsoft.com/office/drawing/2014/main" id="{30B418FB-7767-41EE-A0FA-04FBCEE3D481}"/>
              </a:ext>
            </a:extLst>
          </p:cNvPr>
          <p:cNvSpPr txBox="1">
            <a:spLocks/>
          </p:cNvSpPr>
          <p:nvPr/>
        </p:nvSpPr>
        <p:spPr>
          <a:xfrm>
            <a:off x="1047005" y="949839"/>
            <a:ext cx="4843636" cy="547233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 19">
            <a:extLst>
              <a:ext uri="{FF2B5EF4-FFF2-40B4-BE49-F238E27FC236}">
                <a16:creationId xmlns:a16="http://schemas.microsoft.com/office/drawing/2014/main" id="{11770057-C6CE-4D3A-A1D0-C2CC3A2A896D}"/>
              </a:ext>
            </a:extLst>
          </p:cNvPr>
          <p:cNvSpPr txBox="1">
            <a:spLocks/>
          </p:cNvSpPr>
          <p:nvPr/>
        </p:nvSpPr>
        <p:spPr>
          <a:xfrm>
            <a:off x="6344400" y="1088066"/>
            <a:ext cx="5328000" cy="547233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7" name="Platshållare för bild 19">
            <a:extLst>
              <a:ext uri="{FF2B5EF4-FFF2-40B4-BE49-F238E27FC236}">
                <a16:creationId xmlns:a16="http://schemas.microsoft.com/office/drawing/2014/main" id="{09955F20-514B-4966-9BE8-FAA9124C6BAB}"/>
              </a:ext>
            </a:extLst>
          </p:cNvPr>
          <p:cNvSpPr txBox="1">
            <a:spLocks/>
          </p:cNvSpPr>
          <p:nvPr/>
        </p:nvSpPr>
        <p:spPr>
          <a:xfrm>
            <a:off x="1100166" y="949841"/>
            <a:ext cx="4843636" cy="547233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pic>
        <p:nvPicPr>
          <p:cNvPr id="36" name="Bild 35">
            <a:extLst>
              <a:ext uri="{FF2B5EF4-FFF2-40B4-BE49-F238E27FC236}">
                <a16:creationId xmlns:a16="http://schemas.microsoft.com/office/drawing/2014/main" id="{B6314622-6695-4DE5-9226-E1A496D7B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894" y="486239"/>
            <a:ext cx="4863564" cy="6794399"/>
          </a:xfrm>
          <a:prstGeom prst="rect">
            <a:avLst/>
          </a:prstGeom>
        </p:spPr>
      </p:pic>
      <p:pic>
        <p:nvPicPr>
          <p:cNvPr id="40" name="Bild 39">
            <a:extLst>
              <a:ext uri="{FF2B5EF4-FFF2-40B4-BE49-F238E27FC236}">
                <a16:creationId xmlns:a16="http://schemas.microsoft.com/office/drawing/2014/main" id="{E9CD748C-66C0-438C-A744-4B07B75F96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5897" y="500260"/>
            <a:ext cx="4843635" cy="6766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Vad är EPUB 3?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999" y="1880006"/>
            <a:ext cx="6143787" cy="4527994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sz="2400" dirty="0"/>
              <a:t>E-</a:t>
            </a:r>
            <a:r>
              <a:rPr sz="2400" dirty="0" err="1"/>
              <a:t>boksformat</a:t>
            </a:r>
            <a:r>
              <a:rPr sz="2400" dirty="0"/>
              <a:t>, </a:t>
            </a:r>
            <a:r>
              <a:rPr sz="2400" dirty="0" err="1"/>
              <a:t>öppen</a:t>
            </a:r>
            <a:r>
              <a:rPr sz="2400" dirty="0"/>
              <a:t> standard, </a:t>
            </a:r>
            <a:r>
              <a:rPr sz="2400" dirty="0" err="1"/>
              <a:t>första</a:t>
            </a:r>
            <a:r>
              <a:rPr sz="2400" dirty="0"/>
              <a:t> </a:t>
            </a:r>
            <a:r>
              <a:rPr sz="2400" dirty="0" err="1"/>
              <a:t>versionen</a:t>
            </a:r>
            <a:r>
              <a:rPr sz="2400" dirty="0"/>
              <a:t> 2011</a:t>
            </a:r>
          </a:p>
          <a:p>
            <a:pPr lvl="1"/>
            <a:r>
              <a:rPr sz="2400" dirty="0" err="1"/>
              <a:t>Bättre</a:t>
            </a:r>
            <a:r>
              <a:rPr sz="2400" dirty="0"/>
              <a:t> </a:t>
            </a:r>
            <a:r>
              <a:rPr sz="2400" dirty="0" err="1"/>
              <a:t>stöd</a:t>
            </a:r>
            <a:r>
              <a:rPr sz="2400" dirty="0"/>
              <a:t> </a:t>
            </a:r>
            <a:r>
              <a:rPr lang="sv-SE" sz="2400" dirty="0"/>
              <a:t>jämfört med sin föregångare EPUB 2 </a:t>
            </a:r>
            <a:r>
              <a:rPr sz="2400" dirty="0" err="1"/>
              <a:t>för</a:t>
            </a:r>
            <a:r>
              <a:rPr sz="2400" dirty="0"/>
              <a:t> multimedia, </a:t>
            </a:r>
            <a:r>
              <a:rPr sz="2400" dirty="0" err="1"/>
              <a:t>interaktivitet</a:t>
            </a:r>
            <a:r>
              <a:rPr sz="2400" dirty="0"/>
              <a:t>, </a:t>
            </a:r>
            <a:r>
              <a:rPr sz="2400" dirty="0" err="1"/>
              <a:t>olika</a:t>
            </a:r>
            <a:r>
              <a:rPr sz="2400" dirty="0"/>
              <a:t> </a:t>
            </a:r>
            <a:r>
              <a:rPr sz="2400" dirty="0" err="1"/>
              <a:t>skriftspråk</a:t>
            </a:r>
            <a:r>
              <a:rPr sz="2400" dirty="0"/>
              <a:t>, </a:t>
            </a:r>
            <a:r>
              <a:rPr sz="2400" dirty="0" err="1"/>
              <a:t>olika</a:t>
            </a:r>
            <a:r>
              <a:rPr sz="2400" dirty="0"/>
              <a:t> sorters </a:t>
            </a:r>
            <a:r>
              <a:rPr sz="2400" dirty="0" err="1"/>
              <a:t>layouter</a:t>
            </a:r>
            <a:r>
              <a:rPr sz="2400" dirty="0"/>
              <a:t>, </a:t>
            </a:r>
            <a:r>
              <a:rPr sz="2400" b="1" dirty="0" err="1"/>
              <a:t>tillgänglighet</a:t>
            </a:r>
            <a:endParaRPr sz="2400" b="1" dirty="0"/>
          </a:p>
          <a:p>
            <a:pPr lvl="1"/>
            <a:r>
              <a:rPr sz="2400" dirty="0" err="1"/>
              <a:t>Bygger</a:t>
            </a:r>
            <a:r>
              <a:rPr sz="2400" dirty="0"/>
              <a:t> </a:t>
            </a:r>
            <a:r>
              <a:rPr sz="2400" dirty="0" err="1"/>
              <a:t>på</a:t>
            </a:r>
            <a:r>
              <a:rPr sz="2400" dirty="0"/>
              <a:t> </a:t>
            </a:r>
            <a:r>
              <a:rPr sz="2400" dirty="0" err="1"/>
              <a:t>webbteknik</a:t>
            </a:r>
            <a:r>
              <a:rPr sz="2400" dirty="0"/>
              <a:t> (HTML5, CSS, etc.), </a:t>
            </a:r>
            <a:r>
              <a:rPr sz="2400" dirty="0" err="1"/>
              <a:t>ett</a:t>
            </a:r>
            <a:r>
              <a:rPr sz="2400" dirty="0"/>
              <a:t> </a:t>
            </a:r>
            <a:r>
              <a:rPr sz="2400" dirty="0" err="1"/>
              <a:t>sätt</a:t>
            </a:r>
            <a:r>
              <a:rPr sz="2400" dirty="0"/>
              <a:t> </a:t>
            </a:r>
            <a:r>
              <a:rPr sz="2400" dirty="0" err="1"/>
              <a:t>att</a:t>
            </a:r>
            <a:r>
              <a:rPr sz="2400" dirty="0"/>
              <a:t> </a:t>
            </a:r>
            <a:r>
              <a:rPr sz="2400" dirty="0" err="1"/>
              <a:t>förpacka</a:t>
            </a:r>
            <a:r>
              <a:rPr sz="2400" dirty="0"/>
              <a:t> </a:t>
            </a:r>
            <a:r>
              <a:rPr sz="2400" dirty="0" err="1"/>
              <a:t>och</a:t>
            </a:r>
            <a:r>
              <a:rPr sz="2400" dirty="0"/>
              <a:t> </a:t>
            </a:r>
            <a:r>
              <a:rPr sz="2400" dirty="0" err="1"/>
              <a:t>organisera</a:t>
            </a:r>
            <a:r>
              <a:rPr sz="2400" dirty="0"/>
              <a:t> </a:t>
            </a:r>
            <a:r>
              <a:rPr sz="2400" dirty="0" err="1"/>
              <a:t>semantiskt</a:t>
            </a:r>
            <a:r>
              <a:rPr sz="2400" dirty="0"/>
              <a:t> </a:t>
            </a:r>
            <a:r>
              <a:rPr sz="2400" dirty="0" err="1"/>
              <a:t>uppmärkt</a:t>
            </a:r>
            <a:r>
              <a:rPr sz="2400" dirty="0"/>
              <a:t> </a:t>
            </a:r>
            <a:r>
              <a:rPr sz="2400" dirty="0" err="1"/>
              <a:t>textinnehåll</a:t>
            </a:r>
            <a:r>
              <a:rPr sz="2400" dirty="0"/>
              <a:t> – </a:t>
            </a:r>
            <a:r>
              <a:rPr sz="2400" dirty="0" err="1"/>
              <a:t>tillsammans</a:t>
            </a:r>
            <a:r>
              <a:rPr sz="2400" dirty="0"/>
              <a:t> med </a:t>
            </a:r>
            <a:r>
              <a:rPr sz="2400" dirty="0" err="1"/>
              <a:t>ev</a:t>
            </a:r>
            <a:r>
              <a:rPr sz="2400" dirty="0"/>
              <a:t>. </a:t>
            </a:r>
            <a:r>
              <a:rPr sz="2400" dirty="0" err="1"/>
              <a:t>bilder</a:t>
            </a:r>
            <a:r>
              <a:rPr sz="2400" dirty="0"/>
              <a:t>, </a:t>
            </a:r>
            <a:r>
              <a:rPr sz="2400" dirty="0" err="1"/>
              <a:t>ljud</a:t>
            </a:r>
            <a:r>
              <a:rPr sz="2400" dirty="0"/>
              <a:t>, video, </a:t>
            </a:r>
            <a:r>
              <a:rPr sz="2400" dirty="0" err="1"/>
              <a:t>o.s.v</a:t>
            </a:r>
            <a:r>
              <a:rPr sz="2400" dirty="0"/>
              <a:t>. –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en</a:t>
            </a:r>
            <a:r>
              <a:rPr sz="2400" dirty="0"/>
              <a:t> </a:t>
            </a:r>
            <a:r>
              <a:rPr sz="2400" dirty="0" err="1"/>
              <a:t>avgränsad</a:t>
            </a:r>
            <a:r>
              <a:rPr sz="2400" dirty="0"/>
              <a:t> </a:t>
            </a:r>
            <a:r>
              <a:rPr sz="2400" dirty="0" err="1"/>
              <a:t>och</a:t>
            </a:r>
            <a:r>
              <a:rPr sz="2400" dirty="0"/>
              <a:t> </a:t>
            </a:r>
            <a:r>
              <a:rPr sz="2400" dirty="0" err="1"/>
              <a:t>portabel</a:t>
            </a:r>
            <a:r>
              <a:rPr sz="2400" dirty="0"/>
              <a:t> </a:t>
            </a:r>
            <a:r>
              <a:rPr sz="2400" dirty="0" err="1"/>
              <a:t>enhet</a:t>
            </a:r>
            <a:endParaRPr sz="2400" dirty="0"/>
          </a:p>
          <a:p>
            <a:pPr lvl="1"/>
            <a:r>
              <a:rPr sz="2400" dirty="0"/>
              <a:t>Med sin </a:t>
            </a:r>
            <a:r>
              <a:rPr sz="2400" dirty="0" err="1"/>
              <a:t>grund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modern </a:t>
            </a:r>
            <a:r>
              <a:rPr sz="2400" dirty="0" err="1"/>
              <a:t>webbteknik</a:t>
            </a:r>
            <a:r>
              <a:rPr sz="2400" dirty="0"/>
              <a:t> har </a:t>
            </a:r>
            <a:r>
              <a:rPr lang="sv-SE" sz="2400" dirty="0"/>
              <a:t>EPUB 3 </a:t>
            </a:r>
            <a:r>
              <a:rPr sz="2400" dirty="0" err="1"/>
              <a:t>mycket</a:t>
            </a:r>
            <a:r>
              <a:rPr sz="2400" dirty="0"/>
              <a:t> </a:t>
            </a:r>
            <a:r>
              <a:rPr sz="2400" dirty="0" err="1"/>
              <a:t>goda</a:t>
            </a:r>
            <a:r>
              <a:rPr sz="2400" dirty="0"/>
              <a:t> </a:t>
            </a:r>
            <a:r>
              <a:rPr sz="2400" dirty="0" err="1"/>
              <a:t>förutsättningar</a:t>
            </a:r>
            <a:r>
              <a:rPr sz="2400" dirty="0"/>
              <a:t> </a:t>
            </a:r>
            <a:r>
              <a:rPr sz="2400" dirty="0" err="1"/>
              <a:t>för</a:t>
            </a:r>
            <a:r>
              <a:rPr sz="2400" dirty="0"/>
              <a:t> </a:t>
            </a:r>
            <a:r>
              <a:rPr sz="2400" dirty="0" err="1"/>
              <a:t>tillgänglighet</a:t>
            </a:r>
            <a:r>
              <a:rPr sz="2400" dirty="0"/>
              <a:t> – </a:t>
            </a:r>
            <a:r>
              <a:rPr sz="2400" dirty="0" err="1"/>
              <a:t>ett</a:t>
            </a:r>
            <a:r>
              <a:rPr sz="2400" dirty="0"/>
              <a:t> format </a:t>
            </a:r>
            <a:r>
              <a:rPr sz="2400" dirty="0" err="1"/>
              <a:t>som</a:t>
            </a:r>
            <a:r>
              <a:rPr sz="2400" dirty="0"/>
              <a:t> </a:t>
            </a:r>
            <a:r>
              <a:rPr sz="2400" dirty="0" err="1"/>
              <a:t>stödjer</a:t>
            </a:r>
            <a:r>
              <a:rPr sz="2400" dirty="0"/>
              <a:t> </a:t>
            </a:r>
            <a:r>
              <a:rPr sz="2400" b="1" dirty="0" err="1"/>
              <a:t>universell</a:t>
            </a:r>
            <a:r>
              <a:rPr sz="2400" b="1" dirty="0"/>
              <a:t> </a:t>
            </a:r>
            <a:r>
              <a:rPr sz="2400" b="1" dirty="0" err="1"/>
              <a:t>utformning</a:t>
            </a:r>
            <a:r>
              <a:rPr sz="2400" dirty="0"/>
              <a:t> </a:t>
            </a:r>
            <a:r>
              <a:rPr sz="2400" dirty="0" err="1"/>
              <a:t>för</a:t>
            </a:r>
            <a:r>
              <a:rPr sz="2400" dirty="0"/>
              <a:t> digital </a:t>
            </a:r>
            <a:r>
              <a:rPr sz="2400" dirty="0" err="1"/>
              <a:t>läsning</a:t>
            </a:r>
            <a:endParaRPr sz="2400" dirty="0"/>
          </a:p>
          <a:p>
            <a:pPr lvl="1"/>
            <a:r>
              <a:rPr sz="2400" dirty="0"/>
              <a:t>EPUB 3 </a:t>
            </a:r>
            <a:r>
              <a:rPr sz="2400" dirty="0" err="1"/>
              <a:t>garanterar</a:t>
            </a:r>
            <a:r>
              <a:rPr sz="2400" dirty="0"/>
              <a:t> </a:t>
            </a:r>
            <a:r>
              <a:rPr sz="2400" dirty="0" err="1"/>
              <a:t>inte</a:t>
            </a:r>
            <a:r>
              <a:rPr sz="2400" dirty="0"/>
              <a:t> </a:t>
            </a:r>
            <a:r>
              <a:rPr sz="2400" dirty="0" err="1"/>
              <a:t>tillgänglighet</a:t>
            </a:r>
            <a:r>
              <a:rPr sz="2400" dirty="0"/>
              <a:t>, men har "</a:t>
            </a:r>
            <a:r>
              <a:rPr sz="2400" dirty="0" err="1"/>
              <a:t>accessibilityability</a:t>
            </a:r>
            <a:r>
              <a:rPr sz="2400" dirty="0"/>
              <a:t>" (George </a:t>
            </a:r>
            <a:r>
              <a:rPr sz="2400" dirty="0" err="1"/>
              <a:t>Kerscher</a:t>
            </a:r>
            <a:r>
              <a:rPr sz="2400" dirty="0"/>
              <a:t>)</a:t>
            </a:r>
          </a:p>
        </p:txBody>
      </p:sp>
      <p:pic>
        <p:nvPicPr>
          <p:cNvPr id="6" name="Platshållare för bild 5" descr="EPUB-formatets logotyp, ett fyrkantigt, grönt &quot;e&quot; på sned, med texten &quot;ePUB&quot; under.">
            <a:extLst>
              <a:ext uri="{FF2B5EF4-FFF2-40B4-BE49-F238E27FC236}">
                <a16:creationId xmlns:a16="http://schemas.microsoft.com/office/drawing/2014/main" id="{83555E2A-4D46-4467-AB7F-B69C21E014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" b="2067"/>
          <a:stretch/>
        </p:blipFill>
        <p:spPr>
          <a:xfrm>
            <a:off x="7896781" y="1351935"/>
            <a:ext cx="3261100" cy="4266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A56A9E5-4CA4-43DA-AF1E-E96147B922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Några</a:t>
            </a:r>
            <a:r>
              <a:rPr dirty="0"/>
              <a:t> </a:t>
            </a:r>
            <a:r>
              <a:rPr dirty="0" err="1"/>
              <a:t>tillgängligheter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EPUB 3</a:t>
            </a:r>
          </a:p>
        </p:txBody>
      </p:sp>
      <p:pic>
        <p:nvPicPr>
          <p:cNvPr id="5" name="Platshållare för bild 6" descr="Två ungdomar tittar på en surf- eller läsplatta med text på som de håller emellan sig. Bilden är tagen bakifrån, över deras axlar.">
            <a:extLst>
              <a:ext uri="{FF2B5EF4-FFF2-40B4-BE49-F238E27FC236}">
                <a16:creationId xmlns:a16="http://schemas.microsoft.com/office/drawing/2014/main" id="{68C63EEB-2500-4CD1-9F48-F1380D8631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r="3628"/>
          <a:stretch/>
        </p:blipFill>
        <p:spPr>
          <a:xfrm>
            <a:off x="0" y="1368000"/>
            <a:ext cx="12192000" cy="50318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sv-SE" dirty="0"/>
              <a:t>Synkronisering av text och 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sz="2400" dirty="0"/>
              <a:t>Text- </a:t>
            </a:r>
            <a:r>
              <a:rPr sz="2400" dirty="0" err="1"/>
              <a:t>och</a:t>
            </a:r>
            <a:r>
              <a:rPr sz="2400" dirty="0"/>
              <a:t> </a:t>
            </a:r>
            <a:r>
              <a:rPr sz="2400" dirty="0" err="1"/>
              <a:t>ljudfiler</a:t>
            </a:r>
            <a:r>
              <a:rPr sz="2400" dirty="0"/>
              <a:t> </a:t>
            </a:r>
            <a:r>
              <a:rPr sz="2400" dirty="0" err="1"/>
              <a:t>ihoplänkade</a:t>
            </a:r>
            <a:r>
              <a:rPr sz="2400" dirty="0"/>
              <a:t>, </a:t>
            </a:r>
            <a:r>
              <a:rPr sz="2400" dirty="0" err="1"/>
              <a:t>så</a:t>
            </a:r>
            <a:r>
              <a:rPr sz="2400" dirty="0"/>
              <a:t> </a:t>
            </a:r>
            <a:r>
              <a:rPr sz="2400" dirty="0" err="1"/>
              <a:t>kallade</a:t>
            </a:r>
            <a:r>
              <a:rPr sz="2400" dirty="0"/>
              <a:t> </a:t>
            </a:r>
            <a:r>
              <a:rPr lang="sv-SE" sz="2400" dirty="0"/>
              <a:t>"</a:t>
            </a:r>
            <a:r>
              <a:rPr sz="2400" dirty="0"/>
              <a:t>Media Overlays</a:t>
            </a:r>
            <a:r>
              <a:rPr lang="sv-SE" sz="2400" dirty="0"/>
              <a:t>"</a:t>
            </a:r>
            <a:endParaRPr sz="2400" dirty="0"/>
          </a:p>
          <a:p>
            <a:pPr lvl="1"/>
            <a:r>
              <a:rPr sz="2400" dirty="0" err="1"/>
              <a:t>Både</a:t>
            </a:r>
            <a:r>
              <a:rPr sz="2400" dirty="0"/>
              <a:t> </a:t>
            </a:r>
            <a:r>
              <a:rPr sz="2400" dirty="0" err="1"/>
              <a:t>för</a:t>
            </a:r>
            <a:r>
              <a:rPr sz="2400" dirty="0"/>
              <a:t> navigation (</a:t>
            </a:r>
            <a:r>
              <a:rPr sz="2400" dirty="0" err="1"/>
              <a:t>t.ex</a:t>
            </a:r>
            <a:r>
              <a:rPr sz="2400" dirty="0"/>
              <a:t>. </a:t>
            </a:r>
            <a:r>
              <a:rPr sz="2400" dirty="0" err="1"/>
              <a:t>nästa</a:t>
            </a:r>
            <a:r>
              <a:rPr sz="2400" dirty="0"/>
              <a:t> </a:t>
            </a:r>
            <a:r>
              <a:rPr sz="2400" dirty="0" err="1"/>
              <a:t>mening</a:t>
            </a:r>
            <a:r>
              <a:rPr sz="2400" dirty="0"/>
              <a:t>) </a:t>
            </a:r>
            <a:r>
              <a:rPr sz="2400" dirty="0" err="1"/>
              <a:t>och</a:t>
            </a:r>
            <a:r>
              <a:rPr sz="2400" dirty="0"/>
              <a:t> </a:t>
            </a:r>
            <a:r>
              <a:rPr sz="2400" dirty="0" err="1"/>
              <a:t>möjlighet</a:t>
            </a:r>
            <a:r>
              <a:rPr sz="2400" dirty="0"/>
              <a:t> till </a:t>
            </a:r>
            <a:r>
              <a:rPr sz="2400" dirty="0" err="1"/>
              <a:t>visuellt</a:t>
            </a:r>
            <a:r>
              <a:rPr sz="2400" dirty="0"/>
              <a:t> </a:t>
            </a:r>
            <a:r>
              <a:rPr sz="2400" dirty="0" err="1"/>
              <a:t>stöd</a:t>
            </a:r>
            <a:r>
              <a:rPr sz="2400" dirty="0"/>
              <a:t> vid </a:t>
            </a:r>
            <a:r>
              <a:rPr sz="2400" dirty="0" err="1"/>
              <a:t>uppläsning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form av </a:t>
            </a:r>
            <a:r>
              <a:rPr sz="2400" dirty="0" err="1"/>
              <a:t>färgmarkering</a:t>
            </a:r>
            <a:r>
              <a:rPr sz="2400" dirty="0"/>
              <a:t> (</a:t>
            </a:r>
            <a:r>
              <a:rPr sz="2400" dirty="0" err="1"/>
              <a:t>seende</a:t>
            </a:r>
            <a:r>
              <a:rPr sz="2400" dirty="0"/>
              <a:t> </a:t>
            </a:r>
            <a:r>
              <a:rPr sz="2400" dirty="0" err="1"/>
              <a:t>läsare</a:t>
            </a:r>
            <a:r>
              <a:rPr sz="2400" dirty="0"/>
              <a:t>)</a:t>
            </a:r>
          </a:p>
          <a:p>
            <a:pPr lvl="1"/>
            <a:r>
              <a:rPr sz="2400" dirty="0"/>
              <a:t>Den </a:t>
            </a:r>
            <a:r>
              <a:rPr sz="2400" dirty="0" err="1"/>
              <a:t>här</a:t>
            </a:r>
            <a:r>
              <a:rPr sz="2400" dirty="0"/>
              <a:t> </a:t>
            </a:r>
            <a:r>
              <a:rPr sz="2400" dirty="0" err="1"/>
              <a:t>tillgängligheten</a:t>
            </a:r>
            <a:r>
              <a:rPr sz="2400" dirty="0"/>
              <a:t> </a:t>
            </a:r>
            <a:r>
              <a:rPr sz="2400" dirty="0" err="1"/>
              <a:t>kommer</a:t>
            </a:r>
            <a:r>
              <a:rPr sz="2400" dirty="0"/>
              <a:t> </a:t>
            </a:r>
            <a:r>
              <a:rPr sz="2400" dirty="0" err="1"/>
              <a:t>ursprungligen</a:t>
            </a:r>
            <a:r>
              <a:rPr sz="2400" dirty="0"/>
              <a:t> </a:t>
            </a:r>
            <a:r>
              <a:rPr sz="2400" dirty="0" err="1"/>
              <a:t>från</a:t>
            </a:r>
            <a:r>
              <a:rPr sz="2400" dirty="0"/>
              <a:t> D</a:t>
            </a:r>
            <a:r>
              <a:rPr lang="sv-SE" sz="2400" dirty="0"/>
              <a:t>AISY</a:t>
            </a:r>
            <a:r>
              <a:rPr sz="2400" dirty="0"/>
              <a:t>-</a:t>
            </a:r>
            <a:r>
              <a:rPr sz="2400" dirty="0" err="1"/>
              <a:t>formatet</a:t>
            </a:r>
            <a:endParaRPr sz="2400" dirty="0"/>
          </a:p>
        </p:txBody>
      </p:sp>
      <p:pic>
        <p:nvPicPr>
          <p:cNvPr id="6" name="Platshållare för bild 5" descr="Bild på person med surfplatta. På skärmen ser man text där ett stycke i texten är färgmarkerat med gult.">
            <a:extLst>
              <a:ext uri="{FF2B5EF4-FFF2-40B4-BE49-F238E27FC236}">
                <a16:creationId xmlns:a16="http://schemas.microsoft.com/office/drawing/2014/main" id="{16758AC9-909B-4B0A-9DB7-E72FC6936B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5" b="8065"/>
          <a:stretch>
            <a:fillRect/>
          </a:stretch>
        </p:blipFill>
        <p:spPr>
          <a:xfrm>
            <a:off x="6376445" y="257536"/>
            <a:ext cx="5329238" cy="2979738"/>
          </a:xfrm>
        </p:spPr>
      </p:pic>
      <p:sp>
        <p:nvSpPr>
          <p:cNvPr id="7" name="textruta 6" descr="Utdrag ur SMIL-fil i EPUB 3">
            <a:extLst>
              <a:ext uri="{FF2B5EF4-FFF2-40B4-BE49-F238E27FC236}">
                <a16:creationId xmlns:a16="http://schemas.microsoft.com/office/drawing/2014/main" id="{30023D4A-54E5-4D2C-8825-73DFFC4C9BC6}"/>
              </a:ext>
            </a:extLst>
          </p:cNvPr>
          <p:cNvSpPr txBox="1"/>
          <p:nvPr/>
        </p:nvSpPr>
        <p:spPr>
          <a:xfrm>
            <a:off x="6376444" y="3611300"/>
            <a:ext cx="57190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007020"/>
                </a:solidFill>
                <a:latin typeface="Courier"/>
              </a:rPr>
              <a:t>&lt;par&gt;</a:t>
            </a:r>
            <a:br>
              <a:rPr lang="sv-SE" sz="2000" dirty="0"/>
            </a:br>
            <a:r>
              <a:rPr lang="sv-SE" sz="2000" dirty="0">
                <a:latin typeface="Courier"/>
              </a:rPr>
              <a:t>   </a:t>
            </a:r>
            <a:r>
              <a:rPr lang="sv-SE" sz="2000" b="1" dirty="0">
                <a:solidFill>
                  <a:srgbClr val="007020"/>
                </a:solidFill>
                <a:latin typeface="Courier"/>
              </a:rPr>
              <a:t>&lt;text </a:t>
            </a:r>
            <a:r>
              <a:rPr lang="sv-SE" sz="2000" dirty="0" err="1">
                <a:solidFill>
                  <a:srgbClr val="007020"/>
                </a:solidFill>
                <a:latin typeface="Courier"/>
              </a:rPr>
              <a:t>src</a:t>
            </a:r>
            <a:r>
              <a:rPr lang="sv-SE" sz="2000" dirty="0">
                <a:solidFill>
                  <a:srgbClr val="007020"/>
                </a:solidFill>
                <a:latin typeface="Courier"/>
              </a:rPr>
              <a:t>=</a:t>
            </a:r>
            <a:r>
              <a:rPr lang="sv-SE" sz="2000" dirty="0">
                <a:solidFill>
                  <a:srgbClr val="4070A0"/>
                </a:solidFill>
                <a:latin typeface="Courier"/>
              </a:rPr>
              <a:t>"chapter_001.xhtml#c01h01"</a:t>
            </a:r>
            <a:r>
              <a:rPr lang="sv-SE" sz="2000" b="1" dirty="0">
                <a:solidFill>
                  <a:srgbClr val="007020"/>
                </a:solidFill>
                <a:latin typeface="Courier"/>
              </a:rPr>
              <a:t>/&gt;</a:t>
            </a:r>
            <a:br>
              <a:rPr lang="sv-SE" sz="2000" dirty="0"/>
            </a:br>
            <a:r>
              <a:rPr lang="sv-SE" sz="2000" dirty="0">
                <a:latin typeface="Courier"/>
              </a:rPr>
              <a:t>   </a:t>
            </a:r>
            <a:r>
              <a:rPr lang="sv-SE" sz="2000" b="1" dirty="0">
                <a:solidFill>
                  <a:srgbClr val="007020"/>
                </a:solidFill>
                <a:latin typeface="Courier"/>
              </a:rPr>
              <a:t>&lt;audio</a:t>
            </a:r>
            <a:r>
              <a:rPr lang="sv-SE" sz="2000" dirty="0">
                <a:latin typeface="Courier"/>
              </a:rPr>
              <a:t> </a:t>
            </a:r>
            <a:br>
              <a:rPr lang="sv-SE" sz="2000" dirty="0"/>
            </a:br>
            <a:r>
              <a:rPr lang="sv-SE" sz="2000" dirty="0">
                <a:solidFill>
                  <a:srgbClr val="007020"/>
                </a:solidFill>
                <a:latin typeface="Courier"/>
              </a:rPr>
              <a:t>      </a:t>
            </a:r>
            <a:r>
              <a:rPr lang="sv-SE" sz="2000" dirty="0" err="1">
                <a:solidFill>
                  <a:srgbClr val="007020"/>
                </a:solidFill>
                <a:latin typeface="Courier"/>
              </a:rPr>
              <a:t>src</a:t>
            </a:r>
            <a:r>
              <a:rPr lang="sv-SE" sz="2000" dirty="0">
                <a:solidFill>
                  <a:srgbClr val="007020"/>
                </a:solidFill>
                <a:latin typeface="Courier"/>
              </a:rPr>
              <a:t>=</a:t>
            </a:r>
            <a:r>
              <a:rPr lang="sv-SE" sz="2000" dirty="0">
                <a:solidFill>
                  <a:srgbClr val="4070A0"/>
                </a:solidFill>
                <a:latin typeface="Courier"/>
              </a:rPr>
              <a:t>"audio/c01.mp4"</a:t>
            </a:r>
            <a:br>
              <a:rPr lang="sv-SE" sz="2000" dirty="0"/>
            </a:br>
            <a:r>
              <a:rPr lang="sv-SE" sz="2000" dirty="0">
                <a:solidFill>
                  <a:srgbClr val="007020"/>
                </a:solidFill>
                <a:latin typeface="Courier"/>
              </a:rPr>
              <a:t>      </a:t>
            </a:r>
            <a:r>
              <a:rPr lang="sv-SE" sz="2000" dirty="0" err="1">
                <a:solidFill>
                  <a:srgbClr val="007020"/>
                </a:solidFill>
                <a:latin typeface="Courier"/>
              </a:rPr>
              <a:t>clipBegin</a:t>
            </a:r>
            <a:r>
              <a:rPr lang="sv-SE" sz="2000" dirty="0">
                <a:solidFill>
                  <a:srgbClr val="007020"/>
                </a:solidFill>
                <a:latin typeface="Courier"/>
              </a:rPr>
              <a:t>=</a:t>
            </a:r>
            <a:r>
              <a:rPr lang="sv-SE" sz="2000" dirty="0">
                <a:solidFill>
                  <a:srgbClr val="4070A0"/>
                </a:solidFill>
                <a:latin typeface="Courier"/>
              </a:rPr>
              <a:t>"0:00:00.000"</a:t>
            </a:r>
            <a:br>
              <a:rPr lang="sv-SE" sz="2000" dirty="0"/>
            </a:br>
            <a:r>
              <a:rPr lang="sv-SE" sz="2000" dirty="0">
                <a:solidFill>
                  <a:srgbClr val="007020"/>
                </a:solidFill>
                <a:latin typeface="Courier"/>
              </a:rPr>
              <a:t>      </a:t>
            </a:r>
            <a:r>
              <a:rPr lang="sv-SE" sz="2000" dirty="0" err="1">
                <a:solidFill>
                  <a:srgbClr val="007020"/>
                </a:solidFill>
                <a:latin typeface="Courier"/>
              </a:rPr>
              <a:t>clipEnd</a:t>
            </a:r>
            <a:r>
              <a:rPr lang="sv-SE" sz="2000" dirty="0">
                <a:solidFill>
                  <a:srgbClr val="007020"/>
                </a:solidFill>
                <a:latin typeface="Courier"/>
              </a:rPr>
              <a:t>=</a:t>
            </a:r>
            <a:r>
              <a:rPr lang="sv-SE" sz="2000" dirty="0">
                <a:solidFill>
                  <a:srgbClr val="4070A0"/>
                </a:solidFill>
                <a:latin typeface="Courier"/>
              </a:rPr>
              <a:t>"0:00:05.250"</a:t>
            </a:r>
            <a:r>
              <a:rPr lang="sv-SE" sz="2000" b="1" dirty="0">
                <a:solidFill>
                  <a:srgbClr val="007020"/>
                </a:solidFill>
                <a:latin typeface="Courier"/>
              </a:rPr>
              <a:t>/&gt;</a:t>
            </a:r>
            <a:br>
              <a:rPr lang="sv-SE" sz="2000" dirty="0"/>
            </a:br>
            <a:r>
              <a:rPr lang="sv-SE" sz="2000" b="1" dirty="0">
                <a:solidFill>
                  <a:srgbClr val="007020"/>
                </a:solidFill>
                <a:latin typeface="Courier"/>
              </a:rPr>
              <a:t>&lt;/par&gt;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479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1 MTM SVART VIT">
  <a:themeElements>
    <a:clrScheme name="MT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999"/>
      </a:accent1>
      <a:accent2>
        <a:srgbClr val="2A6475"/>
      </a:accent2>
      <a:accent3>
        <a:srgbClr val="E20177"/>
      </a:accent3>
      <a:accent4>
        <a:srgbClr val="027C68"/>
      </a:accent4>
      <a:accent5>
        <a:srgbClr val="DADADA"/>
      </a:accent5>
      <a:accent6>
        <a:srgbClr val="F0F0F0"/>
      </a:accent6>
      <a:hlink>
        <a:srgbClr val="0563C1"/>
      </a:hlink>
      <a:folHlink>
        <a:srgbClr val="954F72"/>
      </a:folHlink>
    </a:clrScheme>
    <a:fontScheme name="MTM -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M SVART" id="{993F862F-8C21-4943-9437-223E0FAF3F57}" vid="{EEE8F584-1602-41DE-A619-BB0058EE9609}"/>
    </a:ext>
  </a:extLst>
</a:theme>
</file>

<file path=ppt/theme/theme2.xml><?xml version="1.0" encoding="utf-8"?>
<a:theme xmlns:a="http://schemas.openxmlformats.org/drawingml/2006/main" name="2 MTM LILA">
  <a:themeElements>
    <a:clrScheme name="MT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999"/>
      </a:accent1>
      <a:accent2>
        <a:srgbClr val="2A6475"/>
      </a:accent2>
      <a:accent3>
        <a:srgbClr val="E20177"/>
      </a:accent3>
      <a:accent4>
        <a:srgbClr val="027C68"/>
      </a:accent4>
      <a:accent5>
        <a:srgbClr val="DADADA"/>
      </a:accent5>
      <a:accent6>
        <a:srgbClr val="F0F0F0"/>
      </a:accent6>
      <a:hlink>
        <a:srgbClr val="0563C1"/>
      </a:hlink>
      <a:folHlink>
        <a:srgbClr val="954F72"/>
      </a:folHlink>
    </a:clrScheme>
    <a:fontScheme name="MTM -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M SVART" id="{993F862F-8C21-4943-9437-223E0FAF3F57}" vid="{9F552499-A774-4791-90E5-C8DB77837AA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1937</Words>
  <Application>Microsoft Office PowerPoint</Application>
  <PresentationFormat>Bredbild</PresentationFormat>
  <Paragraphs>157</Paragraphs>
  <Slides>15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</vt:lpstr>
      <vt:lpstr>1 MTM SVART VIT</vt:lpstr>
      <vt:lpstr>2 MTM LILA</vt:lpstr>
      <vt:lpstr>PowerPoint-presentation</vt:lpstr>
      <vt:lpstr>Tillgänglighet och tillgängligheter i EPUB 3</vt:lpstr>
      <vt:lpstr>Agenda</vt:lpstr>
      <vt:lpstr>Bakgrund</vt:lpstr>
      <vt:lpstr>Semantisk uppmärkning för tillgänglighet</vt:lpstr>
      <vt:lpstr>Ett exempel på semantisk uppmärkning</vt:lpstr>
      <vt:lpstr>Vad är EPUB 3?</vt:lpstr>
      <vt:lpstr>Några tillgängligheter i EPUB 3</vt:lpstr>
      <vt:lpstr>Synkronisering av text och tal</vt:lpstr>
      <vt:lpstr>Detaljerad uppmärkning av matematik</vt:lpstr>
      <vt:lpstr>Tillgänglighetsmetadata</vt:lpstr>
      <vt:lpstr>Tillgänglighet hela vägen fram till läsaren</vt:lpstr>
      <vt:lpstr>EPUB 3-status på MTM</vt:lpstr>
      <vt:lpstr>Tack för mig!</vt:lpstr>
      <vt:lpstr>Tips!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 du använder den här mallen</dc:title>
  <dc:creator>Martin Persson</dc:creator>
  <cp:lastModifiedBy>Martin Persson</cp:lastModifiedBy>
  <cp:revision>36</cp:revision>
  <dcterms:created xsi:type="dcterms:W3CDTF">2020-11-04T10:06:49Z</dcterms:created>
  <dcterms:modified xsi:type="dcterms:W3CDTF">2020-11-05T11:00:59Z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761ae4-e08c-448b-bd19-8fceb7952c13_Enabled">
    <vt:lpwstr>True</vt:lpwstr>
  </property>
  <property fmtid="{D5CDD505-2E9C-101B-9397-08002B2CF9AE}" pid="3" name="MSIP_Label_11761ae4-e08c-448b-bd19-8fceb7952c13_SiteId">
    <vt:lpwstr>59413b88-a6c3-4dd7-ab9f-2470536e50f5</vt:lpwstr>
  </property>
  <property fmtid="{D5CDD505-2E9C-101B-9397-08002B2CF9AE}" pid="4" name="MSIP_Label_11761ae4-e08c-448b-bd19-8fceb7952c13_Owner">
    <vt:lpwstr>Martin.Persson@mtm.se</vt:lpwstr>
  </property>
  <property fmtid="{D5CDD505-2E9C-101B-9397-08002B2CF9AE}" pid="5" name="MSIP_Label_11761ae4-e08c-448b-bd19-8fceb7952c13_SetDate">
    <vt:lpwstr>2020-11-04T10:26:19.3654685Z</vt:lpwstr>
  </property>
  <property fmtid="{D5CDD505-2E9C-101B-9397-08002B2CF9AE}" pid="6" name="MSIP_Label_11761ae4-e08c-448b-bd19-8fceb7952c13_Name">
    <vt:lpwstr>General</vt:lpwstr>
  </property>
  <property fmtid="{D5CDD505-2E9C-101B-9397-08002B2CF9AE}" pid="7" name="MSIP_Label_11761ae4-e08c-448b-bd19-8fceb7952c13_Application">
    <vt:lpwstr>Microsoft Azure Information Protection</vt:lpwstr>
  </property>
  <property fmtid="{D5CDD505-2E9C-101B-9397-08002B2CF9AE}" pid="8" name="MSIP_Label_11761ae4-e08c-448b-bd19-8fceb7952c13_ActionId">
    <vt:lpwstr>c42b5a4e-5ca4-429b-a5e7-f422c3dd627e</vt:lpwstr>
  </property>
  <property fmtid="{D5CDD505-2E9C-101B-9397-08002B2CF9AE}" pid="9" name="MSIP_Label_11761ae4-e08c-448b-bd19-8fceb7952c13_Extended_MSFT_Method">
    <vt:lpwstr>Manual</vt:lpwstr>
  </property>
  <property fmtid="{D5CDD505-2E9C-101B-9397-08002B2CF9AE}" pid="10" name="Sensitivity">
    <vt:lpwstr>General</vt:lpwstr>
  </property>
</Properties>
</file>