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67" r:id="rId3"/>
    <p:sldId id="303" r:id="rId4"/>
    <p:sldId id="289" r:id="rId5"/>
    <p:sldId id="304" r:id="rId6"/>
    <p:sldId id="276" r:id="rId7"/>
    <p:sldId id="295" r:id="rId8"/>
    <p:sldId id="296" r:id="rId9"/>
    <p:sldId id="297" r:id="rId10"/>
    <p:sldId id="299" r:id="rId11"/>
    <p:sldId id="301" r:id="rId12"/>
    <p:sldId id="302" r:id="rId13"/>
    <p:sldId id="269" r:id="rId14"/>
  </p:sldIdLst>
  <p:sldSz cx="9144000" cy="6858000" type="screen4x3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4398"/>
    <a:srgbClr val="B76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05" autoAdjust="0"/>
  </p:normalViewPr>
  <p:slideViewPr>
    <p:cSldViewPr snapToGrid="0">
      <p:cViewPr varScale="1">
        <p:scale>
          <a:sx n="70" d="100"/>
          <a:sy n="70" d="100"/>
        </p:scale>
        <p:origin x="1838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00A9-C6D0-4D91-8B31-61C6FCAF0F57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0539-3EDC-4E11-9604-D707AA4985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18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0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83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1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48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19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 userDrawn="1"/>
        </p:nvSpPr>
        <p:spPr>
          <a:xfrm>
            <a:off x="1" y="0"/>
            <a:ext cx="9144000" cy="6858000"/>
          </a:xfrm>
          <a:prstGeom prst="roundRect">
            <a:avLst>
              <a:gd name="adj" fmla="val 144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98629"/>
            <a:ext cx="57912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 userDrawn="1"/>
        </p:nvSpPr>
        <p:spPr>
          <a:xfrm>
            <a:off x="1" y="0"/>
            <a:ext cx="9144000" cy="6858000"/>
          </a:xfrm>
          <a:prstGeom prst="roundRect">
            <a:avLst>
              <a:gd name="adj" fmla="val 144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28650" y="769937"/>
            <a:ext cx="7904162" cy="813327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28650" y="1654702"/>
            <a:ext cx="4612218" cy="2976565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5116592"/>
            <a:ext cx="3471333" cy="149587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4"/>
          <a:stretch/>
        </p:blipFill>
        <p:spPr>
          <a:xfrm>
            <a:off x="4290967" y="1625594"/>
            <a:ext cx="4846211" cy="49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 userDrawn="1"/>
        </p:nvSpPr>
        <p:spPr>
          <a:xfrm>
            <a:off x="1" y="0"/>
            <a:ext cx="9144000" cy="6858000"/>
          </a:xfrm>
          <a:prstGeom prst="roundRect">
            <a:avLst>
              <a:gd name="adj" fmla="val 144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19920" y="2658000"/>
            <a:ext cx="7904162" cy="1575334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4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 userDrawn="1"/>
        </p:nvSpPr>
        <p:spPr>
          <a:xfrm>
            <a:off x="1" y="0"/>
            <a:ext cx="9144000" cy="6172200"/>
          </a:xfrm>
          <a:prstGeom prst="roundRect">
            <a:avLst>
              <a:gd name="adj" fmla="val 144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4"/>
          <a:stretch/>
        </p:blipFill>
        <p:spPr>
          <a:xfrm>
            <a:off x="4290967" y="1176865"/>
            <a:ext cx="4846211" cy="4986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28650" y="769937"/>
            <a:ext cx="7904162" cy="813327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28649" y="1654702"/>
            <a:ext cx="7904163" cy="986897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5891A5C-1DC9-47E8-A4DF-333EC93A916A}" type="datetime1">
              <a:rPr lang="sv-SE" smtClean="0"/>
              <a:t>2020-11-03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61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4B98-581C-4A72-8087-C53923EADA61}" type="datetime1">
              <a:rPr lang="sv-SE" smtClean="0"/>
              <a:t>2020-11-03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9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6"/>
          <p:cNvSpPr/>
          <p:nvPr userDrawn="1"/>
        </p:nvSpPr>
        <p:spPr>
          <a:xfrm>
            <a:off x="1" y="0"/>
            <a:ext cx="9144000" cy="6172200"/>
          </a:xfrm>
          <a:prstGeom prst="roundRect">
            <a:avLst>
              <a:gd name="adj" fmla="val 144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4"/>
          <a:stretch/>
        </p:blipFill>
        <p:spPr>
          <a:xfrm>
            <a:off x="4290967" y="1176865"/>
            <a:ext cx="4846211" cy="4986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3887" y="761470"/>
            <a:ext cx="7908925" cy="813600"/>
          </a:xfrm>
        </p:spPr>
        <p:txBody>
          <a:bodyPr anchor="b">
            <a:noAutofit/>
          </a:bodyPr>
          <a:lstStyle>
            <a:lvl1pPr algn="l">
              <a:defRPr sz="41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3888" y="1668458"/>
            <a:ext cx="7910512" cy="973142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70C6230-54D9-40DB-AB04-6A8F0E60D19F}" type="datetime1">
              <a:rPr lang="sv-SE" smtClean="0"/>
              <a:t>2020-11-03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0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8413"/>
            <a:ext cx="3886200" cy="4908550"/>
          </a:xfrm>
        </p:spPr>
        <p:txBody>
          <a:bodyPr>
            <a:no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68413"/>
            <a:ext cx="3886200" cy="4908550"/>
          </a:xfrm>
        </p:spPr>
        <p:txBody>
          <a:bodyPr>
            <a:no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46F1-60DA-4765-A4E0-1CF78B497F63}" type="datetime1">
              <a:rPr lang="sv-SE" smtClean="0"/>
              <a:t>2020-11-03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15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8413"/>
            <a:ext cx="3486150" cy="4908550"/>
          </a:xfrm>
        </p:spPr>
        <p:txBody>
          <a:bodyPr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/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5D96-191F-46EB-BB2B-08E0983D8489}" type="datetime1">
              <a:rPr lang="sv-SE" smtClean="0"/>
              <a:t>2020-11-03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224867" y="1268413"/>
            <a:ext cx="4290483" cy="4908550"/>
          </a:xfrm>
        </p:spPr>
        <p:txBody>
          <a:bodyPr>
            <a:no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0953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817533" y="765175"/>
            <a:ext cx="3715280" cy="54356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65175"/>
            <a:ext cx="3841750" cy="4534957"/>
          </a:xfrm>
        </p:spPr>
        <p:txBody>
          <a:bodyPr anchor="ctr">
            <a:noAutofit/>
          </a:bodyPr>
          <a:lstStyle>
            <a:lvl1pPr algn="ctr">
              <a:defRPr sz="3400">
                <a:solidFill>
                  <a:srgbClr val="A54398"/>
                </a:solidFill>
              </a:defRPr>
            </a:lvl1pPr>
          </a:lstStyle>
          <a:p>
            <a:r>
              <a:rPr lang="sv-SE" dirty="0"/>
              <a:t>Klicka här för att skriva ”Citat”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2951-4E32-4CF3-B967-7EFF9F5AB090}" type="datetime1">
              <a:rPr lang="sv-SE" smtClean="0"/>
              <a:t>2020-11-03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AB5-E615-40C8-904B-8EBDA266F048}" type="datetime1">
              <a:rPr lang="sv-SE" smtClean="0"/>
              <a:t>2020-11-03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47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C884-E0C6-4B9D-87F1-94AE321FAA8C}" type="datetime1">
              <a:rPr lang="sv-SE" smtClean="0"/>
              <a:t>2020-11-03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66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0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7875"/>
            <a:ext cx="7886700" cy="490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00286"/>
            <a:ext cx="980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1468DFE-9E8A-4692-A093-3B1D5BC8008C}" type="datetime1">
              <a:rPr lang="sv-SE" smtClean="0"/>
              <a:t>2020-11-03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1489" y="6500286"/>
            <a:ext cx="5328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v-SE"/>
              <a:t>Lättanvänd digital läsutrustning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004" y="6500286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8E9A1187-8647-4667-8F61-6FDD9FA743F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med rundade hörn 7"/>
          <p:cNvSpPr/>
          <p:nvPr userDrawn="1"/>
        </p:nvSpPr>
        <p:spPr>
          <a:xfrm>
            <a:off x="10800" y="6333077"/>
            <a:ext cx="9118800" cy="626523"/>
          </a:xfrm>
          <a:prstGeom prst="roundRect">
            <a:avLst/>
          </a:prstGeom>
          <a:noFill/>
          <a:ln>
            <a:solidFill>
              <a:srgbClr val="B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-1401" r="11254" b="49701"/>
          <a:stretch/>
        </p:blipFill>
        <p:spPr>
          <a:xfrm>
            <a:off x="7940690" y="6443857"/>
            <a:ext cx="1058333" cy="3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69" r:id="rId6"/>
    <p:sldLayoutId id="2147483668" r:id="rId7"/>
    <p:sldLayoutId id="2147483666" r:id="rId8"/>
    <p:sldLayoutId id="2147483667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8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60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C882F1-F754-45F9-BA78-4D7544F0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Enkel prototyp och användbarhetstester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935B72-3C75-4A74-B4DD-3EAC8022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4B98-581C-4A72-8087-C53923EADA61}" type="datetime1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23424C-A151-425B-A69B-6BC70068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B1C103-596E-417D-AD59-1F527AF9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10</a:t>
            </a:fld>
            <a:endParaRPr lang="sv-SE"/>
          </a:p>
        </p:txBody>
      </p:sp>
      <p:pic>
        <p:nvPicPr>
          <p:cNvPr id="7" name="Google Shape;154;p28">
            <a:extLst>
              <a:ext uri="{FF2B5EF4-FFF2-40B4-BE49-F238E27FC236}">
                <a16:creationId xmlns:a16="http://schemas.microsoft.com/office/drawing/2014/main" id="{C6A19BEC-C4AA-471D-BBD1-5DCA9F43532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705" t="22521" r="3417" b="19598"/>
          <a:stretch/>
        </p:blipFill>
        <p:spPr>
          <a:xfrm>
            <a:off x="530995" y="1232831"/>
            <a:ext cx="7886700" cy="258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7;p28">
            <a:extLst>
              <a:ext uri="{FF2B5EF4-FFF2-40B4-BE49-F238E27FC236}">
                <a16:creationId xmlns:a16="http://schemas.microsoft.com/office/drawing/2014/main" id="{C036997B-7644-45E0-9C1D-A24BA65F88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314" t="14221" r="17578" b="10129"/>
          <a:stretch/>
        </p:blipFill>
        <p:spPr>
          <a:xfrm rot="-5400000">
            <a:off x="1290794" y="3798043"/>
            <a:ext cx="1419428" cy="193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6;p28">
            <a:extLst>
              <a:ext uri="{FF2B5EF4-FFF2-40B4-BE49-F238E27FC236}">
                <a16:creationId xmlns:a16="http://schemas.microsoft.com/office/drawing/2014/main" id="{9D4E9B2D-DB17-4EF8-902E-96039F3B935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2667" y="4054280"/>
            <a:ext cx="1844875" cy="18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5;p28">
            <a:extLst>
              <a:ext uri="{FF2B5EF4-FFF2-40B4-BE49-F238E27FC236}">
                <a16:creationId xmlns:a16="http://schemas.microsoft.com/office/drawing/2014/main" id="{3040C566-B111-4523-AAAE-069649E63B7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9927" y="3943707"/>
            <a:ext cx="1640550" cy="1640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94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09D7E7-CDCD-4961-93B7-F11A9961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2749"/>
          </a:xfrm>
        </p:spPr>
        <p:txBody>
          <a:bodyPr/>
          <a:lstStyle/>
          <a:p>
            <a:r>
              <a:rPr lang="sv-SE" dirty="0"/>
              <a:t>Projekt – Lättanvänd digital läsutrustning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25DA85-7A8E-4FC9-AB4D-DFD4E720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657"/>
            <a:ext cx="7886700" cy="4620306"/>
          </a:xfrm>
        </p:spPr>
        <p:txBody>
          <a:bodyPr/>
          <a:lstStyle/>
          <a:p>
            <a:r>
              <a:rPr lang="sv-SE" dirty="0"/>
              <a:t>2020-06-30 – 2021-12-31</a:t>
            </a:r>
          </a:p>
          <a:p>
            <a:r>
              <a:rPr lang="sv-SE" dirty="0"/>
              <a:t>Utgå ifrån en </a:t>
            </a:r>
            <a:r>
              <a:rPr lang="sv-SE" dirty="0" err="1"/>
              <a:t>android</a:t>
            </a:r>
            <a:r>
              <a:rPr lang="sv-SE" dirty="0"/>
              <a:t> surfplatta</a:t>
            </a:r>
          </a:p>
          <a:p>
            <a:r>
              <a:rPr lang="sv-SE" dirty="0"/>
              <a:t>Utveckla en applikation med fyra möjliga </a:t>
            </a:r>
            <a:r>
              <a:rPr lang="sv-SE" dirty="0" err="1"/>
              <a:t>läsnivåer</a:t>
            </a:r>
            <a:endParaRPr lang="sv-SE" dirty="0"/>
          </a:p>
          <a:p>
            <a:r>
              <a:rPr lang="sv-SE" dirty="0"/>
              <a:t>Designa överlägg, skydd, knappar och dockningsstation vid behov och test även röststyrning</a:t>
            </a:r>
          </a:p>
          <a:p>
            <a:r>
              <a:rPr lang="sv-SE" dirty="0"/>
              <a:t>Iteration: Testa/designa, testa/designa etc. med användargruppen och ombud för användargruppen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777A4B-7DB8-46FD-ACA5-93FBDF7C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4B98-581C-4A72-8087-C53923EADA61}" type="datetime1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54B150-7B84-47BB-AF0C-CA307BCC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74C71A-340B-4765-8F82-4211925D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32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3B86C5-2A8D-44B2-B649-934D0398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Vad händer mer?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02924C-A6D7-4F5B-A678-FE786CAB5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Omvärldsanalys</a:t>
            </a:r>
          </a:p>
          <a:p>
            <a:pPr lvl="1"/>
            <a:r>
              <a:rPr lang="sv-SE" dirty="0"/>
              <a:t>Fortsatt omvärldsanalys av existerande produkter och produkter under utveckling</a:t>
            </a:r>
          </a:p>
          <a:p>
            <a:pPr lvl="1"/>
            <a:r>
              <a:rPr lang="sv-SE" dirty="0"/>
              <a:t>Fortsatta studier av behoven hos användargrupperna</a:t>
            </a:r>
          </a:p>
          <a:p>
            <a:r>
              <a:rPr lang="sv-SE" dirty="0"/>
              <a:t>MDH – Innovation and design, Internationellt mastersprogram</a:t>
            </a:r>
          </a:p>
          <a:p>
            <a:pPr lvl="1"/>
            <a:r>
              <a:rPr lang="sv-SE" dirty="0"/>
              <a:t>Analyserar och deltar i utvecklingsprocessen samt deltar i omvärldsanalys</a:t>
            </a:r>
          </a:p>
          <a:p>
            <a:r>
              <a:rPr lang="sv-SE" dirty="0"/>
              <a:t>Deltar i SIS/TK 344 AG 12, Dynamiska kommunikationshjälpmedel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A52DCD-06AF-43F0-BCFC-4541F0B2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6CF5-5056-46C2-A9F6-6C795242E57F}" type="datetime1">
              <a:rPr lang="sv-SE" smtClean="0"/>
              <a:t>2020-11-03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2F9D86-09BD-4FEC-A2E7-6AE6FA77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Lättanvänd digital läsutrustning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DA4E99-E9EE-447D-843B-4B10FB3D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92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Ulf Wikman</a:t>
            </a:r>
          </a:p>
          <a:p>
            <a:endParaRPr lang="sv-SE" dirty="0"/>
          </a:p>
          <a:p>
            <a:r>
              <a:rPr lang="sv-SE" dirty="0"/>
              <a:t>ulf.wikman@mtm.se</a:t>
            </a:r>
          </a:p>
          <a:p>
            <a:r>
              <a:rPr lang="sv-SE" dirty="0"/>
              <a:t>www.mtm.se</a:t>
            </a:r>
          </a:p>
        </p:txBody>
      </p:sp>
    </p:spTree>
    <p:extLst>
      <p:ext uri="{BB962C8B-B14F-4D97-AF65-F5344CB8AC3E}">
        <p14:creationId xmlns:p14="http://schemas.microsoft.com/office/powerpoint/2010/main" val="317775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Lättanvänd digital läsutrustning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- för IT-ovana/IT-svaga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581-1DE9-4B15-92AA-3CFDE2B2D6AA}" type="datetime1">
              <a:rPr lang="sv-SE" smtClean="0"/>
              <a:t>2020-11-03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Lättanvänd digital läsutrustning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2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4B9953-9AFA-41E8-9BE8-EC56E5335068}"/>
              </a:ext>
            </a:extLst>
          </p:cNvPr>
          <p:cNvSpPr txBox="1"/>
          <p:nvPr/>
        </p:nvSpPr>
        <p:spPr>
          <a:xfrm>
            <a:off x="160648" y="5203298"/>
            <a:ext cx="496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Ulf Wikman</a:t>
            </a:r>
          </a:p>
          <a:p>
            <a:r>
              <a:rPr lang="sv-SE" dirty="0"/>
              <a:t>MTM – Myndigheten för tillgängliga medier</a:t>
            </a:r>
          </a:p>
        </p:txBody>
      </p:sp>
    </p:spTree>
    <p:extLst>
      <p:ext uri="{BB962C8B-B14F-4D97-AF65-F5344CB8AC3E}">
        <p14:creationId xmlns:p14="http://schemas.microsoft.com/office/powerpoint/2010/main" val="41359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25009-BDED-43CF-91E7-2EECACD3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Kort om mig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B8CA54-E520-4F8C-A051-E31C55E8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600" dirty="0"/>
              <a:t>Mångårig projektledare på MTM för frågor som berör målgruppen IT-svaga/IT-ovana</a:t>
            </a:r>
          </a:p>
          <a:p>
            <a:r>
              <a:rPr lang="sv-SE" sz="2600" dirty="0"/>
              <a:t>”Talboken kommer” och taltidningsverksamheten</a:t>
            </a:r>
          </a:p>
          <a:p>
            <a:r>
              <a:rPr lang="sv-SE" sz="2600" dirty="0"/>
              <a:t>Målgrupperna är nästan uteslutande äldre personer</a:t>
            </a:r>
          </a:p>
          <a:p>
            <a:r>
              <a:rPr lang="sv-SE" sz="2600" dirty="0"/>
              <a:t>Mina erfarenheter är att</a:t>
            </a:r>
          </a:p>
          <a:p>
            <a:pPr lvl="1"/>
            <a:r>
              <a:rPr lang="sv-SE" dirty="0"/>
              <a:t>Vi behöver ta reda på mer och utveckla kunskapen om målgruppen</a:t>
            </a:r>
          </a:p>
          <a:p>
            <a:pPr lvl="1"/>
            <a:r>
              <a:rPr lang="sv-SE" dirty="0"/>
              <a:t>Dagens konsumtionsutrustning/läsutrustning löser inte problemet fullt ut och på sikt</a:t>
            </a:r>
          </a:p>
          <a:p>
            <a:pPr lvl="1"/>
            <a:r>
              <a:rPr lang="sv-SE" dirty="0"/>
              <a:t>Detta är inte ett övergående problem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4DF724-F135-4858-84D2-09F47E62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4B98-581C-4A72-8087-C53923EADA61}" type="datetime1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ECA54F-2CF9-4F04-8007-887359FD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A1D3E1-E528-46D3-B2F1-4F17832C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27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DF6928-4530-42E1-BE71-2E432633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Vad är problemet?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3B186A-E87C-408B-A94E-5154C3615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855"/>
            <a:ext cx="7886700" cy="4249882"/>
          </a:xfrm>
        </p:spPr>
        <p:txBody>
          <a:bodyPr/>
          <a:lstStyle/>
          <a:p>
            <a:r>
              <a:rPr lang="en-US" dirty="0" err="1"/>
              <a:t>Målgruppen</a:t>
            </a:r>
            <a:r>
              <a:rPr lang="en-US" dirty="0"/>
              <a:t> </a:t>
            </a:r>
            <a:r>
              <a:rPr lang="en-US" dirty="0" err="1"/>
              <a:t>behöver</a:t>
            </a:r>
            <a:r>
              <a:rPr lang="en-US" dirty="0"/>
              <a:t> </a:t>
            </a:r>
            <a:r>
              <a:rPr lang="en-US" dirty="0" err="1"/>
              <a:t>individuellt</a:t>
            </a:r>
            <a:r>
              <a:rPr lang="en-US" dirty="0"/>
              <a:t> </a:t>
            </a:r>
            <a:r>
              <a:rPr lang="en-US" dirty="0" err="1"/>
              <a:t>utformad</a:t>
            </a:r>
            <a:r>
              <a:rPr lang="en-US" dirty="0"/>
              <a:t> </a:t>
            </a:r>
            <a:r>
              <a:rPr lang="en-US" dirty="0" err="1"/>
              <a:t>lättanvänd</a:t>
            </a:r>
            <a:r>
              <a:rPr lang="en-US" dirty="0"/>
              <a:t> </a:t>
            </a:r>
            <a:r>
              <a:rPr lang="en-US" dirty="0" err="1"/>
              <a:t>läsutrustning</a:t>
            </a:r>
            <a:endParaRPr lang="en-US" dirty="0"/>
          </a:p>
          <a:p>
            <a:r>
              <a:rPr lang="en-US" dirty="0" err="1"/>
              <a:t>Utrustningen</a:t>
            </a:r>
            <a:r>
              <a:rPr lang="en-US" dirty="0"/>
              <a:t> ska </a:t>
            </a:r>
            <a:r>
              <a:rPr lang="en-US" dirty="0" err="1"/>
              <a:t>kunna</a:t>
            </a:r>
            <a:r>
              <a:rPr lang="en-US" dirty="0"/>
              <a:t> </a:t>
            </a:r>
            <a:r>
              <a:rPr lang="en-US" dirty="0" err="1"/>
              <a:t>hantera</a:t>
            </a:r>
            <a:r>
              <a:rPr lang="en-US" dirty="0"/>
              <a:t> </a:t>
            </a:r>
            <a:r>
              <a:rPr lang="en-US" dirty="0" err="1"/>
              <a:t>såväl</a:t>
            </a:r>
            <a:r>
              <a:rPr lang="en-US" dirty="0"/>
              <a:t> e-pub3, Daisy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icke-standardiserade</a:t>
            </a:r>
            <a:r>
              <a:rPr lang="en-US" dirty="0"/>
              <a:t> format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medier</a:t>
            </a:r>
            <a:r>
              <a:rPr lang="en-US" dirty="0"/>
              <a:t> </a:t>
            </a:r>
            <a:r>
              <a:rPr lang="en-US" dirty="0" err="1"/>
              <a:t>även</a:t>
            </a:r>
            <a:r>
              <a:rPr lang="en-US" dirty="0"/>
              <a:t> om </a:t>
            </a:r>
            <a:r>
              <a:rPr lang="en-US" dirty="0" err="1"/>
              <a:t>utgångspunkten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taltidning</a:t>
            </a:r>
            <a:endParaRPr lang="sv-SE" dirty="0"/>
          </a:p>
          <a:p>
            <a:r>
              <a:rPr lang="en-US" dirty="0" err="1"/>
              <a:t>Standardprodukter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form av </a:t>
            </a:r>
            <a:r>
              <a:rPr lang="en-US" dirty="0" err="1"/>
              <a:t>smarta</a:t>
            </a:r>
            <a:r>
              <a:rPr lang="en-US" dirty="0"/>
              <a:t> </a:t>
            </a:r>
            <a:r>
              <a:rPr lang="en-US" dirty="0" err="1"/>
              <a:t>telefoner</a:t>
            </a:r>
            <a:r>
              <a:rPr lang="en-US" dirty="0"/>
              <a:t>, </a:t>
            </a:r>
            <a:r>
              <a:rPr lang="en-US" dirty="0" err="1"/>
              <a:t>surfplattor</a:t>
            </a:r>
            <a:r>
              <a:rPr lang="en-US" dirty="0"/>
              <a:t>, </a:t>
            </a:r>
            <a:r>
              <a:rPr lang="en-US" dirty="0" err="1"/>
              <a:t>datorer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existerande</a:t>
            </a:r>
            <a:r>
              <a:rPr lang="en-US" dirty="0"/>
              <a:t> </a:t>
            </a:r>
            <a:r>
              <a:rPr lang="en-US" dirty="0" err="1"/>
              <a:t>Daisyspelare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oftast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tillräckligt</a:t>
            </a:r>
            <a:r>
              <a:rPr lang="en-US" dirty="0"/>
              <a:t> </a:t>
            </a:r>
            <a:r>
              <a:rPr lang="en-US" dirty="0" err="1"/>
              <a:t>lättanvända</a:t>
            </a:r>
            <a:r>
              <a:rPr lang="en-US" dirty="0"/>
              <a:t>/</a:t>
            </a:r>
            <a:r>
              <a:rPr lang="en-US" dirty="0" err="1"/>
              <a:t>anpassade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C5498E-DF49-409B-BD67-E8537C43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101-CCC4-42E4-BD96-B3EA40F90B80}" type="datetime1">
              <a:rPr lang="sv-SE" smtClean="0"/>
              <a:t>2020-11-03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AEB98E-7B2D-45EF-8250-CAE8524A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59D33E-B347-4423-917C-2E0848E0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130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B7FB71-0805-4C39-805D-627B9664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Daisyspelare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9F0F04-3FFB-4F71-A44F-C624B257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4B98-581C-4A72-8087-C53923EADA61}" type="datetime1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5F615B-DC0B-4C58-AA59-3B0776D7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75405E-A47A-4E74-95F4-D8220C36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5</a:t>
            </a:fld>
            <a:endParaRPr lang="sv-SE"/>
          </a:p>
        </p:txBody>
      </p:sp>
      <p:pic>
        <p:nvPicPr>
          <p:cNvPr id="12" name="Bildobjekt 11" descr="En bild som visar elektronik, inomhus, sitter, bord&#10;&#10;Automatiskt genererad beskrivning">
            <a:extLst>
              <a:ext uri="{FF2B5EF4-FFF2-40B4-BE49-F238E27FC236}">
                <a16:creationId xmlns:a16="http://schemas.microsoft.com/office/drawing/2014/main" id="{2467EBC9-684A-4ED6-95B0-7806EA13E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1" y="1458686"/>
            <a:ext cx="3508553" cy="4702628"/>
          </a:xfrm>
          <a:prstGeom prst="rect">
            <a:avLst/>
          </a:prstGeom>
        </p:spPr>
      </p:pic>
      <p:pic>
        <p:nvPicPr>
          <p:cNvPr id="14" name="Bildobjekt 13" descr="En bild som visar mobiltelefon, fjärrkontroll, kontroll, bord&#10;&#10;Automatiskt genererad beskrivning">
            <a:extLst>
              <a:ext uri="{FF2B5EF4-FFF2-40B4-BE49-F238E27FC236}">
                <a16:creationId xmlns:a16="http://schemas.microsoft.com/office/drawing/2014/main" id="{FE6216E1-7673-4966-A35F-9D99FC948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1" y="1317171"/>
            <a:ext cx="3845379" cy="48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3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097F34-72AB-44EF-88FE-5DD5EC68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Förstudie 2018-2019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9CCC6A-401F-4691-A9C6-D7E8E9441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400" dirty="0"/>
          </a:p>
          <a:p>
            <a:r>
              <a:rPr lang="sv-SE" sz="2400" dirty="0"/>
              <a:t>Internationell förfrågan – till samarbetspartners, systerorganisationer till MTM och på </a:t>
            </a:r>
            <a:r>
              <a:rPr lang="sv-SE" sz="2400" dirty="0" err="1"/>
              <a:t>Tendsign</a:t>
            </a:r>
            <a:r>
              <a:rPr lang="sv-SE" sz="2400" dirty="0"/>
              <a:t> (Upphandlingstjänst)</a:t>
            </a:r>
          </a:p>
          <a:p>
            <a:r>
              <a:rPr lang="sv-SE" sz="2400" dirty="0"/>
              <a:t>Användbarhetstester med existerande produkter</a:t>
            </a:r>
          </a:p>
          <a:p>
            <a:r>
              <a:rPr lang="sv-SE" sz="2400" dirty="0"/>
              <a:t>Samarbete med fem företag som fick ett antal nyckelord och krav med i uppdraget:</a:t>
            </a:r>
          </a:p>
          <a:p>
            <a:pPr lvl="1"/>
            <a:r>
              <a:rPr lang="sv-SE" sz="1800" dirty="0"/>
              <a:t>Igenkänningsfaktor, befintlig eller ny hårdvara? Överlägg/skydd/docka/knappar, röststyrning, styrknappar etc.</a:t>
            </a:r>
          </a:p>
          <a:p>
            <a:pPr lvl="1"/>
            <a:r>
              <a:rPr lang="sv-SE" sz="1800" dirty="0"/>
              <a:t>Användarcentrerad utveckling och design</a:t>
            </a:r>
          </a:p>
          <a:p>
            <a:pPr lvl="1"/>
            <a:r>
              <a:rPr lang="sv-SE" sz="1800" dirty="0"/>
              <a:t>Kombinera utrustningen med möjlighet till telefonsupport, heminstruktörer och fjärrstyrning</a:t>
            </a:r>
          </a:p>
          <a:p>
            <a:pPr lvl="1"/>
            <a:r>
              <a:rPr lang="sv-SE" sz="1800" dirty="0"/>
              <a:t>4 olika faser: förståelse och metod, teoretisk prototyp, enkel prototyp, projekt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C64A79-A8D0-4CE2-9C69-5C818C37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CCFF-BE70-4AA5-AFF2-98066E5ABB90}" type="datetime1">
              <a:rPr lang="sv-SE" smtClean="0"/>
              <a:t>2020-11-03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888FC4-E93F-482C-8C55-C903CA9C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1489" y="6500286"/>
            <a:ext cx="5328713" cy="365125"/>
          </a:xfrm>
        </p:spPr>
        <p:txBody>
          <a:bodyPr/>
          <a:lstStyle/>
          <a:p>
            <a:r>
              <a:rPr lang="sv-SE" dirty="0"/>
              <a:t>Lättanvänd digital läsutrustning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83AE2A-EF27-486B-9A3D-1E4032B3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32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CD726D-BB4A-4809-A6E4-2E407766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Igenkänningsfaktor </a:t>
            </a:r>
            <a:r>
              <a:rPr lang="sv-SE" sz="2800" dirty="0"/>
              <a:t>(teoretisk prototyp)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680E5-2BE2-4266-B71F-BD80A4DA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3274"/>
            <a:ext cx="7886700" cy="4993689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6D0D67-20D8-4D32-B96B-F1284D05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4B98-581C-4A72-8087-C53923EADA61}" type="datetime1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0A38CF-C74B-4FE9-A106-1113B46A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3AC67-FC66-4E9D-AEA1-B098522E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7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3F7F542-2E9C-408F-9566-3922AF09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70" y="1183275"/>
            <a:ext cx="7348380" cy="50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9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3CBF5-8FF5-4297-8FBB-9F5AC8B9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Igenkänningsfaktor </a:t>
            </a:r>
            <a:r>
              <a:rPr lang="sv-SE" sz="2800" dirty="0"/>
              <a:t>(teoretisk prototyp)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2D7E0AA-99C7-4772-8000-6FA073E6A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024" y="1268413"/>
            <a:ext cx="7029952" cy="490855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90E00D-477F-4398-A626-2D62F6F5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4B98-581C-4A72-8087-C53923EADA61}" type="datetime1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9C0C44-9CBC-49A0-9D5A-8EC04089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945260-D3A6-4BDC-A898-AA0BD38C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55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48A534-80E0-400B-804F-377CF022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Enkel prototyp och användbarhetstester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4A3C5D-8968-4316-8618-BDA94DBE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4B98-581C-4A72-8087-C53923EADA61}" type="datetime1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0169A0-C775-4C2C-835E-19961055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Lättanvänd digital läsutrustning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CAA2D0-A22A-4DA2-9AB9-E0E87EB0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9</a:t>
            </a:fld>
            <a:endParaRPr lang="sv-SE"/>
          </a:p>
        </p:txBody>
      </p:sp>
      <p:pic>
        <p:nvPicPr>
          <p:cNvPr id="7" name="Google Shape;129;p25">
            <a:extLst>
              <a:ext uri="{FF2B5EF4-FFF2-40B4-BE49-F238E27FC236}">
                <a16:creationId xmlns:a16="http://schemas.microsoft.com/office/drawing/2014/main" id="{E2411E5C-BC20-4004-BC81-830377D8E44E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58283" y="1268413"/>
            <a:ext cx="6430126" cy="490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47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T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999"/>
      </a:accent1>
      <a:accent2>
        <a:srgbClr val="2A6475"/>
      </a:accent2>
      <a:accent3>
        <a:srgbClr val="E20177"/>
      </a:accent3>
      <a:accent4>
        <a:srgbClr val="027C68"/>
      </a:accent4>
      <a:accent5>
        <a:srgbClr val="DADADA"/>
      </a:accent5>
      <a:accent6>
        <a:srgbClr val="F0F0F0"/>
      </a:accent6>
      <a:hlink>
        <a:srgbClr val="0563C1"/>
      </a:hlink>
      <a:folHlink>
        <a:srgbClr val="954F72"/>
      </a:folHlink>
    </a:clrScheme>
    <a:fontScheme name="MTM -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806A31-8218-4C43-B511-85DA9F2FCAC4}" vid="{A3B37E31-64B9-4279-BD8E-3842E84037D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MTM_2015_OK_PowerPoint _mall_</Template>
  <TotalTime>7734</TotalTime>
  <Words>405</Words>
  <Application>Microsoft Office PowerPoint</Application>
  <PresentationFormat>Bildspel på skärmen (4:3)</PresentationFormat>
  <Paragraphs>88</Paragraphs>
  <Slides>13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Office-tema</vt:lpstr>
      <vt:lpstr>PowerPoint-presentation</vt:lpstr>
      <vt:lpstr>Lättanvänd digital läsutrustning</vt:lpstr>
      <vt:lpstr>Kort om mig</vt:lpstr>
      <vt:lpstr>Vad är problemet?</vt:lpstr>
      <vt:lpstr>Daisyspelare</vt:lpstr>
      <vt:lpstr>Förstudie 2018-2019</vt:lpstr>
      <vt:lpstr>Igenkänningsfaktor (teoretisk prototyp)</vt:lpstr>
      <vt:lpstr>Igenkänningsfaktor (teoretisk prototyp)</vt:lpstr>
      <vt:lpstr>Enkel prototyp och användbarhetstester</vt:lpstr>
      <vt:lpstr>Enkel prototyp och användbarhetstester</vt:lpstr>
      <vt:lpstr>Projekt – Lättanvänd digital läsutrustning</vt:lpstr>
      <vt:lpstr>Vad händer mer? </vt:lpstr>
      <vt:lpstr>Tack!</vt:lpstr>
    </vt:vector>
  </TitlesOfParts>
  <Company>MTM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Ulf Wikman</dc:creator>
  <cp:lastModifiedBy>Ulf Wikman</cp:lastModifiedBy>
  <cp:revision>228</cp:revision>
  <cp:lastPrinted>2019-10-15T14:17:06Z</cp:lastPrinted>
  <dcterms:created xsi:type="dcterms:W3CDTF">2019-05-15T14:06:33Z</dcterms:created>
  <dcterms:modified xsi:type="dcterms:W3CDTF">2020-11-03T16:56:13Z</dcterms:modified>
</cp:coreProperties>
</file>