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66" r:id="rId5"/>
    <p:sldId id="267" r:id="rId6"/>
    <p:sldId id="274" r:id="rId7"/>
    <p:sldId id="275" r:id="rId8"/>
    <p:sldId id="271" r:id="rId9"/>
    <p:sldId id="277" r:id="rId10"/>
    <p:sldId id="286" r:id="rId11"/>
    <p:sldId id="281" r:id="rId12"/>
    <p:sldId id="291" r:id="rId13"/>
    <p:sldId id="287" r:id="rId14"/>
    <p:sldId id="282" r:id="rId15"/>
    <p:sldId id="292" r:id="rId16"/>
    <p:sldId id="283" r:id="rId17"/>
    <p:sldId id="284" r:id="rId18"/>
    <p:sldId id="289" r:id="rId19"/>
    <p:sldId id="288" r:id="rId20"/>
    <p:sldId id="276" r:id="rId21"/>
    <p:sldId id="285" r:id="rId22"/>
    <p:sldId id="272" r:id="rId23"/>
    <p:sldId id="269" r:id="rId24"/>
    <p:sldId id="270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398"/>
    <a:srgbClr val="B76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00A9-C6D0-4D91-8B31-61C6FCAF0F57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20539-3EDC-4E11-9604-D707AA4985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18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8580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98629"/>
            <a:ext cx="57912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8580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28650" y="769937"/>
            <a:ext cx="7904162" cy="813327"/>
          </a:xfrm>
        </p:spPr>
        <p:txBody>
          <a:bodyPr anchor="b">
            <a:normAutofit/>
          </a:bodyPr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28650" y="1654702"/>
            <a:ext cx="4612218" cy="2976565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5116592"/>
            <a:ext cx="3471333" cy="149587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84"/>
          <a:stretch/>
        </p:blipFill>
        <p:spPr>
          <a:xfrm>
            <a:off x="4290967" y="1625594"/>
            <a:ext cx="4846211" cy="498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8580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19920" y="2658000"/>
            <a:ext cx="7904162" cy="1575334"/>
          </a:xfrm>
        </p:spPr>
        <p:txBody>
          <a:bodyPr anchor="t" anchorCtr="0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4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1722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84"/>
          <a:stretch/>
        </p:blipFill>
        <p:spPr>
          <a:xfrm>
            <a:off x="4290967" y="1176865"/>
            <a:ext cx="4846211" cy="49868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28650" y="769937"/>
            <a:ext cx="7904162" cy="813327"/>
          </a:xfrm>
        </p:spPr>
        <p:txBody>
          <a:bodyPr anchor="b">
            <a:normAutofit/>
          </a:bodyPr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28649" y="1654702"/>
            <a:ext cx="7904163" cy="986897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26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9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 userDrawn="1"/>
        </p:nvSpPr>
        <p:spPr>
          <a:xfrm>
            <a:off x="1" y="0"/>
            <a:ext cx="9144000" cy="61722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84"/>
          <a:stretch/>
        </p:blipFill>
        <p:spPr>
          <a:xfrm>
            <a:off x="4290967" y="1176865"/>
            <a:ext cx="4846211" cy="49868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3887" y="761470"/>
            <a:ext cx="7908925" cy="813600"/>
          </a:xfrm>
        </p:spPr>
        <p:txBody>
          <a:bodyPr anchor="b">
            <a:noAutofit/>
          </a:bodyPr>
          <a:lstStyle>
            <a:lvl1pPr algn="l">
              <a:defRPr sz="41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3888" y="1668458"/>
            <a:ext cx="7910512" cy="973142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0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68413"/>
            <a:ext cx="3886200" cy="4908550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68413"/>
            <a:ext cx="3886200" cy="4908550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01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68413"/>
            <a:ext cx="3486150" cy="4908550"/>
          </a:xfrm>
        </p:spPr>
        <p:txBody>
          <a:bodyPr>
            <a:noAutofit/>
          </a:bodyPr>
          <a:lstStyle>
            <a:lvl1pPr marL="252000" marR="0" indent="-2520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600"/>
            </a:lvl1pPr>
            <a:lvl2pPr marL="504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756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1260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224867" y="1268413"/>
            <a:ext cx="4290483" cy="4908550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095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4817533" y="765175"/>
            <a:ext cx="3715280" cy="543560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765175"/>
            <a:ext cx="3841750" cy="4534957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rgbClr val="A54398"/>
                </a:solidFill>
              </a:defRPr>
            </a:lvl1pPr>
          </a:lstStyle>
          <a:p>
            <a:r>
              <a:rPr lang="sv-SE" dirty="0"/>
              <a:t>Klicka här för att skriva ”Citat”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4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2014-12-10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66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0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67875"/>
            <a:ext cx="7886700" cy="4909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00286"/>
            <a:ext cx="980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sv-SE"/>
              <a:t>2014-12-10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1489" y="6500286"/>
            <a:ext cx="5328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sv-SE"/>
              <a:t>SDK                                           2020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1004" y="6500286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8E9A1187-8647-4667-8F61-6FDD9FA743F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med rundade hörn 7"/>
          <p:cNvSpPr/>
          <p:nvPr userDrawn="1"/>
        </p:nvSpPr>
        <p:spPr>
          <a:xfrm>
            <a:off x="10800" y="6333077"/>
            <a:ext cx="9118800" cy="626523"/>
          </a:xfrm>
          <a:prstGeom prst="roundRect">
            <a:avLst/>
          </a:prstGeom>
          <a:noFill/>
          <a:ln>
            <a:solidFill>
              <a:srgbClr val="B768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5" t="-1401" r="11254" b="49701"/>
          <a:stretch/>
        </p:blipFill>
        <p:spPr>
          <a:xfrm>
            <a:off x="7940690" y="6443857"/>
            <a:ext cx="1058333" cy="31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7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3" r:id="rId4"/>
    <p:sldLayoutId id="2147483664" r:id="rId5"/>
    <p:sldLayoutId id="2147483669" r:id="rId6"/>
    <p:sldLayoutId id="2147483668" r:id="rId7"/>
    <p:sldLayoutId id="2147483666" r:id="rId8"/>
    <p:sldLayoutId id="2147483667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8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hyperlink" Target="https://www.vinnova.se/e/ai-from-research-to-innovation/ai-forskning-innovation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10" Type="http://schemas.openxmlformats.org/officeDocument/2006/relationships/image" Target="../media/image14.png"/><Relationship Id="rId4" Type="http://schemas.openxmlformats.org/officeDocument/2006/relationships/image" Target="../media/image9.sv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mtm.se/samverkan/vara-projekt/subjektiva-intryck-av-lyssningstrotthet-hos-personer-som-studerar-med-hjalp-av-syntetiskt-tal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606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45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Positiva och negativa egenskaper i en uppläsning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131489" y="6500286"/>
            <a:ext cx="53287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kern="1200" dirty="0">
                <a:latin typeface="+mn-lt"/>
                <a:ea typeface="+mn-ea"/>
                <a:cs typeface="+mn-cs"/>
              </a:rPr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4" y="6500286"/>
            <a:ext cx="4381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E9A1187-8647-4667-8F61-6FDD9FA743F3}" type="slidenum">
              <a:rPr lang="sv-SE" smtClean="0"/>
              <a:pPr>
                <a:spcAft>
                  <a:spcPts val="600"/>
                </a:spcAft>
              </a:pPr>
              <a:t>10</a:t>
            </a:fld>
            <a:endParaRPr lang="sv-SE" dirty="0"/>
          </a:p>
        </p:txBody>
      </p:sp>
      <p:sp>
        <p:nvSpPr>
          <p:cNvPr id="59" name="Platshållare för innehåll 2">
            <a:extLst>
              <a:ext uri="{FF2B5EF4-FFF2-40B4-BE49-F238E27FC236}">
                <a16:creationId xmlns:a16="http://schemas.microsoft.com/office/drawing/2014/main" id="{B855B18A-E4BD-422E-B560-7E62E27692CC}"/>
              </a:ext>
            </a:extLst>
          </p:cNvPr>
          <p:cNvSpPr txBox="1">
            <a:spLocks/>
          </p:cNvSpPr>
          <p:nvPr/>
        </p:nvSpPr>
        <p:spPr>
          <a:xfrm>
            <a:off x="4875147" y="1388353"/>
            <a:ext cx="4105567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  <a:p>
            <a:endParaRPr lang="sv-SE" sz="2400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3F6BADBB-AAD1-4418-8C60-440AF7B7DEA4}"/>
              </a:ext>
            </a:extLst>
          </p:cNvPr>
          <p:cNvSpPr txBox="1">
            <a:spLocks/>
          </p:cNvSpPr>
          <p:nvPr/>
        </p:nvSpPr>
        <p:spPr>
          <a:xfrm>
            <a:off x="628650" y="1955757"/>
            <a:ext cx="7886700" cy="38615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ea"/>
              </a:rPr>
              <a:t>Välj de egenskaper du tycker att uppläsning av kurslitteratur/skönlitteratur ska ha.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Välj de egenskaper du tycker att uppläsning av kurslitteratur/skönlitteratur inte ska ha.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En lista med egenskaper.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ea"/>
              </a:rPr>
              <a:t>Både mänskliga och syntetiska röster.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512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1306696A-F203-46B7-8283-04E1BEAE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SDK                                           2020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F7FDD9C-18ED-4358-BE9D-C0EA4532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11</a:t>
            </a:fld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3374BBC-70B8-4019-8B01-B0BFB8777FA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760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Uppläsning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5293709-B628-479F-A702-12F5DF999CFB}"/>
              </a:ext>
            </a:extLst>
          </p:cNvPr>
          <p:cNvSpPr txBox="1">
            <a:spLocks/>
          </p:cNvSpPr>
          <p:nvPr/>
        </p:nvSpPr>
        <p:spPr>
          <a:xfrm>
            <a:off x="628650" y="1724297"/>
            <a:ext cx="7886700" cy="40930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sv-SE" sz="2400" dirty="0">
                <a:solidFill>
                  <a:schemeClr val="tx1"/>
                </a:solidFill>
              </a:rPr>
              <a:t>Tempo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/>
              <a:t>Snabbt tempo		HÖG 22 %	SKÖN   8 %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/>
              <a:t>Normalt tempo	HÖG 70 %	SKÖN 80 %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/>
              <a:t>Långsamt tempo	HÖG 18 %	SKÖN 10 %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200" dirty="0">
              <a:solidFill>
                <a:schemeClr val="tx1"/>
              </a:solidFill>
              <a:ea typeface="+mn-ea"/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Väldigt få tycker att ett normalt tempo är negativt.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Ganska många tycker att ett långsamt/snabbt tempo är negativt.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Långsamt/snabb tempo främst i högskolegruppen.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6764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1306696A-F203-46B7-8283-04E1BEAE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SDK                                           2020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F7FDD9C-18ED-4358-BE9D-C0EA4532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12</a:t>
            </a:fld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3374BBC-70B8-4019-8B01-B0BFB8777FA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760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Uppläsning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5293709-B628-479F-A702-12F5DF999CFB}"/>
              </a:ext>
            </a:extLst>
          </p:cNvPr>
          <p:cNvSpPr txBox="1">
            <a:spLocks/>
          </p:cNvSpPr>
          <p:nvPr/>
        </p:nvSpPr>
        <p:spPr>
          <a:xfrm>
            <a:off x="628650" y="1254035"/>
            <a:ext cx="7886700" cy="45632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Övriga positiva egenskaper</a:t>
            </a:r>
          </a:p>
          <a:p>
            <a:pPr lvl="1">
              <a:spcBef>
                <a:spcPts val="1000"/>
              </a:spcBef>
            </a:pPr>
            <a:r>
              <a:rPr lang="sv-SE" sz="2200" dirty="0"/>
              <a:t>Tydlig</a:t>
            </a:r>
          </a:p>
          <a:p>
            <a:pPr lvl="1">
              <a:spcBef>
                <a:spcPts val="1000"/>
              </a:spcBef>
            </a:pPr>
            <a:r>
              <a:rPr lang="sv-SE" sz="2200" dirty="0"/>
              <a:t>Trovärdig</a:t>
            </a:r>
          </a:p>
          <a:p>
            <a:pPr lvl="1">
              <a:spcBef>
                <a:spcPts val="1000"/>
              </a:spcBef>
            </a:pPr>
            <a:r>
              <a:rPr lang="sv-SE" sz="2200" dirty="0"/>
              <a:t>Intressant</a:t>
            </a:r>
          </a:p>
          <a:p>
            <a:pPr lvl="1">
              <a:spcBef>
                <a:spcPts val="1000"/>
              </a:spcBef>
            </a:pPr>
            <a:r>
              <a:rPr lang="sv-SE" sz="2200" dirty="0"/>
              <a:t>Engagerad</a:t>
            </a:r>
          </a:p>
          <a:p>
            <a:pPr lvl="1">
              <a:spcBef>
                <a:spcPts val="1000"/>
              </a:spcBef>
            </a:pPr>
            <a:endParaRPr lang="sv-SE" sz="2000" dirty="0"/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Övriga negativa egenskaper</a:t>
            </a:r>
          </a:p>
          <a:p>
            <a:pPr lvl="1">
              <a:spcBef>
                <a:spcPts val="1000"/>
              </a:spcBef>
            </a:pPr>
            <a:r>
              <a:rPr lang="sv-SE" sz="2200" dirty="0"/>
              <a:t>Hörbara </a:t>
            </a:r>
            <a:r>
              <a:rPr lang="sv-SE" sz="2200" dirty="0" err="1"/>
              <a:t>munljud</a:t>
            </a:r>
            <a:endParaRPr lang="sv-SE" sz="2200" dirty="0"/>
          </a:p>
          <a:p>
            <a:pPr lvl="1">
              <a:spcBef>
                <a:spcPts val="1000"/>
              </a:spcBef>
            </a:pPr>
            <a:r>
              <a:rPr lang="sv-SE" sz="2200" dirty="0"/>
              <a:t>Monoton</a:t>
            </a:r>
          </a:p>
          <a:p>
            <a:pPr lvl="1">
              <a:spcBef>
                <a:spcPts val="1000"/>
              </a:spcBef>
            </a:pPr>
            <a:r>
              <a:rPr lang="sv-SE" sz="2200" dirty="0"/>
              <a:t>Slarvig</a:t>
            </a:r>
          </a:p>
        </p:txBody>
      </p:sp>
    </p:spTree>
    <p:extLst>
      <p:ext uri="{BB962C8B-B14F-4D97-AF65-F5344CB8AC3E}">
        <p14:creationId xmlns:p14="http://schemas.microsoft.com/office/powerpoint/2010/main" val="62289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7690" y="203200"/>
            <a:ext cx="7886700" cy="955674"/>
          </a:xfrm>
        </p:spPr>
        <p:txBody>
          <a:bodyPr/>
          <a:lstStyle/>
          <a:p>
            <a:r>
              <a:rPr lang="sv-SE" sz="3200" dirty="0"/>
              <a:t>Viktiga egenskaper för talsyntes (högskolelitteratur)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254034"/>
            <a:ext cx="7886700" cy="49725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v-SE" sz="2400" dirty="0"/>
              <a:t>Tydlig och lätt att förstå			82 %</a:t>
            </a:r>
          </a:p>
          <a:p>
            <a:pPr marL="514350" indent="-514350">
              <a:buAutoNum type="arabicPeriod"/>
            </a:pPr>
            <a:endParaRPr lang="sv-SE" sz="2400" dirty="0"/>
          </a:p>
          <a:p>
            <a:pPr marL="514350" indent="-514350">
              <a:buAutoNum type="arabicPeriod"/>
            </a:pPr>
            <a:r>
              <a:rPr lang="sv-SE" sz="2400" dirty="0"/>
              <a:t>Klarar engelska ord			78 %</a:t>
            </a:r>
          </a:p>
          <a:p>
            <a:pPr marL="514350" indent="-514350">
              <a:buAutoNum type="arabicPeriod"/>
            </a:pPr>
            <a:endParaRPr lang="sv-SE" sz="2400" dirty="0"/>
          </a:p>
          <a:p>
            <a:pPr marL="514350" indent="-514350">
              <a:buAutoNum type="arabicPeriod"/>
            </a:pPr>
            <a:r>
              <a:rPr lang="sv-SE" sz="2400" dirty="0"/>
              <a:t>Går att hoppa över referenser etc.	71 %</a:t>
            </a:r>
          </a:p>
          <a:p>
            <a:pPr marL="514350" indent="-514350">
              <a:buAutoNum type="arabicPeriod"/>
            </a:pPr>
            <a:endParaRPr lang="sv-SE" sz="2400" dirty="0"/>
          </a:p>
          <a:p>
            <a:pPr marL="514350" indent="-514350">
              <a:buAutoNum type="arabicPeriod"/>
            </a:pPr>
            <a:r>
              <a:rPr lang="sv-SE" sz="2400" dirty="0"/>
              <a:t>Alla ord har korrekt uttal		62 %</a:t>
            </a:r>
          </a:p>
          <a:p>
            <a:pPr marL="514350" indent="-514350">
              <a:buAutoNum type="arabicPeriod"/>
            </a:pPr>
            <a:endParaRPr lang="sv-SE" sz="2400" dirty="0"/>
          </a:p>
          <a:p>
            <a:pPr marL="514350" indent="-514350">
              <a:buAutoNum type="arabicPeriod"/>
            </a:pPr>
            <a:r>
              <a:rPr lang="sv-SE" sz="2400" dirty="0"/>
              <a:t>Fungerar bra i snabbt tempo		47 %</a:t>
            </a:r>
          </a:p>
          <a:p>
            <a:pPr marL="514350" indent="-514350">
              <a:buAutoNum type="arabicPeriod"/>
            </a:pPr>
            <a:endParaRPr lang="sv-SE" sz="2400" dirty="0"/>
          </a:p>
          <a:p>
            <a:pPr marL="514350" indent="-514350">
              <a:buAutoNum type="arabicPeriod"/>
            </a:pPr>
            <a:r>
              <a:rPr lang="sv-SE" sz="2400" dirty="0"/>
              <a:t>Låter som en människa		47 %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37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478971"/>
            <a:ext cx="7886700" cy="1088572"/>
          </a:xfrm>
        </p:spPr>
        <p:txBody>
          <a:bodyPr/>
          <a:lstStyle/>
          <a:p>
            <a:r>
              <a:rPr lang="sv-SE" dirty="0"/>
              <a:t>Ett par skillnader mellan grupperna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14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C2F8B697-C0E4-4267-9790-809B8774BDCA}"/>
              </a:ext>
            </a:extLst>
          </p:cNvPr>
          <p:cNvSpPr txBox="1">
            <a:spLocks/>
          </p:cNvSpPr>
          <p:nvPr/>
        </p:nvSpPr>
        <p:spPr>
          <a:xfrm>
            <a:off x="119743" y="1968136"/>
            <a:ext cx="8904513" cy="4225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sz="2800" b="1" dirty="0"/>
              <a:t>Tydlig</a:t>
            </a:r>
            <a:r>
              <a:rPr lang="sv-SE" sz="2800" dirty="0"/>
              <a:t> är viktigt för 36 % i högskolegruppen och för 21 % i skönlitteraturgruppen.</a:t>
            </a:r>
          </a:p>
          <a:p>
            <a:pPr lvl="1"/>
            <a:endParaRPr lang="sv-SE" sz="2800" dirty="0"/>
          </a:p>
          <a:p>
            <a:pPr lvl="1"/>
            <a:r>
              <a:rPr lang="sv-SE" sz="2800" b="1" dirty="0"/>
              <a:t>Inlevelsefull</a:t>
            </a:r>
            <a:r>
              <a:rPr lang="sv-SE" sz="2800" dirty="0"/>
              <a:t> är viktigt för 14 % i högskolegruppen och för 40 % i skönlitteraturgruppen.</a:t>
            </a:r>
          </a:p>
          <a:p>
            <a:pPr lvl="1"/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908324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18F0D9C1-239B-4A1E-B238-7E60566D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30991606-7E82-42BA-8218-D1B08560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15</a:t>
            </a:fld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B642199F-2FDF-4708-9D76-DB7E6041CC82}"/>
              </a:ext>
            </a:extLst>
          </p:cNvPr>
          <p:cNvSpPr txBox="1">
            <a:spLocks/>
          </p:cNvSpPr>
          <p:nvPr/>
        </p:nvSpPr>
        <p:spPr>
          <a:xfrm>
            <a:off x="628649" y="346543"/>
            <a:ext cx="8193134" cy="16128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Studie 2:</a:t>
            </a:r>
          </a:p>
          <a:p>
            <a:r>
              <a:rPr lang="sv-SE" sz="3200" dirty="0"/>
              <a:t>Egenskaper kopplat till lyssningsupplevelse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6D04B757-420A-44DD-9896-109B89327C44}"/>
              </a:ext>
            </a:extLst>
          </p:cNvPr>
          <p:cNvSpPr txBox="1">
            <a:spLocks/>
          </p:cNvSpPr>
          <p:nvPr/>
        </p:nvSpPr>
        <p:spPr>
          <a:xfrm>
            <a:off x="119743" y="1759131"/>
            <a:ext cx="8904513" cy="4434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sz="2400" dirty="0"/>
              <a:t>11 deltagare med erfarenhet av att studera med talböcker.</a:t>
            </a:r>
          </a:p>
          <a:p>
            <a:pPr lvl="1"/>
            <a:r>
              <a:rPr lang="sv-SE" sz="2400" dirty="0"/>
              <a:t>12 röster, 4 talsyntes och 8 mänskliga (slumpade).</a:t>
            </a:r>
          </a:p>
          <a:p>
            <a:pPr lvl="1"/>
            <a:r>
              <a:rPr lang="sv-SE" sz="2400" dirty="0"/>
              <a:t>Varje deltagare lyssnade på 8 röster = 88 bedömningar.</a:t>
            </a:r>
          </a:p>
          <a:p>
            <a:pPr marL="766350" lvl="1" indent="-514350">
              <a:buFont typeface="+mj-lt"/>
              <a:buAutoNum type="arabicPeriod"/>
            </a:pPr>
            <a:endParaRPr lang="sv-SE" sz="2400" dirty="0"/>
          </a:p>
          <a:p>
            <a:pPr marL="766350" lvl="1" indent="-514350">
              <a:buFont typeface="+mj-lt"/>
              <a:buAutoNum type="arabicPeriod"/>
            </a:pPr>
            <a:r>
              <a:rPr lang="sv-SE" sz="2400" dirty="0"/>
              <a:t>Tänk dig att du behöver läsa en bok för att klara dina studier. Hur väl fungerar denna röst och uppläsning för dig? Mycket dålig – mycket bra.</a:t>
            </a:r>
          </a:p>
          <a:p>
            <a:pPr marL="252000" lvl="1" indent="0">
              <a:buNone/>
            </a:pPr>
            <a:r>
              <a:rPr lang="sv-SE" sz="2400" dirty="0"/>
              <a:t>	</a:t>
            </a:r>
          </a:p>
          <a:p>
            <a:pPr marL="252000" lvl="1" indent="0">
              <a:buNone/>
            </a:pPr>
            <a:r>
              <a:rPr lang="sv-SE" sz="2400" dirty="0"/>
              <a:t>2. 	Kryssa i de egenskaper du tycker att rösten har. Du kan 	också ange egna egenskaper.</a:t>
            </a:r>
          </a:p>
          <a:p>
            <a:pPr marL="252000" lvl="1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18547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18F0D9C1-239B-4A1E-B238-7E60566D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30991606-7E82-42BA-8218-D1B08560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16</a:t>
            </a:fld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B642199F-2FDF-4708-9D76-DB7E6041CC82}"/>
              </a:ext>
            </a:extLst>
          </p:cNvPr>
          <p:cNvSpPr txBox="1">
            <a:spLocks/>
          </p:cNvSpPr>
          <p:nvPr/>
        </p:nvSpPr>
        <p:spPr>
          <a:xfrm>
            <a:off x="339634" y="375203"/>
            <a:ext cx="8691155" cy="7133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200" dirty="0"/>
              <a:t>Egenskaper kopplade till lyssningsupplevelse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C1B524B8-17E4-4D7E-A3F4-1A731FDACE60}"/>
              </a:ext>
            </a:extLst>
          </p:cNvPr>
          <p:cNvSpPr txBox="1"/>
          <p:nvPr/>
        </p:nvSpPr>
        <p:spPr>
          <a:xfrm>
            <a:off x="463187" y="1407644"/>
            <a:ext cx="40439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Positiv</a:t>
            </a:r>
            <a:r>
              <a:rPr lang="en-GB" sz="2400" dirty="0"/>
              <a:t> </a:t>
            </a:r>
            <a:r>
              <a:rPr lang="en-GB" sz="2400" dirty="0" err="1"/>
              <a:t>lyssningsupplevelse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err="1"/>
              <a:t>Flyter</a:t>
            </a:r>
            <a:r>
              <a:rPr lang="en-GB" sz="2200" dirty="0"/>
              <a:t> bra, </a:t>
            </a:r>
            <a:r>
              <a:rPr lang="en-GB" sz="2200" dirty="0" err="1"/>
              <a:t>Tydlig</a:t>
            </a:r>
            <a:r>
              <a:rPr lang="en-GB" sz="2200" dirty="0"/>
              <a:t>, </a:t>
            </a:r>
            <a:r>
              <a:rPr lang="en-GB" sz="2200" dirty="0" err="1"/>
              <a:t>Korrekt</a:t>
            </a:r>
            <a:r>
              <a:rPr lang="en-GB" sz="2200" dirty="0"/>
              <a:t> </a:t>
            </a:r>
            <a:r>
              <a:rPr lang="en-GB" sz="2200" dirty="0" err="1"/>
              <a:t>uttal</a:t>
            </a:r>
            <a:r>
              <a:rPr lang="en-GB" sz="2200" dirty="0"/>
              <a:t>, </a:t>
            </a:r>
            <a:r>
              <a:rPr lang="en-GB" sz="2200" dirty="0" err="1"/>
              <a:t>Behaglig</a:t>
            </a:r>
            <a:r>
              <a:rPr lang="en-GB" sz="2200" dirty="0"/>
              <a:t>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CC493C1-1029-4CFC-8290-01AD307DCF83}"/>
              </a:ext>
            </a:extLst>
          </p:cNvPr>
          <p:cNvSpPr txBox="1"/>
          <p:nvPr/>
        </p:nvSpPr>
        <p:spPr>
          <a:xfrm>
            <a:off x="4737463" y="1407644"/>
            <a:ext cx="40739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Negativ</a:t>
            </a:r>
            <a:r>
              <a:rPr lang="en-GB" sz="2400" dirty="0"/>
              <a:t> </a:t>
            </a:r>
            <a:r>
              <a:rPr lang="en-GB" sz="2400" dirty="0" err="1"/>
              <a:t>lyssningsupplevelse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err="1"/>
              <a:t>Ojämn</a:t>
            </a:r>
            <a:r>
              <a:rPr lang="en-GB" sz="2200" dirty="0"/>
              <a:t>, </a:t>
            </a:r>
            <a:r>
              <a:rPr lang="en-GB" sz="2200" dirty="0" err="1"/>
              <a:t>Otydlig</a:t>
            </a:r>
            <a:r>
              <a:rPr lang="en-GB" sz="2200" dirty="0"/>
              <a:t>, </a:t>
            </a:r>
            <a:r>
              <a:rPr lang="en-GB" sz="2200" dirty="0" err="1"/>
              <a:t>Fel</a:t>
            </a:r>
            <a:r>
              <a:rPr lang="en-GB" sz="2200" dirty="0"/>
              <a:t> </a:t>
            </a:r>
            <a:r>
              <a:rPr lang="en-GB" sz="2200" dirty="0" err="1"/>
              <a:t>uttal</a:t>
            </a:r>
            <a:r>
              <a:rPr lang="en-GB" sz="2200" dirty="0"/>
              <a:t>, </a:t>
            </a:r>
            <a:r>
              <a:rPr lang="en-GB" sz="2200" dirty="0" err="1"/>
              <a:t>Monoton</a:t>
            </a:r>
            <a:endParaRPr lang="en-GB" sz="2200" dirty="0"/>
          </a:p>
        </p:txBody>
      </p:sp>
      <p:graphicFrame>
        <p:nvGraphicFramePr>
          <p:cNvPr id="22" name="Tabell 21">
            <a:extLst>
              <a:ext uri="{FF2B5EF4-FFF2-40B4-BE49-F238E27FC236}">
                <a16:creationId xmlns:a16="http://schemas.microsoft.com/office/drawing/2014/main" id="{EE35E916-227C-4039-ABD4-D73DB04A8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95457"/>
              </p:ext>
            </p:extLst>
          </p:nvPr>
        </p:nvGraphicFramePr>
        <p:xfrm>
          <a:off x="1405785" y="3772806"/>
          <a:ext cx="6054417" cy="2169068"/>
        </p:xfrm>
        <a:graphic>
          <a:graphicData uri="http://schemas.openxmlformats.org/drawingml/2006/table">
            <a:tbl>
              <a:tblPr/>
              <a:tblGrid>
                <a:gridCol w="1937413">
                  <a:extLst>
                    <a:ext uri="{9D8B030D-6E8A-4147-A177-3AD203B41FA5}">
                      <a16:colId xmlns:a16="http://schemas.microsoft.com/office/drawing/2014/main" val="710860165"/>
                    </a:ext>
                  </a:extLst>
                </a:gridCol>
                <a:gridCol w="1995156">
                  <a:extLst>
                    <a:ext uri="{9D8B030D-6E8A-4147-A177-3AD203B41FA5}">
                      <a16:colId xmlns:a16="http://schemas.microsoft.com/office/drawing/2014/main" val="4126964413"/>
                    </a:ext>
                  </a:extLst>
                </a:gridCol>
                <a:gridCol w="2121848">
                  <a:extLst>
                    <a:ext uri="{9D8B030D-6E8A-4147-A177-3AD203B41FA5}">
                      <a16:colId xmlns:a16="http://schemas.microsoft.com/office/drawing/2014/main" val="4065761485"/>
                    </a:ext>
                  </a:extLst>
                </a:gridCol>
              </a:tblGrid>
              <a:tr h="65574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Mycket bra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Mycket dålig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50344"/>
                  </a:ext>
                </a:extLst>
              </a:tr>
              <a:tr h="377638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Tydlig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855600"/>
                  </a:ext>
                </a:extLst>
              </a:tr>
              <a:tr h="377638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Behaglig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92643"/>
                  </a:ext>
                </a:extLst>
              </a:tr>
              <a:tr h="377638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48504"/>
                  </a:ext>
                </a:extLst>
              </a:tr>
              <a:tr h="380406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Ojämn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175903"/>
                  </a:ext>
                </a:extLst>
              </a:tr>
            </a:tbl>
          </a:graphicData>
        </a:graphic>
      </p:graphicFrame>
      <p:sp>
        <p:nvSpPr>
          <p:cNvPr id="23" name="textruta 22">
            <a:extLst>
              <a:ext uri="{FF2B5EF4-FFF2-40B4-BE49-F238E27FC236}">
                <a16:creationId xmlns:a16="http://schemas.microsoft.com/office/drawing/2014/main" id="{A6F4DF5B-938D-4907-A973-9ADDAA0D5501}"/>
              </a:ext>
            </a:extLst>
          </p:cNvPr>
          <p:cNvSpPr txBox="1"/>
          <p:nvPr/>
        </p:nvSpPr>
        <p:spPr>
          <a:xfrm>
            <a:off x="61366" y="2675334"/>
            <a:ext cx="8891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Om man </a:t>
            </a:r>
            <a:r>
              <a:rPr lang="en-GB" dirty="0" err="1"/>
              <a:t>tyckte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en </a:t>
            </a:r>
            <a:r>
              <a:rPr lang="en-GB" dirty="0" err="1"/>
              <a:t>röst</a:t>
            </a:r>
            <a:r>
              <a:rPr lang="en-GB" dirty="0"/>
              <a:t> </a:t>
            </a:r>
            <a:r>
              <a:rPr lang="en-GB" dirty="0" err="1"/>
              <a:t>fungerade</a:t>
            </a:r>
            <a:r>
              <a:rPr lang="en-GB" dirty="0"/>
              <a:t> </a:t>
            </a:r>
            <a:r>
              <a:rPr lang="en-GB" dirty="0" err="1"/>
              <a:t>mycket</a:t>
            </a:r>
            <a:r>
              <a:rPr lang="en-GB" dirty="0"/>
              <a:t> bra </a:t>
            </a:r>
            <a:r>
              <a:rPr lang="en-GB" dirty="0" err="1"/>
              <a:t>tyckte</a:t>
            </a:r>
            <a:r>
              <a:rPr lang="en-GB" dirty="0"/>
              <a:t> man </a:t>
            </a:r>
            <a:r>
              <a:rPr lang="en-GB" dirty="0" err="1"/>
              <a:t>också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den var </a:t>
            </a:r>
            <a:r>
              <a:rPr lang="en-GB" dirty="0" err="1"/>
              <a:t>tydlig</a:t>
            </a:r>
            <a:r>
              <a:rPr lang="en-GB" dirty="0"/>
              <a:t>.</a:t>
            </a:r>
          </a:p>
          <a:p>
            <a:r>
              <a:rPr lang="en-GB" dirty="0"/>
              <a:t>Om man </a:t>
            </a:r>
            <a:r>
              <a:rPr lang="en-GB" dirty="0" err="1"/>
              <a:t>tyckte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en </a:t>
            </a:r>
            <a:r>
              <a:rPr lang="en-GB" dirty="0" err="1"/>
              <a:t>röst</a:t>
            </a:r>
            <a:r>
              <a:rPr lang="en-GB" dirty="0"/>
              <a:t> </a:t>
            </a:r>
            <a:r>
              <a:rPr lang="en-GB" dirty="0" err="1"/>
              <a:t>fungerade</a:t>
            </a:r>
            <a:r>
              <a:rPr lang="en-GB" dirty="0"/>
              <a:t> </a:t>
            </a:r>
            <a:r>
              <a:rPr lang="en-GB" dirty="0" err="1"/>
              <a:t>mycket</a:t>
            </a:r>
            <a:r>
              <a:rPr lang="en-GB" dirty="0"/>
              <a:t> </a:t>
            </a:r>
            <a:r>
              <a:rPr lang="en-GB" dirty="0" err="1"/>
              <a:t>dåligt</a:t>
            </a:r>
            <a:r>
              <a:rPr lang="en-GB" dirty="0"/>
              <a:t> </a:t>
            </a:r>
            <a:r>
              <a:rPr lang="en-GB" dirty="0" err="1"/>
              <a:t>tyckte</a:t>
            </a:r>
            <a:r>
              <a:rPr lang="en-GB" dirty="0"/>
              <a:t> man </a:t>
            </a:r>
            <a:r>
              <a:rPr lang="en-GB" dirty="0" err="1"/>
              <a:t>i</a:t>
            </a:r>
            <a:r>
              <a:rPr lang="en-GB" dirty="0"/>
              <a:t> 88 % </a:t>
            </a:r>
            <a:r>
              <a:rPr lang="en-GB" dirty="0" err="1"/>
              <a:t>av</a:t>
            </a:r>
            <a:r>
              <a:rPr lang="en-GB" dirty="0"/>
              <a:t> fallen </a:t>
            </a:r>
            <a:r>
              <a:rPr lang="en-GB" dirty="0" err="1"/>
              <a:t>att</a:t>
            </a:r>
            <a:r>
              <a:rPr lang="en-GB" dirty="0"/>
              <a:t> den var </a:t>
            </a:r>
            <a:r>
              <a:rPr lang="en-GB" dirty="0" err="1"/>
              <a:t>ojämn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0265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3914" y="518507"/>
            <a:ext cx="6402160" cy="1310293"/>
          </a:xfrm>
        </p:spPr>
        <p:txBody>
          <a:bodyPr/>
          <a:lstStyle/>
          <a:p>
            <a:r>
              <a:rPr lang="sv-SE" sz="2800" dirty="0"/>
              <a:t>Djupinlärd talsyntes för uppläsning </a:t>
            </a:r>
            <a:br>
              <a:rPr lang="sv-SE" sz="2800" dirty="0"/>
            </a:br>
            <a:r>
              <a:rPr lang="sv-SE" sz="2800" dirty="0"/>
              <a:t>av lång och informationsrik text </a:t>
            </a:r>
            <a:br>
              <a:rPr lang="sv-SE" sz="2800" dirty="0"/>
            </a:br>
            <a:r>
              <a:rPr lang="sv-SE" sz="2800" dirty="0"/>
              <a:t>på svenska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2468" y="1959430"/>
            <a:ext cx="6067424" cy="4195792"/>
          </a:xfrm>
        </p:spPr>
        <p:txBody>
          <a:bodyPr/>
          <a:lstStyle/>
          <a:p>
            <a:r>
              <a:rPr lang="sv-SE" sz="2400" dirty="0"/>
              <a:t>KTH, MTM, Bonnierförlagen, Wikimedia Sverige och Södermalms Talteknologiservice</a:t>
            </a:r>
          </a:p>
          <a:p>
            <a:endParaRPr lang="sv-SE" sz="2400" dirty="0"/>
          </a:p>
          <a:p>
            <a:r>
              <a:rPr lang="sv-SE" sz="2400" dirty="0"/>
              <a:t>Vinnova: Från AI-forskning till innovation</a:t>
            </a:r>
          </a:p>
          <a:p>
            <a:pPr lvl="1"/>
            <a:r>
              <a:rPr lang="sv-SE" sz="2000" dirty="0"/>
              <a:t>”ta en forskningsidé inom AI vidare till en högre mognadsgrad och närmare tillämpning och användning”</a:t>
            </a:r>
          </a:p>
          <a:p>
            <a:pPr lvl="1"/>
            <a:r>
              <a:rPr lang="sv-SE" sz="2000" dirty="0"/>
              <a:t>Inte en färdig produkt, men ganska nära</a:t>
            </a:r>
          </a:p>
          <a:p>
            <a:pPr marL="0" indent="0">
              <a:buNone/>
            </a:pPr>
            <a:endParaRPr lang="sv-SE" sz="1400" dirty="0">
              <a:hlinkClick r:id="rId2"/>
            </a:endParaRPr>
          </a:p>
          <a:p>
            <a:pPr marL="0" indent="0">
              <a:buNone/>
            </a:pPr>
            <a:endParaRPr lang="sv-SE" sz="1400" dirty="0">
              <a:hlinkClick r:id="rId2"/>
            </a:endParaRPr>
          </a:p>
          <a:p>
            <a:pPr marL="0" indent="0">
              <a:buNone/>
            </a:pPr>
            <a:r>
              <a:rPr lang="sv-SE" sz="1400" dirty="0">
                <a:hlinkClick r:id="rId2"/>
              </a:rPr>
              <a:t>https://www.vinnova.se/e/ai-from-research-to-innovation/ai-forskning-innovation/</a:t>
            </a:r>
            <a:endParaRPr lang="sv-SE" sz="1400" dirty="0"/>
          </a:p>
          <a:p>
            <a:pPr marL="0" indent="0">
              <a:buNone/>
            </a:pPr>
            <a:endParaRPr lang="sv-SE" sz="14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17</a:t>
            </a:fld>
            <a:endParaRPr lang="sv-SE"/>
          </a:p>
        </p:txBody>
      </p:sp>
      <p:sp>
        <p:nvSpPr>
          <p:cNvPr id="16" name="AutoShape 4" descr="Bonnierförlagen">
            <a:extLst>
              <a:ext uri="{FF2B5EF4-FFF2-40B4-BE49-F238E27FC236}">
                <a16:creationId xmlns:a16="http://schemas.microsoft.com/office/drawing/2014/main" id="{10A2B959-7B97-46FF-82E3-6D4F4E51BA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760052B9-B1AF-46A9-BFE4-32B35560F0BD}"/>
              </a:ext>
            </a:extLst>
          </p:cNvPr>
          <p:cNvGrpSpPr/>
          <p:nvPr/>
        </p:nvGrpSpPr>
        <p:grpSpPr>
          <a:xfrm>
            <a:off x="6696074" y="518506"/>
            <a:ext cx="2126513" cy="5177222"/>
            <a:chOff x="6696074" y="518506"/>
            <a:chExt cx="2126513" cy="5177222"/>
          </a:xfrm>
        </p:grpSpPr>
        <p:pic>
          <p:nvPicPr>
            <p:cNvPr id="7" name="Platshållare för innehåll 7">
              <a:extLst>
                <a:ext uri="{FF2B5EF4-FFF2-40B4-BE49-F238E27FC236}">
                  <a16:creationId xmlns:a16="http://schemas.microsoft.com/office/drawing/2014/main" id="{715C7ADC-73E5-49F5-8400-0809D668F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696074" y="5186251"/>
              <a:ext cx="2126513" cy="509477"/>
            </a:xfrm>
            <a:prstGeom prst="rect">
              <a:avLst/>
            </a:prstGeom>
          </p:spPr>
        </p:pic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A13DAEA8-B0E3-4EE6-8E8A-EA6CA42AC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676" y="518506"/>
              <a:ext cx="814691" cy="814691"/>
            </a:xfrm>
            <a:prstGeom prst="rect">
              <a:avLst/>
            </a:prstGeom>
            <a:noFill/>
          </p:spPr>
        </p:pic>
        <p:pic>
          <p:nvPicPr>
            <p:cNvPr id="9" name="Bildobjekt 8" descr="En bild som visar text&#10;&#10;Automatiskt genererad beskrivning">
              <a:extLst>
                <a:ext uri="{FF2B5EF4-FFF2-40B4-BE49-F238E27FC236}">
                  <a16:creationId xmlns:a16="http://schemas.microsoft.com/office/drawing/2014/main" id="{5854A2E0-C338-4A47-8900-A83A70F6F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4679" y="1639298"/>
              <a:ext cx="1514684" cy="649151"/>
            </a:xfrm>
            <a:prstGeom prst="rect">
              <a:avLst/>
            </a:prstGeom>
          </p:spPr>
        </p:pic>
        <p:pic>
          <p:nvPicPr>
            <p:cNvPr id="11" name="Bild 10">
              <a:extLst>
                <a:ext uri="{FF2B5EF4-FFF2-40B4-BE49-F238E27FC236}">
                  <a16:creationId xmlns:a16="http://schemas.microsoft.com/office/drawing/2014/main" id="{40E3CFD8-1F6F-4580-A23B-0F13C0CB5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811700" y="2606947"/>
              <a:ext cx="1885950" cy="485775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DF273592-174A-4E60-86A8-5A5B886DE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074" y="3417339"/>
              <a:ext cx="2126513" cy="509476"/>
            </a:xfrm>
            <a:prstGeom prst="rect">
              <a:avLst/>
            </a:prstGeom>
          </p:spPr>
        </p:pic>
        <p:pic>
          <p:nvPicPr>
            <p:cNvPr id="15" name="Bildobjekt 14" descr="En bild som visar tecken, objekt, foto, skärm&#10;&#10;Automatiskt genererad beskrivning">
              <a:extLst>
                <a:ext uri="{FF2B5EF4-FFF2-40B4-BE49-F238E27FC236}">
                  <a16:creationId xmlns:a16="http://schemas.microsoft.com/office/drawing/2014/main" id="{8B1C7753-FC73-460B-B51C-DEE42E8BA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486" y="4312868"/>
              <a:ext cx="555171" cy="555171"/>
            </a:xfrm>
            <a:prstGeom prst="rect">
              <a:avLst/>
            </a:prstGeom>
          </p:spPr>
        </p:pic>
        <p:sp>
          <p:nvSpPr>
            <p:cNvPr id="17" name="Platshållare för innehåll 2">
              <a:extLst>
                <a:ext uri="{FF2B5EF4-FFF2-40B4-BE49-F238E27FC236}">
                  <a16:creationId xmlns:a16="http://schemas.microsoft.com/office/drawing/2014/main" id="{6A925FEF-E455-408A-A76A-87F9461642BD}"/>
                </a:ext>
              </a:extLst>
            </p:cNvPr>
            <p:cNvSpPr txBox="1">
              <a:spLocks/>
            </p:cNvSpPr>
            <p:nvPr/>
          </p:nvSpPr>
          <p:spPr>
            <a:xfrm>
              <a:off x="7460202" y="4376844"/>
              <a:ext cx="1167211" cy="42284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52000" indent="-2520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504000" indent="-252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756000" indent="-252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08000" indent="-252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260000" indent="-252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sv-SE" b="1" dirty="0"/>
                <a:t>STTS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1818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105150" cy="618943"/>
          </a:xfrm>
        </p:spPr>
        <p:txBody>
          <a:bodyPr/>
          <a:lstStyle/>
          <a:p>
            <a:r>
              <a:rPr lang="sv-SE" dirty="0"/>
              <a:t>Arbetspaket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088572"/>
            <a:ext cx="6831552" cy="50883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v-SE" sz="2000" dirty="0"/>
              <a:t>Textprofilering (maskininlärning)</a:t>
            </a:r>
          </a:p>
          <a:p>
            <a:pPr lvl="1"/>
            <a:r>
              <a:rPr lang="sv-SE" sz="1800" dirty="0"/>
              <a:t>Matcha text med uppläsningsstil.</a:t>
            </a:r>
          </a:p>
          <a:p>
            <a:pPr lvl="1"/>
            <a:r>
              <a:rPr lang="sv-SE" sz="1800" dirty="0"/>
              <a:t>Referenslista, dialog, löptext</a:t>
            </a:r>
          </a:p>
          <a:p>
            <a:pPr marL="514350" indent="-514350">
              <a:buAutoNum type="arabicPeriod"/>
            </a:pPr>
            <a:r>
              <a:rPr lang="sv-SE" sz="2000" dirty="0"/>
              <a:t>Text till uttal (maskininlärning)</a:t>
            </a:r>
          </a:p>
          <a:p>
            <a:pPr lvl="1"/>
            <a:r>
              <a:rPr lang="sv-SE" sz="1800" dirty="0"/>
              <a:t>Skapa automatiska uttalstranskriptioner från text</a:t>
            </a:r>
          </a:p>
          <a:p>
            <a:pPr lvl="1"/>
            <a:r>
              <a:rPr lang="sv-SE" sz="1800" dirty="0"/>
              <a:t>Ord som är okända för en talsyntesröst</a:t>
            </a:r>
          </a:p>
          <a:p>
            <a:pPr marL="514350" indent="-514350">
              <a:buAutoNum type="arabicPeriod"/>
            </a:pPr>
            <a:r>
              <a:rPr lang="sv-SE" sz="2000" dirty="0"/>
              <a:t>Röstinspelningar</a:t>
            </a:r>
          </a:p>
          <a:p>
            <a:pPr lvl="1"/>
            <a:r>
              <a:rPr lang="sv-SE" sz="1800" dirty="0"/>
              <a:t>Manlig och kvinnlig röst</a:t>
            </a:r>
          </a:p>
          <a:p>
            <a:pPr marL="0" indent="0">
              <a:buNone/>
            </a:pPr>
            <a:r>
              <a:rPr lang="sv-SE" sz="2000" dirty="0"/>
              <a:t>4,5.  Bygga talsyntesröster (maskininlärning)</a:t>
            </a:r>
          </a:p>
          <a:p>
            <a:pPr marL="0" indent="0">
              <a:buNone/>
            </a:pPr>
            <a:r>
              <a:rPr lang="sv-SE" sz="2000" dirty="0"/>
              <a:t>6.     Utvärdering</a:t>
            </a:r>
          </a:p>
          <a:p>
            <a:pPr lvl="1"/>
            <a:r>
              <a:rPr lang="sv-SE" sz="1800" dirty="0"/>
              <a:t>Bra metoder för att utvärdera uppläst text för lång och 	informationsrik text saknas!</a:t>
            </a:r>
          </a:p>
          <a:p>
            <a:pPr marL="252000" lvl="1" indent="0">
              <a:buNone/>
            </a:pPr>
            <a:endParaRPr lang="sv-SE" sz="1800" dirty="0"/>
          </a:p>
          <a:p>
            <a:pPr marL="252000" lvl="1" indent="0" algn="ctr">
              <a:buNone/>
            </a:pPr>
            <a:r>
              <a:rPr lang="sv-SE" sz="2400" dirty="0"/>
              <a:t>Allt blir fritt att använda.</a:t>
            </a:r>
          </a:p>
          <a:p>
            <a:pPr marL="766350" lvl="1" indent="-514350">
              <a:buAutoNum type="arabicPeriod"/>
            </a:pPr>
            <a:endParaRPr lang="sv-SE" sz="1800" dirty="0"/>
          </a:p>
          <a:p>
            <a:pPr marL="514350" indent="-514350">
              <a:buAutoNum type="arabicPeriod"/>
            </a:pPr>
            <a:endParaRPr lang="sv-SE" sz="20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18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01F56ED-595C-40CD-97BE-DC6FDCBF60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21" y="3309486"/>
            <a:ext cx="2633253" cy="823001"/>
          </a:xfrm>
          <a:prstGeom prst="rect">
            <a:avLst/>
          </a:prstGeom>
        </p:spPr>
      </p:pic>
      <p:pic>
        <p:nvPicPr>
          <p:cNvPr id="15" name="Bild 14" descr="Molndata">
            <a:extLst>
              <a:ext uri="{FF2B5EF4-FFF2-40B4-BE49-F238E27FC236}">
                <a16:creationId xmlns:a16="http://schemas.microsoft.com/office/drawing/2014/main" id="{709F6F13-71C6-4194-B818-3C8E04639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98599" y="4365925"/>
            <a:ext cx="570929" cy="570929"/>
          </a:xfrm>
          <a:prstGeom prst="rect">
            <a:avLst/>
          </a:prstGeom>
        </p:spPr>
      </p:pic>
      <p:pic>
        <p:nvPicPr>
          <p:cNvPr id="19" name="Bild 18" descr="Dokument">
            <a:extLst>
              <a:ext uri="{FF2B5EF4-FFF2-40B4-BE49-F238E27FC236}">
                <a16:creationId xmlns:a16="http://schemas.microsoft.com/office/drawing/2014/main" id="{812FBD5E-44C7-458E-8030-2697A5BECF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55428" y="1180715"/>
            <a:ext cx="812346" cy="812346"/>
          </a:xfrm>
          <a:prstGeom prst="rect">
            <a:avLst/>
          </a:prstGeom>
        </p:spPr>
      </p:pic>
      <p:pic>
        <p:nvPicPr>
          <p:cNvPr id="21" name="Bild 20" descr="Forskning">
            <a:extLst>
              <a:ext uri="{FF2B5EF4-FFF2-40B4-BE49-F238E27FC236}">
                <a16:creationId xmlns:a16="http://schemas.microsoft.com/office/drawing/2014/main" id="{1CC15938-EA60-4D81-AE31-D31E8A90A0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6743" y="5356769"/>
            <a:ext cx="641031" cy="64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74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83611"/>
            <a:ext cx="7886700" cy="760941"/>
          </a:xfrm>
        </p:spPr>
        <p:txBody>
          <a:bodyPr/>
          <a:lstStyle/>
          <a:p>
            <a:r>
              <a:rPr lang="sv-SE" dirty="0"/>
              <a:t>Annat på gång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944552"/>
            <a:ext cx="7886700" cy="5232411"/>
          </a:xfrm>
        </p:spPr>
        <p:txBody>
          <a:bodyPr/>
          <a:lstStyle/>
          <a:p>
            <a:endParaRPr lang="sv-SE" sz="2400" dirty="0"/>
          </a:p>
          <a:p>
            <a:r>
              <a:rPr lang="sv-SE" sz="2400" dirty="0"/>
              <a:t>I dag startar arbete med att tillgängliggöra ett system för att kunna förprocessa text innan den skickas till talsyntessystem</a:t>
            </a:r>
          </a:p>
          <a:p>
            <a:pPr lvl="1"/>
            <a:r>
              <a:rPr lang="sv-SE" sz="2200" dirty="0"/>
              <a:t>Styrning och kontroll över utläsning/uttal</a:t>
            </a:r>
          </a:p>
          <a:p>
            <a:pPr lvl="1"/>
            <a:r>
              <a:rPr lang="sv-SE" sz="2200" dirty="0"/>
              <a:t>Öppen källkod: marknaden, universitet med flera</a:t>
            </a:r>
          </a:p>
          <a:p>
            <a:pPr lvl="1"/>
            <a:r>
              <a:rPr lang="sv-SE" sz="2200" dirty="0"/>
              <a:t>Klart i vår</a:t>
            </a:r>
          </a:p>
          <a:p>
            <a:pPr lvl="1"/>
            <a:endParaRPr lang="sv-SE" sz="2200" dirty="0"/>
          </a:p>
          <a:p>
            <a:r>
              <a:rPr lang="sv-SE" sz="2400" dirty="0"/>
              <a:t>Uppdatering av talsyntesrösterna som läser upp högskolelitteratur under våren.</a:t>
            </a:r>
          </a:p>
          <a:p>
            <a:pPr lvl="1"/>
            <a:r>
              <a:rPr lang="sv-SE" sz="2200" dirty="0"/>
              <a:t>Samma röster med modernare teknik</a:t>
            </a:r>
          </a:p>
          <a:p>
            <a:pPr marL="252000" lvl="1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25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8684" y="430477"/>
            <a:ext cx="8106047" cy="1372197"/>
          </a:xfrm>
        </p:spPr>
        <p:txBody>
          <a:bodyPr>
            <a:normAutofit/>
          </a:bodyPr>
          <a:lstStyle/>
          <a:p>
            <a:r>
              <a:rPr lang="sv-SE" sz="5300" dirty="0"/>
              <a:t>Att lyssna på uppläst text</a:t>
            </a:r>
            <a:endParaRPr lang="sv-SE" sz="32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2</a:t>
            </a:fld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13D8700F-0C2C-46D9-9F97-2B478772C270}"/>
              </a:ext>
            </a:extLst>
          </p:cNvPr>
          <p:cNvSpPr txBox="1">
            <a:spLocks/>
          </p:cNvSpPr>
          <p:nvPr/>
        </p:nvSpPr>
        <p:spPr>
          <a:xfrm>
            <a:off x="292262" y="5168919"/>
            <a:ext cx="4503583" cy="609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Christina Tånnander, MTM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6004383C-A7B7-498E-A7CC-A75F18DC94FB}"/>
              </a:ext>
            </a:extLst>
          </p:cNvPr>
          <p:cNvSpPr txBox="1">
            <a:spLocks/>
          </p:cNvSpPr>
          <p:nvPr/>
        </p:nvSpPr>
        <p:spPr>
          <a:xfrm>
            <a:off x="358683" y="2058766"/>
            <a:ext cx="4822917" cy="13702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600" dirty="0"/>
              <a:t>Aktuellt inom talsyntes på MTM</a:t>
            </a:r>
          </a:p>
        </p:txBody>
      </p:sp>
    </p:spTree>
    <p:extLst>
      <p:ext uri="{BB962C8B-B14F-4D97-AF65-F5344CB8AC3E}">
        <p14:creationId xmlns:p14="http://schemas.microsoft.com/office/powerpoint/2010/main" val="4135994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8650" y="1654702"/>
            <a:ext cx="5467350" cy="2976565"/>
          </a:xfrm>
        </p:spPr>
        <p:txBody>
          <a:bodyPr/>
          <a:lstStyle/>
          <a:p>
            <a:r>
              <a:rPr lang="sv-SE" dirty="0"/>
              <a:t>Christina Tånnander </a:t>
            </a:r>
          </a:p>
          <a:p>
            <a:r>
              <a:rPr lang="sv-SE" dirty="0"/>
              <a:t>christina.tannander@mtm.se</a:t>
            </a:r>
          </a:p>
          <a:p>
            <a:r>
              <a:rPr lang="sv-SE" dirty="0"/>
              <a:t>www.mtm.se</a:t>
            </a:r>
          </a:p>
        </p:txBody>
      </p:sp>
    </p:spTree>
    <p:extLst>
      <p:ext uri="{BB962C8B-B14F-4D97-AF65-F5344CB8AC3E}">
        <p14:creationId xmlns:p14="http://schemas.microsoft.com/office/powerpoint/2010/main" val="3177759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Vi finns inte till för tekniken eller medierna. Vi finns till för människorna</a:t>
            </a:r>
          </a:p>
        </p:txBody>
      </p:sp>
    </p:spTree>
    <p:extLst>
      <p:ext uri="{BB962C8B-B14F-4D97-AF65-F5344CB8AC3E}">
        <p14:creationId xmlns:p14="http://schemas.microsoft.com/office/powerpoint/2010/main" val="379198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520924"/>
            <a:ext cx="7886700" cy="760941"/>
          </a:xfrm>
        </p:spPr>
        <p:txBody>
          <a:bodyPr anchor="b">
            <a:normAutofit/>
          </a:bodyPr>
          <a:lstStyle/>
          <a:p>
            <a:r>
              <a:rPr lang="sv-SE" dirty="0"/>
              <a:t>Om mig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587500"/>
            <a:ext cx="4997450" cy="4589462"/>
          </a:xfrm>
        </p:spPr>
        <p:txBody>
          <a:bodyPr>
            <a:normAutofit/>
          </a:bodyPr>
          <a:lstStyle/>
          <a:p>
            <a:r>
              <a:rPr lang="sv-SE" sz="2400" dirty="0"/>
              <a:t>Arbetar på MTM sedan 2006</a:t>
            </a:r>
          </a:p>
          <a:p>
            <a:pPr lvl="1"/>
            <a:r>
              <a:rPr lang="sv-SE" sz="2200" dirty="0"/>
              <a:t>Talteknolog och projektledare</a:t>
            </a:r>
          </a:p>
          <a:p>
            <a:pPr marL="252000" lvl="1">
              <a:spcBef>
                <a:spcPts val="1000"/>
              </a:spcBef>
            </a:pPr>
            <a:endParaRPr lang="sv-SE" dirty="0"/>
          </a:p>
          <a:p>
            <a:r>
              <a:rPr lang="sv-SE" sz="2400" dirty="0"/>
              <a:t>Doktorerar i talteknologi på KTH</a:t>
            </a:r>
          </a:p>
          <a:p>
            <a:pPr marL="504000" lvl="2">
              <a:spcBef>
                <a:spcPts val="1000"/>
              </a:spcBef>
            </a:pPr>
            <a:r>
              <a:rPr lang="sv-SE" dirty="0"/>
              <a:t>Avdelningen </a:t>
            </a:r>
            <a:r>
              <a:rPr lang="sv-SE" i="1" dirty="0"/>
              <a:t>Tal, musik och hörsel</a:t>
            </a:r>
          </a:p>
          <a:p>
            <a:pPr marL="504000" lvl="2">
              <a:spcBef>
                <a:spcPts val="1000"/>
              </a:spcBef>
            </a:pPr>
            <a:r>
              <a:rPr lang="sv-SE" dirty="0"/>
              <a:t>Industridoktorand, 50 %</a:t>
            </a:r>
          </a:p>
          <a:p>
            <a:pPr marL="0" lvl="1" indent="0">
              <a:spcBef>
                <a:spcPts val="1000"/>
              </a:spcBef>
              <a:buNone/>
            </a:pPr>
            <a:endParaRPr lang="sv-SE" dirty="0"/>
          </a:p>
          <a:p>
            <a:r>
              <a:rPr lang="sv-SE" sz="2400" dirty="0"/>
              <a:t>Deltar i externa projekt</a:t>
            </a:r>
          </a:p>
          <a:p>
            <a:pPr marL="504000" lvl="2">
              <a:spcBef>
                <a:spcPts val="1000"/>
              </a:spcBef>
            </a:pPr>
            <a:r>
              <a:rPr lang="sv-SE" dirty="0"/>
              <a:t>Djupinlärd talsyntes för uppläsning av lång och informationsrik text på svenska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11361CC-D65E-4B7F-9639-9C6A26A98F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262" y="2947157"/>
            <a:ext cx="1366521" cy="1366521"/>
          </a:xfrm>
          <a:prstGeom prst="rect">
            <a:avLst/>
          </a:prstGeom>
          <a:noFill/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131489" y="6500286"/>
            <a:ext cx="532871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4" y="6500286"/>
            <a:ext cx="43815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E9A1187-8647-4667-8F61-6FDD9FA743F3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 dirty="0"/>
          </a:p>
        </p:txBody>
      </p:sp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F092EB5B-608A-4601-AA01-571A546975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18" y="1332537"/>
            <a:ext cx="2432808" cy="10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8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5674"/>
          </a:xfrm>
        </p:spPr>
        <p:txBody>
          <a:bodyPr/>
          <a:lstStyle/>
          <a:p>
            <a:r>
              <a:rPr lang="sv-SE" dirty="0"/>
              <a:t>Talsyntes på MTM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471750"/>
            <a:ext cx="7886700" cy="4705214"/>
          </a:xfrm>
        </p:spPr>
        <p:txBody>
          <a:bodyPr/>
          <a:lstStyle/>
          <a:p>
            <a:r>
              <a:rPr lang="sv-SE" dirty="0"/>
              <a:t>Högskolelitteratur på svenska och engelska</a:t>
            </a:r>
          </a:p>
          <a:p>
            <a:pPr lvl="1"/>
            <a:r>
              <a:rPr lang="sv-SE" dirty="0"/>
              <a:t>Förproduceras på server</a:t>
            </a:r>
          </a:p>
          <a:p>
            <a:pPr lvl="1"/>
            <a:r>
              <a:rPr lang="sv-SE" dirty="0"/>
              <a:t>Över hälften med talsyntes</a:t>
            </a:r>
          </a:p>
          <a:p>
            <a:pPr lvl="1"/>
            <a:endParaRPr lang="sv-SE" dirty="0"/>
          </a:p>
          <a:p>
            <a:r>
              <a:rPr lang="sv-SE" dirty="0"/>
              <a:t>Dagstidningar på svenska</a:t>
            </a:r>
          </a:p>
          <a:p>
            <a:pPr lvl="1"/>
            <a:r>
              <a:rPr lang="sv-SE" dirty="0"/>
              <a:t>Inbyggda röster i DAISY-spelare och appar</a:t>
            </a:r>
          </a:p>
          <a:p>
            <a:pPr lvl="1"/>
            <a:r>
              <a:rPr lang="sv-SE" dirty="0"/>
              <a:t>Uppmärkt text skickas till prenumeranterna</a:t>
            </a:r>
          </a:p>
          <a:p>
            <a:pPr lvl="1"/>
            <a:endParaRPr lang="sv-SE" dirty="0"/>
          </a:p>
          <a:p>
            <a:r>
              <a:rPr lang="sv-SE" dirty="0"/>
              <a:t>Frågan är inte OM vi ska använda talsyntes utan hur vi gör det på bästa sätt.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35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448822" cy="601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z="3200" dirty="0"/>
              <a:t>Studier: Att lyssna på uppläst text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723837F-35F3-4250-BF60-FB8AA281ADB0}"/>
              </a:ext>
            </a:extLst>
          </p:cNvPr>
          <p:cNvSpPr txBox="1">
            <a:spLocks/>
          </p:cNvSpPr>
          <p:nvPr/>
        </p:nvSpPr>
        <p:spPr>
          <a:xfrm>
            <a:off x="640604" y="1181534"/>
            <a:ext cx="7536704" cy="498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Samarbete mellan MTM och KTH</a:t>
            </a:r>
          </a:p>
          <a:p>
            <a:pPr marL="252000" lvl="1" indent="0">
              <a:buNone/>
            </a:pPr>
            <a:r>
              <a:rPr lang="sv-SE" sz="2400" dirty="0"/>
              <a:t>Finansierades av Vinnova.</a:t>
            </a:r>
          </a:p>
          <a:p>
            <a:pPr marL="252000" lvl="1" indent="0">
              <a:buNone/>
            </a:pPr>
            <a:r>
              <a:rPr lang="sv-SE" sz="2400" dirty="0"/>
              <a:t>Syfte: </a:t>
            </a:r>
            <a:r>
              <a:rPr lang="sv-SE" sz="2400" u="sng" dirty="0"/>
              <a:t>individuella</a:t>
            </a:r>
            <a:r>
              <a:rPr lang="sv-SE" sz="2400" dirty="0"/>
              <a:t> och gemensamma preferenser</a:t>
            </a:r>
          </a:p>
          <a:p>
            <a:pPr marL="709200" lvl="1" indent="-457200">
              <a:buFont typeface="+mj-lt"/>
              <a:buAutoNum type="arabicPeriod"/>
            </a:pPr>
            <a:endParaRPr lang="sv-SE" sz="2400" dirty="0"/>
          </a:p>
          <a:p>
            <a:pPr marL="709200" lvl="1" indent="-457200">
              <a:buFont typeface="+mj-lt"/>
              <a:buAutoNum type="arabicPeriod"/>
            </a:pPr>
            <a:r>
              <a:rPr lang="sv-SE" sz="2400" dirty="0"/>
              <a:t>Webbenkät</a:t>
            </a:r>
          </a:p>
          <a:p>
            <a:pPr lvl="2"/>
            <a:r>
              <a:rPr lang="sv-SE" sz="2200" dirty="0"/>
              <a:t>Subjektiva självskattningar om hur det är att lyssna på uppläst text. Man lyssnade inte på några röster.</a:t>
            </a:r>
          </a:p>
          <a:p>
            <a:pPr marL="709200" lvl="1" indent="-457200">
              <a:buFont typeface="+mj-lt"/>
              <a:buAutoNum type="arabicPeriod"/>
            </a:pPr>
            <a:endParaRPr lang="sv-SE" sz="2400" dirty="0"/>
          </a:p>
          <a:p>
            <a:pPr marL="709200" lvl="1" indent="-457200">
              <a:buFont typeface="+mj-lt"/>
              <a:buAutoNum type="arabicPeriod"/>
            </a:pPr>
            <a:r>
              <a:rPr lang="sv-SE" sz="2400" dirty="0"/>
              <a:t>Lyssningstest</a:t>
            </a:r>
          </a:p>
          <a:p>
            <a:pPr lvl="2"/>
            <a:r>
              <a:rPr lang="sv-SE" sz="2000" dirty="0"/>
              <a:t>Bedöma olika uppläsningar och tilldela dem egenskaper</a:t>
            </a:r>
          </a:p>
          <a:p>
            <a:pPr marL="504000" lvl="2" indent="0">
              <a:buNone/>
            </a:pPr>
            <a:endParaRPr lang="sv-SE" sz="2200" dirty="0"/>
          </a:p>
          <a:p>
            <a:pPr marL="504000" lvl="2" indent="0">
              <a:buNone/>
            </a:pPr>
            <a:r>
              <a:rPr lang="sv-SE" sz="2200" dirty="0"/>
              <a:t>Rapporter finns på MTM:s webb:</a:t>
            </a:r>
          </a:p>
          <a:p>
            <a:pPr marL="504000" lvl="2" indent="0">
              <a:buNone/>
            </a:pPr>
            <a:r>
              <a:rPr lang="sv-SE" sz="1200" dirty="0">
                <a:hlinkClick r:id="rId2"/>
              </a:rPr>
              <a:t>https://www.mtm.se/samverkan/vara-projekt/subjektiva-intryck-av-lyssningstrotthet-hos-personer-som-studerar-med-hjalp-av-syntetiskt-tal/</a:t>
            </a:r>
            <a:endParaRPr lang="sv-SE" sz="1200" dirty="0"/>
          </a:p>
          <a:p>
            <a:pPr marL="504000" lvl="2" indent="0">
              <a:buNone/>
            </a:pPr>
            <a:endParaRPr lang="sv-SE" sz="2200" dirty="0"/>
          </a:p>
          <a:p>
            <a:endParaRPr lang="sv-SE" sz="20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131489" y="6500286"/>
            <a:ext cx="53287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kern="1200" dirty="0">
                <a:latin typeface="+mn-lt"/>
                <a:ea typeface="+mn-ea"/>
                <a:cs typeface="+mn-cs"/>
              </a:rPr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4" y="6500286"/>
            <a:ext cx="4381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E9A1187-8647-4667-8F61-6FDD9FA743F3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 dirty="0"/>
          </a:p>
        </p:txBody>
      </p:sp>
      <p:grpSp>
        <p:nvGrpSpPr>
          <p:cNvPr id="58" name="Grupp 57">
            <a:extLst>
              <a:ext uri="{FF2B5EF4-FFF2-40B4-BE49-F238E27FC236}">
                <a16:creationId xmlns:a16="http://schemas.microsoft.com/office/drawing/2014/main" id="{6BC18C6F-DA82-47E6-920B-FB8943B42853}"/>
              </a:ext>
            </a:extLst>
          </p:cNvPr>
          <p:cNvGrpSpPr/>
          <p:nvPr/>
        </p:nvGrpSpPr>
        <p:grpSpPr>
          <a:xfrm>
            <a:off x="7201989" y="240494"/>
            <a:ext cx="1651513" cy="1667197"/>
            <a:chOff x="6694751" y="476916"/>
            <a:chExt cx="2126513" cy="25723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5CD458D9-7E59-4D3C-988C-232EE8A58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6286" y="1401748"/>
              <a:ext cx="814691" cy="814691"/>
            </a:xfrm>
            <a:prstGeom prst="rect">
              <a:avLst/>
            </a:prstGeom>
            <a:noFill/>
          </p:spPr>
        </p:pic>
        <p:pic>
          <p:nvPicPr>
            <p:cNvPr id="19" name="Bildobjekt 18" descr="En bild som visar text&#10;&#10;Automatiskt genererad beskrivning">
              <a:extLst>
                <a:ext uri="{FF2B5EF4-FFF2-40B4-BE49-F238E27FC236}">
                  <a16:creationId xmlns:a16="http://schemas.microsoft.com/office/drawing/2014/main" id="{089C6BBC-1543-4C43-BE36-1F9A4C62E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666" y="476916"/>
              <a:ext cx="1514684" cy="649151"/>
            </a:xfrm>
            <a:prstGeom prst="rect">
              <a:avLst/>
            </a:prstGeom>
          </p:spPr>
        </p:pic>
        <p:grpSp>
          <p:nvGrpSpPr>
            <p:cNvPr id="16" name="Platshållare för innehåll 7">
              <a:extLst>
                <a:ext uri="{FF2B5EF4-FFF2-40B4-BE49-F238E27FC236}">
                  <a16:creationId xmlns:a16="http://schemas.microsoft.com/office/drawing/2014/main" id="{87BE7916-6905-4612-AC37-FB48E4B11B1F}"/>
                </a:ext>
              </a:extLst>
            </p:cNvPr>
            <p:cNvGrpSpPr/>
            <p:nvPr/>
          </p:nvGrpSpPr>
          <p:grpSpPr>
            <a:xfrm>
              <a:off x="6694751" y="2539763"/>
              <a:ext cx="2126513" cy="509477"/>
              <a:chOff x="6694751" y="2539763"/>
              <a:chExt cx="2126513" cy="509477"/>
            </a:xfrm>
          </p:grpSpPr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17FAFD1E-8975-43C1-9E25-ECB08D68EB6F}"/>
                  </a:ext>
                </a:extLst>
              </p:cNvPr>
              <p:cNvSpPr/>
              <p:nvPr/>
            </p:nvSpPr>
            <p:spPr>
              <a:xfrm>
                <a:off x="6694751" y="2539763"/>
                <a:ext cx="2126513" cy="509477"/>
              </a:xfrm>
              <a:custGeom>
                <a:avLst/>
                <a:gdLst>
                  <a:gd name="connsiteX0" fmla="*/ 0 w 2126513"/>
                  <a:gd name="connsiteY0" fmla="*/ 0 h 509477"/>
                  <a:gd name="connsiteX1" fmla="*/ 2126513 w 2126513"/>
                  <a:gd name="connsiteY1" fmla="*/ 0 h 509477"/>
                  <a:gd name="connsiteX2" fmla="*/ 2126513 w 2126513"/>
                  <a:gd name="connsiteY2" fmla="*/ 509477 h 509477"/>
                  <a:gd name="connsiteX3" fmla="*/ 0 w 2126513"/>
                  <a:gd name="connsiteY3" fmla="*/ 509477 h 509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6513" h="509477">
                    <a:moveTo>
                      <a:pt x="0" y="0"/>
                    </a:moveTo>
                    <a:lnTo>
                      <a:pt x="2126513" y="0"/>
                    </a:lnTo>
                    <a:lnTo>
                      <a:pt x="2126513" y="509477"/>
                    </a:lnTo>
                    <a:lnTo>
                      <a:pt x="0" y="509477"/>
                    </a:lnTo>
                    <a:close/>
                  </a:path>
                </a:pathLst>
              </a:custGeom>
              <a:noFill/>
              <a:ln w="110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grpSp>
            <p:nvGrpSpPr>
              <p:cNvPr id="22" name="Platshållare för innehåll 7">
                <a:extLst>
                  <a:ext uri="{FF2B5EF4-FFF2-40B4-BE49-F238E27FC236}">
                    <a16:creationId xmlns:a16="http://schemas.microsoft.com/office/drawing/2014/main" id="{87BE7916-6905-4612-AC37-FB48E4B11B1F}"/>
                  </a:ext>
                </a:extLst>
              </p:cNvPr>
              <p:cNvGrpSpPr/>
              <p:nvPr/>
            </p:nvGrpSpPr>
            <p:grpSpPr>
              <a:xfrm>
                <a:off x="6694748" y="2542215"/>
                <a:ext cx="2120656" cy="501031"/>
                <a:chOff x="6694748" y="2542215"/>
                <a:chExt cx="2120656" cy="501031"/>
              </a:xfrm>
              <a:solidFill>
                <a:srgbClr val="5EA400"/>
              </a:solidFill>
            </p:grpSpPr>
            <p:sp>
              <p:nvSpPr>
                <p:cNvPr id="23" name="Frihandsfigur: Form 22">
                  <a:extLst>
                    <a:ext uri="{FF2B5EF4-FFF2-40B4-BE49-F238E27FC236}">
                      <a16:creationId xmlns:a16="http://schemas.microsoft.com/office/drawing/2014/main" id="{401CFFB0-EB44-41BF-953B-4B16E21DF4E5}"/>
                    </a:ext>
                  </a:extLst>
                </p:cNvPr>
                <p:cNvSpPr/>
                <p:nvPr/>
              </p:nvSpPr>
              <p:spPr>
                <a:xfrm>
                  <a:off x="6772835" y="2897476"/>
                  <a:ext cx="73676" cy="117058"/>
                </a:xfrm>
                <a:custGeom>
                  <a:avLst/>
                  <a:gdLst>
                    <a:gd name="connsiteX0" fmla="*/ 52959 w 73676"/>
                    <a:gd name="connsiteY0" fmla="*/ 33290 h 117058"/>
                    <a:gd name="connsiteX1" fmla="*/ 36992 w 73676"/>
                    <a:gd name="connsiteY1" fmla="*/ 17987 h 117058"/>
                    <a:gd name="connsiteX2" fmla="*/ 24978 w 73676"/>
                    <a:gd name="connsiteY2" fmla="*/ 30448 h 117058"/>
                    <a:gd name="connsiteX3" fmla="*/ 73677 w 73676"/>
                    <a:gd name="connsiteY3" fmla="*/ 84561 h 117058"/>
                    <a:gd name="connsiteX4" fmla="*/ 37310 w 73676"/>
                    <a:gd name="connsiteY4" fmla="*/ 117059 h 117058"/>
                    <a:gd name="connsiteX5" fmla="*/ 0 w 73676"/>
                    <a:gd name="connsiteY5" fmla="*/ 85034 h 117058"/>
                    <a:gd name="connsiteX6" fmla="*/ 21499 w 73676"/>
                    <a:gd name="connsiteY6" fmla="*/ 80461 h 117058"/>
                    <a:gd name="connsiteX7" fmla="*/ 38415 w 73676"/>
                    <a:gd name="connsiteY7" fmla="*/ 99072 h 117058"/>
                    <a:gd name="connsiteX8" fmla="*/ 51853 w 73676"/>
                    <a:gd name="connsiteY8" fmla="*/ 85508 h 117058"/>
                    <a:gd name="connsiteX9" fmla="*/ 3166 w 73676"/>
                    <a:gd name="connsiteY9" fmla="*/ 31869 h 117058"/>
                    <a:gd name="connsiteX10" fmla="*/ 37466 w 73676"/>
                    <a:gd name="connsiteY10" fmla="*/ 0 h 117058"/>
                    <a:gd name="connsiteX11" fmla="*/ 72571 w 73676"/>
                    <a:gd name="connsiteY11" fmla="*/ 27614 h 117058"/>
                    <a:gd name="connsiteX12" fmla="*/ 52959 w 73676"/>
                    <a:gd name="connsiteY12" fmla="*/ 33290 h 1170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3676" h="117058">
                      <a:moveTo>
                        <a:pt x="52959" y="33290"/>
                      </a:moveTo>
                      <a:cubicBezTo>
                        <a:pt x="49325" y="22566"/>
                        <a:pt x="44579" y="17987"/>
                        <a:pt x="36992" y="17987"/>
                      </a:cubicBezTo>
                      <a:cubicBezTo>
                        <a:pt x="29249" y="17987"/>
                        <a:pt x="24978" y="22716"/>
                        <a:pt x="24978" y="30448"/>
                      </a:cubicBezTo>
                      <a:cubicBezTo>
                        <a:pt x="24978" y="47645"/>
                        <a:pt x="73677" y="48910"/>
                        <a:pt x="73677" y="84561"/>
                      </a:cubicBezTo>
                      <a:cubicBezTo>
                        <a:pt x="73677" y="104125"/>
                        <a:pt x="60233" y="117059"/>
                        <a:pt x="37310" y="117059"/>
                      </a:cubicBezTo>
                      <a:cubicBezTo>
                        <a:pt x="19601" y="117059"/>
                        <a:pt x="5845" y="107433"/>
                        <a:pt x="0" y="85034"/>
                      </a:cubicBezTo>
                      <a:lnTo>
                        <a:pt x="21499" y="80461"/>
                      </a:lnTo>
                      <a:cubicBezTo>
                        <a:pt x="24028" y="94181"/>
                        <a:pt x="31934" y="99072"/>
                        <a:pt x="38415" y="99072"/>
                      </a:cubicBezTo>
                      <a:cubicBezTo>
                        <a:pt x="46002" y="99072"/>
                        <a:pt x="51853" y="94025"/>
                        <a:pt x="51853" y="85508"/>
                      </a:cubicBezTo>
                      <a:cubicBezTo>
                        <a:pt x="51853" y="64056"/>
                        <a:pt x="3166" y="63738"/>
                        <a:pt x="3166" y="31869"/>
                      </a:cubicBezTo>
                      <a:cubicBezTo>
                        <a:pt x="3166" y="12311"/>
                        <a:pt x="14862" y="0"/>
                        <a:pt x="37466" y="0"/>
                      </a:cubicBezTo>
                      <a:cubicBezTo>
                        <a:pt x="56911" y="0"/>
                        <a:pt x="68769" y="11520"/>
                        <a:pt x="72571" y="27614"/>
                      </a:cubicBezTo>
                      <a:lnTo>
                        <a:pt x="52959" y="3329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4" name="Frihandsfigur: Form 23">
                  <a:extLst>
                    <a:ext uri="{FF2B5EF4-FFF2-40B4-BE49-F238E27FC236}">
                      <a16:creationId xmlns:a16="http://schemas.microsoft.com/office/drawing/2014/main" id="{F8421695-4B3C-4EE0-B1CB-98706F83DD5D}"/>
                    </a:ext>
                  </a:extLst>
                </p:cNvPr>
                <p:cNvSpPr/>
                <p:nvPr/>
              </p:nvSpPr>
              <p:spPr>
                <a:xfrm>
                  <a:off x="6854865" y="2927136"/>
                  <a:ext cx="66402" cy="85820"/>
                </a:xfrm>
                <a:custGeom>
                  <a:avLst/>
                  <a:gdLst>
                    <a:gd name="connsiteX0" fmla="*/ 33038 w 66402"/>
                    <a:gd name="connsiteY0" fmla="*/ 55215 h 85820"/>
                    <a:gd name="connsiteX1" fmla="*/ 33357 w 66402"/>
                    <a:gd name="connsiteY1" fmla="*/ 55215 h 85820"/>
                    <a:gd name="connsiteX2" fmla="*/ 46482 w 66402"/>
                    <a:gd name="connsiteY2" fmla="*/ 0 h 85820"/>
                    <a:gd name="connsiteX3" fmla="*/ 66403 w 66402"/>
                    <a:gd name="connsiteY3" fmla="*/ 0 h 85820"/>
                    <a:gd name="connsiteX4" fmla="*/ 43004 w 66402"/>
                    <a:gd name="connsiteY4" fmla="*/ 85820 h 85820"/>
                    <a:gd name="connsiteX5" fmla="*/ 23397 w 66402"/>
                    <a:gd name="connsiteY5" fmla="*/ 85820 h 85820"/>
                    <a:gd name="connsiteX6" fmla="*/ 0 w 66402"/>
                    <a:gd name="connsiteY6" fmla="*/ 0 h 85820"/>
                    <a:gd name="connsiteX7" fmla="*/ 19919 w 66402"/>
                    <a:gd name="connsiteY7" fmla="*/ 0 h 85820"/>
                    <a:gd name="connsiteX8" fmla="*/ 33038 w 66402"/>
                    <a:gd name="connsiteY8" fmla="*/ 55215 h 85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6402" h="85820">
                      <a:moveTo>
                        <a:pt x="33038" y="55215"/>
                      </a:moveTo>
                      <a:lnTo>
                        <a:pt x="33357" y="55215"/>
                      </a:lnTo>
                      <a:lnTo>
                        <a:pt x="46482" y="0"/>
                      </a:lnTo>
                      <a:lnTo>
                        <a:pt x="66403" y="0"/>
                      </a:lnTo>
                      <a:lnTo>
                        <a:pt x="43004" y="85820"/>
                      </a:lnTo>
                      <a:lnTo>
                        <a:pt x="23397" y="85820"/>
                      </a:lnTo>
                      <a:lnTo>
                        <a:pt x="0" y="0"/>
                      </a:lnTo>
                      <a:lnTo>
                        <a:pt x="19919" y="0"/>
                      </a:lnTo>
                      <a:lnTo>
                        <a:pt x="33038" y="55215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5" name="Frihandsfigur: Form 24">
                  <a:extLst>
                    <a:ext uri="{FF2B5EF4-FFF2-40B4-BE49-F238E27FC236}">
                      <a16:creationId xmlns:a16="http://schemas.microsoft.com/office/drawing/2014/main" id="{67E72C31-8B99-4BE2-A5A3-341600101E52}"/>
                    </a:ext>
                  </a:extLst>
                </p:cNvPr>
                <p:cNvSpPr/>
                <p:nvPr/>
              </p:nvSpPr>
              <p:spPr>
                <a:xfrm>
                  <a:off x="6927570" y="2925562"/>
                  <a:ext cx="63242" cy="88972"/>
                </a:xfrm>
                <a:custGeom>
                  <a:avLst/>
                  <a:gdLst>
                    <a:gd name="connsiteX0" fmla="*/ 43323 w 63242"/>
                    <a:gd name="connsiteY0" fmla="*/ 33127 h 88972"/>
                    <a:gd name="connsiteX1" fmla="*/ 43323 w 63242"/>
                    <a:gd name="connsiteY1" fmla="*/ 28399 h 88972"/>
                    <a:gd name="connsiteX2" fmla="*/ 31615 w 63242"/>
                    <a:gd name="connsiteY2" fmla="*/ 16093 h 88972"/>
                    <a:gd name="connsiteX3" fmla="*/ 19919 w 63242"/>
                    <a:gd name="connsiteY3" fmla="*/ 28399 h 88972"/>
                    <a:gd name="connsiteX4" fmla="*/ 19919 w 63242"/>
                    <a:gd name="connsiteY4" fmla="*/ 33127 h 88972"/>
                    <a:gd name="connsiteX5" fmla="*/ 43323 w 63242"/>
                    <a:gd name="connsiteY5" fmla="*/ 33127 h 88972"/>
                    <a:gd name="connsiteX6" fmla="*/ 19919 w 63242"/>
                    <a:gd name="connsiteY6" fmla="*/ 49215 h 88972"/>
                    <a:gd name="connsiteX7" fmla="*/ 19919 w 63242"/>
                    <a:gd name="connsiteY7" fmla="*/ 60573 h 88972"/>
                    <a:gd name="connsiteX8" fmla="*/ 31615 w 63242"/>
                    <a:gd name="connsiteY8" fmla="*/ 72878 h 88972"/>
                    <a:gd name="connsiteX9" fmla="*/ 43323 w 63242"/>
                    <a:gd name="connsiteY9" fmla="*/ 60891 h 88972"/>
                    <a:gd name="connsiteX10" fmla="*/ 63243 w 63242"/>
                    <a:gd name="connsiteY10" fmla="*/ 60891 h 88972"/>
                    <a:gd name="connsiteX11" fmla="*/ 31615 w 63242"/>
                    <a:gd name="connsiteY11" fmla="*/ 88972 h 88972"/>
                    <a:gd name="connsiteX12" fmla="*/ 0 w 63242"/>
                    <a:gd name="connsiteY12" fmla="*/ 58529 h 88972"/>
                    <a:gd name="connsiteX13" fmla="*/ 0 w 63242"/>
                    <a:gd name="connsiteY13" fmla="*/ 30442 h 88972"/>
                    <a:gd name="connsiteX14" fmla="*/ 31615 w 63242"/>
                    <a:gd name="connsiteY14" fmla="*/ 0 h 88972"/>
                    <a:gd name="connsiteX15" fmla="*/ 63243 w 63242"/>
                    <a:gd name="connsiteY15" fmla="*/ 29183 h 88972"/>
                    <a:gd name="connsiteX16" fmla="*/ 63243 w 63242"/>
                    <a:gd name="connsiteY16" fmla="*/ 49215 h 88972"/>
                    <a:gd name="connsiteX17" fmla="*/ 19919 w 63242"/>
                    <a:gd name="connsiteY17" fmla="*/ 49215 h 88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3242" h="88972">
                      <a:moveTo>
                        <a:pt x="43323" y="33127"/>
                      </a:moveTo>
                      <a:lnTo>
                        <a:pt x="43323" y="28399"/>
                      </a:lnTo>
                      <a:cubicBezTo>
                        <a:pt x="43323" y="20822"/>
                        <a:pt x="39676" y="16093"/>
                        <a:pt x="31615" y="16093"/>
                      </a:cubicBezTo>
                      <a:cubicBezTo>
                        <a:pt x="23559" y="16093"/>
                        <a:pt x="19919" y="20822"/>
                        <a:pt x="19919" y="28399"/>
                      </a:cubicBezTo>
                      <a:lnTo>
                        <a:pt x="19919" y="33127"/>
                      </a:lnTo>
                      <a:lnTo>
                        <a:pt x="43323" y="33127"/>
                      </a:lnTo>
                      <a:close/>
                      <a:moveTo>
                        <a:pt x="19919" y="49215"/>
                      </a:moveTo>
                      <a:lnTo>
                        <a:pt x="19919" y="60573"/>
                      </a:lnTo>
                      <a:cubicBezTo>
                        <a:pt x="19919" y="69096"/>
                        <a:pt x="24983" y="72878"/>
                        <a:pt x="31615" y="72878"/>
                      </a:cubicBezTo>
                      <a:cubicBezTo>
                        <a:pt x="39995" y="72878"/>
                        <a:pt x="43323" y="67520"/>
                        <a:pt x="43323" y="60891"/>
                      </a:cubicBezTo>
                      <a:lnTo>
                        <a:pt x="63243" y="60891"/>
                      </a:lnTo>
                      <a:cubicBezTo>
                        <a:pt x="62294" y="78561"/>
                        <a:pt x="51703" y="88972"/>
                        <a:pt x="31615" y="88972"/>
                      </a:cubicBezTo>
                      <a:cubicBezTo>
                        <a:pt x="12651" y="88972"/>
                        <a:pt x="0" y="77297"/>
                        <a:pt x="0" y="58529"/>
                      </a:cubicBezTo>
                      <a:lnTo>
                        <a:pt x="0" y="30442"/>
                      </a:lnTo>
                      <a:cubicBezTo>
                        <a:pt x="0" y="11676"/>
                        <a:pt x="12651" y="0"/>
                        <a:pt x="31615" y="0"/>
                      </a:cubicBezTo>
                      <a:cubicBezTo>
                        <a:pt x="50117" y="0"/>
                        <a:pt x="63243" y="11676"/>
                        <a:pt x="63243" y="29183"/>
                      </a:cubicBezTo>
                      <a:lnTo>
                        <a:pt x="63243" y="49215"/>
                      </a:lnTo>
                      <a:lnTo>
                        <a:pt x="19919" y="49215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6" name="Frihandsfigur: Form 25">
                  <a:extLst>
                    <a:ext uri="{FF2B5EF4-FFF2-40B4-BE49-F238E27FC236}">
                      <a16:creationId xmlns:a16="http://schemas.microsoft.com/office/drawing/2014/main" id="{AE5A9B7B-6197-4318-B798-33BBEA0506C8}"/>
                    </a:ext>
                  </a:extLst>
                </p:cNvPr>
                <p:cNvSpPr/>
                <p:nvPr/>
              </p:nvSpPr>
              <p:spPr>
                <a:xfrm>
                  <a:off x="7005494" y="2925561"/>
                  <a:ext cx="40314" cy="87396"/>
                </a:xfrm>
                <a:custGeom>
                  <a:avLst/>
                  <a:gdLst>
                    <a:gd name="connsiteX0" fmla="*/ 0 w 40314"/>
                    <a:gd name="connsiteY0" fmla="*/ 87396 h 87396"/>
                    <a:gd name="connsiteX1" fmla="*/ 0 w 40314"/>
                    <a:gd name="connsiteY1" fmla="*/ 1576 h 87396"/>
                    <a:gd name="connsiteX2" fmla="*/ 19439 w 40314"/>
                    <a:gd name="connsiteY2" fmla="*/ 1576 h 87396"/>
                    <a:gd name="connsiteX3" fmla="*/ 19439 w 40314"/>
                    <a:gd name="connsiteY3" fmla="*/ 12935 h 87396"/>
                    <a:gd name="connsiteX4" fmla="*/ 19758 w 40314"/>
                    <a:gd name="connsiteY4" fmla="*/ 12935 h 87396"/>
                    <a:gd name="connsiteX5" fmla="*/ 40314 w 40314"/>
                    <a:gd name="connsiteY5" fmla="*/ 0 h 87396"/>
                    <a:gd name="connsiteX6" fmla="*/ 40314 w 40314"/>
                    <a:gd name="connsiteY6" fmla="*/ 21452 h 87396"/>
                    <a:gd name="connsiteX7" fmla="*/ 29724 w 40314"/>
                    <a:gd name="connsiteY7" fmla="*/ 19246 h 87396"/>
                    <a:gd name="connsiteX8" fmla="*/ 19919 w 40314"/>
                    <a:gd name="connsiteY8" fmla="*/ 28717 h 87396"/>
                    <a:gd name="connsiteX9" fmla="*/ 19919 w 40314"/>
                    <a:gd name="connsiteY9" fmla="*/ 87396 h 87396"/>
                    <a:gd name="connsiteX10" fmla="*/ 0 w 40314"/>
                    <a:gd name="connsiteY10" fmla="*/ 87396 h 8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0314" h="87396">
                      <a:moveTo>
                        <a:pt x="0" y="87396"/>
                      </a:moveTo>
                      <a:lnTo>
                        <a:pt x="0" y="1576"/>
                      </a:lnTo>
                      <a:lnTo>
                        <a:pt x="19439" y="1576"/>
                      </a:lnTo>
                      <a:lnTo>
                        <a:pt x="19439" y="12935"/>
                      </a:lnTo>
                      <a:lnTo>
                        <a:pt x="19758" y="12935"/>
                      </a:lnTo>
                      <a:cubicBezTo>
                        <a:pt x="24347" y="4417"/>
                        <a:pt x="30354" y="0"/>
                        <a:pt x="40314" y="0"/>
                      </a:cubicBezTo>
                      <a:lnTo>
                        <a:pt x="40314" y="21452"/>
                      </a:lnTo>
                      <a:cubicBezTo>
                        <a:pt x="36992" y="20511"/>
                        <a:pt x="33196" y="19246"/>
                        <a:pt x="29724" y="19246"/>
                      </a:cubicBezTo>
                      <a:cubicBezTo>
                        <a:pt x="23242" y="19246"/>
                        <a:pt x="19919" y="24137"/>
                        <a:pt x="19919" y="28717"/>
                      </a:cubicBezTo>
                      <a:lnTo>
                        <a:pt x="19919" y="87396"/>
                      </a:lnTo>
                      <a:lnTo>
                        <a:pt x="0" y="8739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7" name="Frihandsfigur: Form 26">
                  <a:extLst>
                    <a:ext uri="{FF2B5EF4-FFF2-40B4-BE49-F238E27FC236}">
                      <a16:creationId xmlns:a16="http://schemas.microsoft.com/office/drawing/2014/main" id="{11A1E757-D51A-43BE-B6DF-6D89273B68BD}"/>
                    </a:ext>
                  </a:extLst>
                </p:cNvPr>
                <p:cNvSpPr/>
                <p:nvPr/>
              </p:nvSpPr>
              <p:spPr>
                <a:xfrm>
                  <a:off x="7057963" y="2894323"/>
                  <a:ext cx="19919" cy="118636"/>
                </a:xfrm>
                <a:custGeom>
                  <a:avLst/>
                  <a:gdLst>
                    <a:gd name="connsiteX0" fmla="*/ 19919 w 19919"/>
                    <a:gd name="connsiteY0" fmla="*/ 118636 h 118636"/>
                    <a:gd name="connsiteX1" fmla="*/ 0 w 19919"/>
                    <a:gd name="connsiteY1" fmla="*/ 118636 h 118636"/>
                    <a:gd name="connsiteX2" fmla="*/ 0 w 19919"/>
                    <a:gd name="connsiteY2" fmla="*/ 32816 h 118636"/>
                    <a:gd name="connsiteX3" fmla="*/ 19919 w 19919"/>
                    <a:gd name="connsiteY3" fmla="*/ 32816 h 118636"/>
                    <a:gd name="connsiteX4" fmla="*/ 19919 w 19919"/>
                    <a:gd name="connsiteY4" fmla="*/ 118636 h 118636"/>
                    <a:gd name="connsiteX5" fmla="*/ 0 w 19919"/>
                    <a:gd name="connsiteY5" fmla="*/ 0 h 118636"/>
                    <a:gd name="connsiteX6" fmla="*/ 19919 w 19919"/>
                    <a:gd name="connsiteY6" fmla="*/ 0 h 118636"/>
                    <a:gd name="connsiteX7" fmla="*/ 19919 w 19919"/>
                    <a:gd name="connsiteY7" fmla="*/ 17987 h 118636"/>
                    <a:gd name="connsiteX8" fmla="*/ 0 w 19919"/>
                    <a:gd name="connsiteY8" fmla="*/ 17987 h 118636"/>
                    <a:gd name="connsiteX9" fmla="*/ 0 w 19919"/>
                    <a:gd name="connsiteY9" fmla="*/ 0 h 118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919" h="118636">
                      <a:moveTo>
                        <a:pt x="19919" y="118636"/>
                      </a:moveTo>
                      <a:lnTo>
                        <a:pt x="0" y="118636"/>
                      </a:lnTo>
                      <a:lnTo>
                        <a:pt x="0" y="32816"/>
                      </a:lnTo>
                      <a:lnTo>
                        <a:pt x="19919" y="32816"/>
                      </a:lnTo>
                      <a:lnTo>
                        <a:pt x="19919" y="118636"/>
                      </a:lnTo>
                      <a:close/>
                      <a:moveTo>
                        <a:pt x="0" y="0"/>
                      </a:moveTo>
                      <a:lnTo>
                        <a:pt x="19919" y="0"/>
                      </a:lnTo>
                      <a:lnTo>
                        <a:pt x="19919" y="17987"/>
                      </a:lnTo>
                      <a:lnTo>
                        <a:pt x="0" y="179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8" name="Frihandsfigur: Form 27">
                  <a:extLst>
                    <a:ext uri="{FF2B5EF4-FFF2-40B4-BE49-F238E27FC236}">
                      <a16:creationId xmlns:a16="http://schemas.microsoft.com/office/drawing/2014/main" id="{7882F220-EDC6-4104-8A68-A0FEA152DED3}"/>
                    </a:ext>
                  </a:extLst>
                </p:cNvPr>
                <p:cNvSpPr/>
                <p:nvPr/>
              </p:nvSpPr>
              <p:spPr>
                <a:xfrm>
                  <a:off x="7090677" y="2925560"/>
                  <a:ext cx="72092" cy="117683"/>
                </a:xfrm>
                <a:custGeom>
                  <a:avLst/>
                  <a:gdLst>
                    <a:gd name="connsiteX0" fmla="*/ 32252 w 72092"/>
                    <a:gd name="connsiteY0" fmla="*/ 16094 h 117683"/>
                    <a:gd name="connsiteX1" fmla="*/ 21818 w 72092"/>
                    <a:gd name="connsiteY1" fmla="*/ 34711 h 117683"/>
                    <a:gd name="connsiteX2" fmla="*/ 31310 w 72092"/>
                    <a:gd name="connsiteY2" fmla="*/ 50798 h 117683"/>
                    <a:gd name="connsiteX3" fmla="*/ 42686 w 72092"/>
                    <a:gd name="connsiteY3" fmla="*/ 32655 h 117683"/>
                    <a:gd name="connsiteX4" fmla="*/ 32252 w 72092"/>
                    <a:gd name="connsiteY4" fmla="*/ 16094 h 117683"/>
                    <a:gd name="connsiteX5" fmla="*/ 32252 w 72092"/>
                    <a:gd name="connsiteY5" fmla="*/ 16094 h 117683"/>
                    <a:gd name="connsiteX6" fmla="*/ 23086 w 72092"/>
                    <a:gd name="connsiteY6" fmla="*/ 91185 h 117683"/>
                    <a:gd name="connsiteX7" fmla="*/ 18971 w 72092"/>
                    <a:gd name="connsiteY7" fmla="*/ 98120 h 117683"/>
                    <a:gd name="connsiteX8" fmla="*/ 37161 w 72092"/>
                    <a:gd name="connsiteY8" fmla="*/ 104437 h 117683"/>
                    <a:gd name="connsiteX9" fmla="*/ 52173 w 72092"/>
                    <a:gd name="connsiteY9" fmla="*/ 97652 h 117683"/>
                    <a:gd name="connsiteX10" fmla="*/ 44904 w 72092"/>
                    <a:gd name="connsiteY10" fmla="*/ 93073 h 117683"/>
                    <a:gd name="connsiteX11" fmla="*/ 23086 w 72092"/>
                    <a:gd name="connsiteY11" fmla="*/ 91185 h 117683"/>
                    <a:gd name="connsiteX12" fmla="*/ 72092 w 72092"/>
                    <a:gd name="connsiteY12" fmla="*/ 17353 h 117683"/>
                    <a:gd name="connsiteX13" fmla="*/ 65929 w 72092"/>
                    <a:gd name="connsiteY13" fmla="*/ 16094 h 117683"/>
                    <a:gd name="connsiteX14" fmla="*/ 59135 w 72092"/>
                    <a:gd name="connsiteY14" fmla="*/ 17982 h 117683"/>
                    <a:gd name="connsiteX15" fmla="*/ 61663 w 72092"/>
                    <a:gd name="connsiteY15" fmla="*/ 33128 h 117683"/>
                    <a:gd name="connsiteX16" fmla="*/ 32889 w 72092"/>
                    <a:gd name="connsiteY16" fmla="*/ 66885 h 117683"/>
                    <a:gd name="connsiteX17" fmla="*/ 24665 w 72092"/>
                    <a:gd name="connsiteY17" fmla="*/ 65783 h 117683"/>
                    <a:gd name="connsiteX18" fmla="*/ 21193 w 72092"/>
                    <a:gd name="connsiteY18" fmla="*/ 70829 h 117683"/>
                    <a:gd name="connsiteX19" fmla="*/ 71148 w 72092"/>
                    <a:gd name="connsiteY19" fmla="*/ 96076 h 117683"/>
                    <a:gd name="connsiteX20" fmla="*/ 32889 w 72092"/>
                    <a:gd name="connsiteY20" fmla="*/ 117684 h 117683"/>
                    <a:gd name="connsiteX21" fmla="*/ 0 w 72092"/>
                    <a:gd name="connsiteY21" fmla="*/ 102064 h 117683"/>
                    <a:gd name="connsiteX22" fmla="*/ 12015 w 72092"/>
                    <a:gd name="connsiteY22" fmla="*/ 88661 h 117683"/>
                    <a:gd name="connsiteX23" fmla="*/ 3791 w 72092"/>
                    <a:gd name="connsiteY23" fmla="*/ 76512 h 117683"/>
                    <a:gd name="connsiteX24" fmla="*/ 15812 w 72092"/>
                    <a:gd name="connsiteY24" fmla="*/ 62156 h 117683"/>
                    <a:gd name="connsiteX25" fmla="*/ 2848 w 72092"/>
                    <a:gd name="connsiteY25" fmla="*/ 32343 h 117683"/>
                    <a:gd name="connsiteX26" fmla="*/ 32252 w 72092"/>
                    <a:gd name="connsiteY26" fmla="*/ 0 h 117683"/>
                    <a:gd name="connsiteX27" fmla="*/ 54701 w 72092"/>
                    <a:gd name="connsiteY27" fmla="*/ 9938 h 117683"/>
                    <a:gd name="connsiteX28" fmla="*/ 72092 w 72092"/>
                    <a:gd name="connsiteY28" fmla="*/ 0 h 117683"/>
                    <a:gd name="connsiteX29" fmla="*/ 72092 w 72092"/>
                    <a:gd name="connsiteY29" fmla="*/ 17353 h 117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72092" h="117683">
                      <a:moveTo>
                        <a:pt x="32252" y="16094"/>
                      </a:moveTo>
                      <a:cubicBezTo>
                        <a:pt x="24665" y="16094"/>
                        <a:pt x="21818" y="21296"/>
                        <a:pt x="21818" y="34711"/>
                      </a:cubicBezTo>
                      <a:cubicBezTo>
                        <a:pt x="21818" y="45434"/>
                        <a:pt x="25297" y="50798"/>
                        <a:pt x="31310" y="50798"/>
                      </a:cubicBezTo>
                      <a:cubicBezTo>
                        <a:pt x="39840" y="50798"/>
                        <a:pt x="42686" y="47639"/>
                        <a:pt x="42686" y="32655"/>
                      </a:cubicBezTo>
                      <a:cubicBezTo>
                        <a:pt x="42686" y="21614"/>
                        <a:pt x="39209" y="16094"/>
                        <a:pt x="32252" y="16094"/>
                      </a:cubicBezTo>
                      <a:lnTo>
                        <a:pt x="32252" y="16094"/>
                      </a:lnTo>
                      <a:close/>
                      <a:moveTo>
                        <a:pt x="23086" y="91185"/>
                      </a:moveTo>
                      <a:cubicBezTo>
                        <a:pt x="21025" y="93234"/>
                        <a:pt x="18971" y="94967"/>
                        <a:pt x="18971" y="98120"/>
                      </a:cubicBezTo>
                      <a:cubicBezTo>
                        <a:pt x="18971" y="102543"/>
                        <a:pt x="25453" y="104437"/>
                        <a:pt x="37161" y="104437"/>
                      </a:cubicBezTo>
                      <a:cubicBezTo>
                        <a:pt x="46639" y="104437"/>
                        <a:pt x="52173" y="102064"/>
                        <a:pt x="52173" y="97652"/>
                      </a:cubicBezTo>
                      <a:cubicBezTo>
                        <a:pt x="52173" y="94811"/>
                        <a:pt x="50911" y="93547"/>
                        <a:pt x="44904" y="93073"/>
                      </a:cubicBezTo>
                      <a:lnTo>
                        <a:pt x="23086" y="91185"/>
                      </a:lnTo>
                      <a:close/>
                      <a:moveTo>
                        <a:pt x="72092" y="17353"/>
                      </a:moveTo>
                      <a:cubicBezTo>
                        <a:pt x="70512" y="17041"/>
                        <a:pt x="67515" y="16094"/>
                        <a:pt x="65929" y="16094"/>
                      </a:cubicBezTo>
                      <a:cubicBezTo>
                        <a:pt x="63880" y="16094"/>
                        <a:pt x="61820" y="17197"/>
                        <a:pt x="59135" y="17982"/>
                      </a:cubicBezTo>
                      <a:cubicBezTo>
                        <a:pt x="60396" y="23664"/>
                        <a:pt x="61663" y="27926"/>
                        <a:pt x="61663" y="33128"/>
                      </a:cubicBezTo>
                      <a:cubicBezTo>
                        <a:pt x="61663" y="54586"/>
                        <a:pt x="52491" y="66885"/>
                        <a:pt x="32889" y="66885"/>
                      </a:cubicBezTo>
                      <a:cubicBezTo>
                        <a:pt x="30041" y="66885"/>
                        <a:pt x="27663" y="66730"/>
                        <a:pt x="24665" y="65783"/>
                      </a:cubicBezTo>
                      <a:cubicBezTo>
                        <a:pt x="23560" y="67365"/>
                        <a:pt x="21193" y="68786"/>
                        <a:pt x="21193" y="70829"/>
                      </a:cubicBezTo>
                      <a:cubicBezTo>
                        <a:pt x="21193" y="81565"/>
                        <a:pt x="71148" y="64998"/>
                        <a:pt x="71148" y="96076"/>
                      </a:cubicBezTo>
                      <a:cubicBezTo>
                        <a:pt x="71148" y="110743"/>
                        <a:pt x="55968" y="117684"/>
                        <a:pt x="32889" y="117684"/>
                      </a:cubicBezTo>
                      <a:cubicBezTo>
                        <a:pt x="11696" y="117684"/>
                        <a:pt x="0" y="111690"/>
                        <a:pt x="0" y="102064"/>
                      </a:cubicBezTo>
                      <a:cubicBezTo>
                        <a:pt x="0" y="95597"/>
                        <a:pt x="7276" y="91658"/>
                        <a:pt x="12015" y="88661"/>
                      </a:cubicBezTo>
                      <a:cubicBezTo>
                        <a:pt x="7276" y="85820"/>
                        <a:pt x="3791" y="82032"/>
                        <a:pt x="3791" y="76512"/>
                      </a:cubicBezTo>
                      <a:cubicBezTo>
                        <a:pt x="3791" y="69727"/>
                        <a:pt x="10909" y="65153"/>
                        <a:pt x="15812" y="62156"/>
                      </a:cubicBezTo>
                      <a:cubicBezTo>
                        <a:pt x="6170" y="55845"/>
                        <a:pt x="2848" y="46692"/>
                        <a:pt x="2848" y="32343"/>
                      </a:cubicBezTo>
                      <a:cubicBezTo>
                        <a:pt x="2848" y="13882"/>
                        <a:pt x="9960" y="0"/>
                        <a:pt x="32252" y="0"/>
                      </a:cubicBezTo>
                      <a:cubicBezTo>
                        <a:pt x="40477" y="0"/>
                        <a:pt x="49643" y="3789"/>
                        <a:pt x="54701" y="9938"/>
                      </a:cubicBezTo>
                      <a:cubicBezTo>
                        <a:pt x="59759" y="3627"/>
                        <a:pt x="64667" y="0"/>
                        <a:pt x="72092" y="0"/>
                      </a:cubicBezTo>
                      <a:lnTo>
                        <a:pt x="72092" y="17353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9" name="Frihandsfigur: Form 28">
                  <a:extLst>
                    <a:ext uri="{FF2B5EF4-FFF2-40B4-BE49-F238E27FC236}">
                      <a16:creationId xmlns:a16="http://schemas.microsoft.com/office/drawing/2014/main" id="{3DB7596E-9489-426E-8477-9C18EB5A886A}"/>
                    </a:ext>
                  </a:extLst>
                </p:cNvPr>
                <p:cNvSpPr/>
                <p:nvPr/>
              </p:nvSpPr>
              <p:spPr>
                <a:xfrm>
                  <a:off x="7171129" y="2925562"/>
                  <a:ext cx="63242" cy="88972"/>
                </a:xfrm>
                <a:custGeom>
                  <a:avLst/>
                  <a:gdLst>
                    <a:gd name="connsiteX0" fmla="*/ 43323 w 63242"/>
                    <a:gd name="connsiteY0" fmla="*/ 33127 h 88972"/>
                    <a:gd name="connsiteX1" fmla="*/ 43323 w 63242"/>
                    <a:gd name="connsiteY1" fmla="*/ 28399 h 88972"/>
                    <a:gd name="connsiteX2" fmla="*/ 31627 w 63242"/>
                    <a:gd name="connsiteY2" fmla="*/ 16093 h 88972"/>
                    <a:gd name="connsiteX3" fmla="*/ 19919 w 63242"/>
                    <a:gd name="connsiteY3" fmla="*/ 28399 h 88972"/>
                    <a:gd name="connsiteX4" fmla="*/ 19919 w 63242"/>
                    <a:gd name="connsiteY4" fmla="*/ 33127 h 88972"/>
                    <a:gd name="connsiteX5" fmla="*/ 43323 w 63242"/>
                    <a:gd name="connsiteY5" fmla="*/ 33127 h 88972"/>
                    <a:gd name="connsiteX6" fmla="*/ 19919 w 63242"/>
                    <a:gd name="connsiteY6" fmla="*/ 49215 h 88972"/>
                    <a:gd name="connsiteX7" fmla="*/ 19919 w 63242"/>
                    <a:gd name="connsiteY7" fmla="*/ 60573 h 88972"/>
                    <a:gd name="connsiteX8" fmla="*/ 31627 w 63242"/>
                    <a:gd name="connsiteY8" fmla="*/ 72878 h 88972"/>
                    <a:gd name="connsiteX9" fmla="*/ 43323 w 63242"/>
                    <a:gd name="connsiteY9" fmla="*/ 60891 h 88972"/>
                    <a:gd name="connsiteX10" fmla="*/ 63243 w 63242"/>
                    <a:gd name="connsiteY10" fmla="*/ 60891 h 88972"/>
                    <a:gd name="connsiteX11" fmla="*/ 31627 w 63242"/>
                    <a:gd name="connsiteY11" fmla="*/ 88972 h 88972"/>
                    <a:gd name="connsiteX12" fmla="*/ 0 w 63242"/>
                    <a:gd name="connsiteY12" fmla="*/ 58529 h 88972"/>
                    <a:gd name="connsiteX13" fmla="*/ 0 w 63242"/>
                    <a:gd name="connsiteY13" fmla="*/ 30442 h 88972"/>
                    <a:gd name="connsiteX14" fmla="*/ 31627 w 63242"/>
                    <a:gd name="connsiteY14" fmla="*/ 0 h 88972"/>
                    <a:gd name="connsiteX15" fmla="*/ 63243 w 63242"/>
                    <a:gd name="connsiteY15" fmla="*/ 29183 h 88972"/>
                    <a:gd name="connsiteX16" fmla="*/ 63243 w 63242"/>
                    <a:gd name="connsiteY16" fmla="*/ 49215 h 88972"/>
                    <a:gd name="connsiteX17" fmla="*/ 19919 w 63242"/>
                    <a:gd name="connsiteY17" fmla="*/ 49215 h 88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3242" h="88972">
                      <a:moveTo>
                        <a:pt x="43323" y="33127"/>
                      </a:moveTo>
                      <a:lnTo>
                        <a:pt x="43323" y="28399"/>
                      </a:lnTo>
                      <a:cubicBezTo>
                        <a:pt x="43323" y="20822"/>
                        <a:pt x="39688" y="16093"/>
                        <a:pt x="31627" y="16093"/>
                      </a:cubicBezTo>
                      <a:cubicBezTo>
                        <a:pt x="23560" y="16093"/>
                        <a:pt x="19919" y="20822"/>
                        <a:pt x="19919" y="28399"/>
                      </a:cubicBezTo>
                      <a:lnTo>
                        <a:pt x="19919" y="33127"/>
                      </a:lnTo>
                      <a:lnTo>
                        <a:pt x="43323" y="33127"/>
                      </a:lnTo>
                      <a:close/>
                      <a:moveTo>
                        <a:pt x="19919" y="49215"/>
                      </a:moveTo>
                      <a:lnTo>
                        <a:pt x="19919" y="60573"/>
                      </a:lnTo>
                      <a:cubicBezTo>
                        <a:pt x="19919" y="69096"/>
                        <a:pt x="24983" y="72878"/>
                        <a:pt x="31627" y="72878"/>
                      </a:cubicBezTo>
                      <a:cubicBezTo>
                        <a:pt x="40007" y="72878"/>
                        <a:pt x="43323" y="67520"/>
                        <a:pt x="43323" y="60891"/>
                      </a:cubicBezTo>
                      <a:lnTo>
                        <a:pt x="63243" y="60891"/>
                      </a:lnTo>
                      <a:cubicBezTo>
                        <a:pt x="62299" y="78561"/>
                        <a:pt x="51703" y="88972"/>
                        <a:pt x="31627" y="88972"/>
                      </a:cubicBezTo>
                      <a:cubicBezTo>
                        <a:pt x="12651" y="88972"/>
                        <a:pt x="0" y="77297"/>
                        <a:pt x="0" y="58529"/>
                      </a:cubicBezTo>
                      <a:lnTo>
                        <a:pt x="0" y="30442"/>
                      </a:lnTo>
                      <a:cubicBezTo>
                        <a:pt x="0" y="11676"/>
                        <a:pt x="12651" y="0"/>
                        <a:pt x="31627" y="0"/>
                      </a:cubicBezTo>
                      <a:cubicBezTo>
                        <a:pt x="50123" y="0"/>
                        <a:pt x="63243" y="11676"/>
                        <a:pt x="63243" y="29183"/>
                      </a:cubicBezTo>
                      <a:lnTo>
                        <a:pt x="63243" y="49215"/>
                      </a:lnTo>
                      <a:lnTo>
                        <a:pt x="19919" y="49215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0" name="Frihandsfigur: Form 29">
                  <a:extLst>
                    <a:ext uri="{FF2B5EF4-FFF2-40B4-BE49-F238E27FC236}">
                      <a16:creationId xmlns:a16="http://schemas.microsoft.com/office/drawing/2014/main" id="{86C9098B-779A-472C-89D5-73EAEF144C98}"/>
                    </a:ext>
                  </a:extLst>
                </p:cNvPr>
                <p:cNvSpPr/>
                <p:nvPr/>
              </p:nvSpPr>
              <p:spPr>
                <a:xfrm>
                  <a:off x="7243044" y="2925561"/>
                  <a:ext cx="61025" cy="88972"/>
                </a:xfrm>
                <a:custGeom>
                  <a:avLst/>
                  <a:gdLst>
                    <a:gd name="connsiteX0" fmla="*/ 43953 w 61025"/>
                    <a:gd name="connsiteY0" fmla="*/ 27763 h 88972"/>
                    <a:gd name="connsiteX1" fmla="*/ 30198 w 61025"/>
                    <a:gd name="connsiteY1" fmla="*/ 16094 h 88972"/>
                    <a:gd name="connsiteX2" fmla="*/ 22136 w 61025"/>
                    <a:gd name="connsiteY2" fmla="*/ 23819 h 88972"/>
                    <a:gd name="connsiteX3" fmla="*/ 61025 w 61025"/>
                    <a:gd name="connsiteY3" fmla="*/ 62941 h 88972"/>
                    <a:gd name="connsiteX4" fmla="*/ 32414 w 61025"/>
                    <a:gd name="connsiteY4" fmla="*/ 88972 h 88972"/>
                    <a:gd name="connsiteX5" fmla="*/ 0 w 61025"/>
                    <a:gd name="connsiteY5" fmla="*/ 64524 h 88972"/>
                    <a:gd name="connsiteX6" fmla="*/ 17870 w 61025"/>
                    <a:gd name="connsiteY6" fmla="*/ 59633 h 88972"/>
                    <a:gd name="connsiteX7" fmla="*/ 32414 w 61025"/>
                    <a:gd name="connsiteY7" fmla="*/ 72880 h 88972"/>
                    <a:gd name="connsiteX8" fmla="*/ 42061 w 61025"/>
                    <a:gd name="connsiteY8" fmla="*/ 65309 h 88972"/>
                    <a:gd name="connsiteX9" fmla="*/ 3159 w 61025"/>
                    <a:gd name="connsiteY9" fmla="*/ 23975 h 88972"/>
                    <a:gd name="connsiteX10" fmla="*/ 30354 w 61025"/>
                    <a:gd name="connsiteY10" fmla="*/ 0 h 88972"/>
                    <a:gd name="connsiteX11" fmla="*/ 60401 w 61025"/>
                    <a:gd name="connsiteY11" fmla="*/ 21452 h 88972"/>
                    <a:gd name="connsiteX12" fmla="*/ 43953 w 61025"/>
                    <a:gd name="connsiteY12" fmla="*/ 27763 h 88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1025" h="88972">
                      <a:moveTo>
                        <a:pt x="43953" y="27763"/>
                      </a:moveTo>
                      <a:cubicBezTo>
                        <a:pt x="41269" y="19875"/>
                        <a:pt x="36211" y="16094"/>
                        <a:pt x="30198" y="16094"/>
                      </a:cubicBezTo>
                      <a:cubicBezTo>
                        <a:pt x="25613" y="16094"/>
                        <a:pt x="22136" y="19402"/>
                        <a:pt x="22136" y="23819"/>
                      </a:cubicBezTo>
                      <a:cubicBezTo>
                        <a:pt x="22136" y="37072"/>
                        <a:pt x="61025" y="37390"/>
                        <a:pt x="61025" y="62941"/>
                      </a:cubicBezTo>
                      <a:cubicBezTo>
                        <a:pt x="61025" y="79982"/>
                        <a:pt x="49012" y="88972"/>
                        <a:pt x="32414" y="88972"/>
                      </a:cubicBezTo>
                      <a:cubicBezTo>
                        <a:pt x="20399" y="88972"/>
                        <a:pt x="9647" y="85975"/>
                        <a:pt x="0" y="64524"/>
                      </a:cubicBezTo>
                      <a:lnTo>
                        <a:pt x="17870" y="59633"/>
                      </a:lnTo>
                      <a:cubicBezTo>
                        <a:pt x="19607" y="67676"/>
                        <a:pt x="24503" y="72880"/>
                        <a:pt x="32414" y="72880"/>
                      </a:cubicBezTo>
                      <a:cubicBezTo>
                        <a:pt x="38421" y="72880"/>
                        <a:pt x="42061" y="70044"/>
                        <a:pt x="42061" y="65309"/>
                      </a:cubicBezTo>
                      <a:cubicBezTo>
                        <a:pt x="42061" y="48904"/>
                        <a:pt x="3159" y="52848"/>
                        <a:pt x="3159" y="23975"/>
                      </a:cubicBezTo>
                      <a:cubicBezTo>
                        <a:pt x="3159" y="7732"/>
                        <a:pt x="16279" y="0"/>
                        <a:pt x="30354" y="0"/>
                      </a:cubicBezTo>
                      <a:cubicBezTo>
                        <a:pt x="45221" y="0"/>
                        <a:pt x="55493" y="8524"/>
                        <a:pt x="60401" y="21452"/>
                      </a:cubicBezTo>
                      <a:lnTo>
                        <a:pt x="43953" y="27763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1" name="Frihandsfigur: Form 30">
                  <a:extLst>
                    <a:ext uri="{FF2B5EF4-FFF2-40B4-BE49-F238E27FC236}">
                      <a16:creationId xmlns:a16="http://schemas.microsoft.com/office/drawing/2014/main" id="{ABB10520-A30B-4C33-9B49-5D1EA2F3FBE1}"/>
                    </a:ext>
                  </a:extLst>
                </p:cNvPr>
                <p:cNvSpPr/>
                <p:nvPr/>
              </p:nvSpPr>
              <p:spPr>
                <a:xfrm>
                  <a:off x="7360325" y="2894323"/>
                  <a:ext cx="19919" cy="118636"/>
                </a:xfrm>
                <a:custGeom>
                  <a:avLst/>
                  <a:gdLst>
                    <a:gd name="connsiteX0" fmla="*/ 19919 w 19919"/>
                    <a:gd name="connsiteY0" fmla="*/ 118636 h 118636"/>
                    <a:gd name="connsiteX1" fmla="*/ 0 w 19919"/>
                    <a:gd name="connsiteY1" fmla="*/ 118636 h 118636"/>
                    <a:gd name="connsiteX2" fmla="*/ 0 w 19919"/>
                    <a:gd name="connsiteY2" fmla="*/ 32816 h 118636"/>
                    <a:gd name="connsiteX3" fmla="*/ 19919 w 19919"/>
                    <a:gd name="connsiteY3" fmla="*/ 32816 h 118636"/>
                    <a:gd name="connsiteX4" fmla="*/ 19919 w 19919"/>
                    <a:gd name="connsiteY4" fmla="*/ 118636 h 118636"/>
                    <a:gd name="connsiteX5" fmla="*/ 0 w 19919"/>
                    <a:gd name="connsiteY5" fmla="*/ 0 h 118636"/>
                    <a:gd name="connsiteX6" fmla="*/ 19919 w 19919"/>
                    <a:gd name="connsiteY6" fmla="*/ 0 h 118636"/>
                    <a:gd name="connsiteX7" fmla="*/ 19919 w 19919"/>
                    <a:gd name="connsiteY7" fmla="*/ 17987 h 118636"/>
                    <a:gd name="connsiteX8" fmla="*/ 0 w 19919"/>
                    <a:gd name="connsiteY8" fmla="*/ 17987 h 118636"/>
                    <a:gd name="connsiteX9" fmla="*/ 0 w 19919"/>
                    <a:gd name="connsiteY9" fmla="*/ 0 h 118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919" h="118636">
                      <a:moveTo>
                        <a:pt x="19919" y="118636"/>
                      </a:moveTo>
                      <a:lnTo>
                        <a:pt x="0" y="118636"/>
                      </a:lnTo>
                      <a:lnTo>
                        <a:pt x="0" y="32816"/>
                      </a:lnTo>
                      <a:lnTo>
                        <a:pt x="19919" y="32816"/>
                      </a:lnTo>
                      <a:lnTo>
                        <a:pt x="19919" y="118636"/>
                      </a:lnTo>
                      <a:close/>
                      <a:moveTo>
                        <a:pt x="0" y="0"/>
                      </a:moveTo>
                      <a:lnTo>
                        <a:pt x="19919" y="0"/>
                      </a:lnTo>
                      <a:lnTo>
                        <a:pt x="19919" y="17987"/>
                      </a:lnTo>
                      <a:lnTo>
                        <a:pt x="0" y="179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2" name="Frihandsfigur: Form 31">
                  <a:extLst>
                    <a:ext uri="{FF2B5EF4-FFF2-40B4-BE49-F238E27FC236}">
                      <a16:creationId xmlns:a16="http://schemas.microsoft.com/office/drawing/2014/main" id="{325E246E-E1E8-470A-ACD7-492EAB0552CF}"/>
                    </a:ext>
                  </a:extLst>
                </p:cNvPr>
                <p:cNvSpPr/>
                <p:nvPr/>
              </p:nvSpPr>
              <p:spPr>
                <a:xfrm>
                  <a:off x="7399048" y="2925561"/>
                  <a:ext cx="60077" cy="87396"/>
                </a:xfrm>
                <a:custGeom>
                  <a:avLst/>
                  <a:gdLst>
                    <a:gd name="connsiteX0" fmla="*/ 0 w 60077"/>
                    <a:gd name="connsiteY0" fmla="*/ 87396 h 87396"/>
                    <a:gd name="connsiteX1" fmla="*/ 0 w 60077"/>
                    <a:gd name="connsiteY1" fmla="*/ 1576 h 87396"/>
                    <a:gd name="connsiteX2" fmla="*/ 19283 w 60077"/>
                    <a:gd name="connsiteY2" fmla="*/ 1576 h 87396"/>
                    <a:gd name="connsiteX3" fmla="*/ 19283 w 60077"/>
                    <a:gd name="connsiteY3" fmla="*/ 11358 h 87396"/>
                    <a:gd name="connsiteX4" fmla="*/ 41581 w 60077"/>
                    <a:gd name="connsiteY4" fmla="*/ 0 h 87396"/>
                    <a:gd name="connsiteX5" fmla="*/ 60077 w 60077"/>
                    <a:gd name="connsiteY5" fmla="*/ 22087 h 87396"/>
                    <a:gd name="connsiteX6" fmla="*/ 60077 w 60077"/>
                    <a:gd name="connsiteY6" fmla="*/ 87396 h 87396"/>
                    <a:gd name="connsiteX7" fmla="*/ 40158 w 60077"/>
                    <a:gd name="connsiteY7" fmla="*/ 87396 h 87396"/>
                    <a:gd name="connsiteX8" fmla="*/ 40158 w 60077"/>
                    <a:gd name="connsiteY8" fmla="*/ 24293 h 87396"/>
                    <a:gd name="connsiteX9" fmla="*/ 32883 w 60077"/>
                    <a:gd name="connsiteY9" fmla="*/ 14829 h 87396"/>
                    <a:gd name="connsiteX10" fmla="*/ 19919 w 60077"/>
                    <a:gd name="connsiteY10" fmla="*/ 22554 h 87396"/>
                    <a:gd name="connsiteX11" fmla="*/ 19919 w 60077"/>
                    <a:gd name="connsiteY11" fmla="*/ 87396 h 87396"/>
                    <a:gd name="connsiteX12" fmla="*/ 0 w 60077"/>
                    <a:gd name="connsiteY12" fmla="*/ 87396 h 8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0077" h="87396">
                      <a:moveTo>
                        <a:pt x="0" y="87396"/>
                      </a:moveTo>
                      <a:lnTo>
                        <a:pt x="0" y="1576"/>
                      </a:lnTo>
                      <a:lnTo>
                        <a:pt x="19283" y="1576"/>
                      </a:lnTo>
                      <a:lnTo>
                        <a:pt x="19283" y="11358"/>
                      </a:lnTo>
                      <a:cubicBezTo>
                        <a:pt x="26564" y="5047"/>
                        <a:pt x="33357" y="0"/>
                        <a:pt x="41581" y="0"/>
                      </a:cubicBezTo>
                      <a:cubicBezTo>
                        <a:pt x="53758" y="0"/>
                        <a:pt x="60077" y="6150"/>
                        <a:pt x="60077" y="22087"/>
                      </a:cubicBezTo>
                      <a:lnTo>
                        <a:pt x="60077" y="87396"/>
                      </a:lnTo>
                      <a:lnTo>
                        <a:pt x="40158" y="87396"/>
                      </a:lnTo>
                      <a:lnTo>
                        <a:pt x="40158" y="24293"/>
                      </a:lnTo>
                      <a:cubicBezTo>
                        <a:pt x="40158" y="18617"/>
                        <a:pt x="38260" y="14829"/>
                        <a:pt x="32883" y="14829"/>
                      </a:cubicBezTo>
                      <a:cubicBezTo>
                        <a:pt x="28780" y="14829"/>
                        <a:pt x="24191" y="18773"/>
                        <a:pt x="19919" y="22554"/>
                      </a:cubicBezTo>
                      <a:lnTo>
                        <a:pt x="19919" y="87396"/>
                      </a:lnTo>
                      <a:lnTo>
                        <a:pt x="0" y="8739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3" name="Frihandsfigur: Form 32">
                  <a:extLst>
                    <a:ext uri="{FF2B5EF4-FFF2-40B4-BE49-F238E27FC236}">
                      <a16:creationId xmlns:a16="http://schemas.microsoft.com/office/drawing/2014/main" id="{CC948A9E-984A-453D-A08A-C5B71E379044}"/>
                    </a:ext>
                  </a:extLst>
                </p:cNvPr>
                <p:cNvSpPr/>
                <p:nvPr/>
              </p:nvSpPr>
              <p:spPr>
                <a:xfrm>
                  <a:off x="7475547" y="2925561"/>
                  <a:ext cx="60077" cy="87396"/>
                </a:xfrm>
                <a:custGeom>
                  <a:avLst/>
                  <a:gdLst>
                    <a:gd name="connsiteX0" fmla="*/ 0 w 60077"/>
                    <a:gd name="connsiteY0" fmla="*/ 87396 h 87396"/>
                    <a:gd name="connsiteX1" fmla="*/ 0 w 60077"/>
                    <a:gd name="connsiteY1" fmla="*/ 1576 h 87396"/>
                    <a:gd name="connsiteX2" fmla="*/ 19283 w 60077"/>
                    <a:gd name="connsiteY2" fmla="*/ 1576 h 87396"/>
                    <a:gd name="connsiteX3" fmla="*/ 19283 w 60077"/>
                    <a:gd name="connsiteY3" fmla="*/ 11358 h 87396"/>
                    <a:gd name="connsiteX4" fmla="*/ 41581 w 60077"/>
                    <a:gd name="connsiteY4" fmla="*/ 0 h 87396"/>
                    <a:gd name="connsiteX5" fmla="*/ 60077 w 60077"/>
                    <a:gd name="connsiteY5" fmla="*/ 22087 h 87396"/>
                    <a:gd name="connsiteX6" fmla="*/ 60077 w 60077"/>
                    <a:gd name="connsiteY6" fmla="*/ 87396 h 87396"/>
                    <a:gd name="connsiteX7" fmla="*/ 40157 w 60077"/>
                    <a:gd name="connsiteY7" fmla="*/ 87396 h 87396"/>
                    <a:gd name="connsiteX8" fmla="*/ 40157 w 60077"/>
                    <a:gd name="connsiteY8" fmla="*/ 24293 h 87396"/>
                    <a:gd name="connsiteX9" fmla="*/ 32882 w 60077"/>
                    <a:gd name="connsiteY9" fmla="*/ 14829 h 87396"/>
                    <a:gd name="connsiteX10" fmla="*/ 19919 w 60077"/>
                    <a:gd name="connsiteY10" fmla="*/ 22554 h 87396"/>
                    <a:gd name="connsiteX11" fmla="*/ 19919 w 60077"/>
                    <a:gd name="connsiteY11" fmla="*/ 87396 h 87396"/>
                    <a:gd name="connsiteX12" fmla="*/ 0 w 60077"/>
                    <a:gd name="connsiteY12" fmla="*/ 87396 h 8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0077" h="87396">
                      <a:moveTo>
                        <a:pt x="0" y="87396"/>
                      </a:moveTo>
                      <a:lnTo>
                        <a:pt x="0" y="1576"/>
                      </a:lnTo>
                      <a:lnTo>
                        <a:pt x="19283" y="1576"/>
                      </a:lnTo>
                      <a:lnTo>
                        <a:pt x="19283" y="11358"/>
                      </a:lnTo>
                      <a:cubicBezTo>
                        <a:pt x="26564" y="5047"/>
                        <a:pt x="33357" y="0"/>
                        <a:pt x="41581" y="0"/>
                      </a:cubicBezTo>
                      <a:cubicBezTo>
                        <a:pt x="53758" y="0"/>
                        <a:pt x="60077" y="6150"/>
                        <a:pt x="60077" y="22087"/>
                      </a:cubicBezTo>
                      <a:lnTo>
                        <a:pt x="60077" y="87396"/>
                      </a:lnTo>
                      <a:lnTo>
                        <a:pt x="40157" y="87396"/>
                      </a:lnTo>
                      <a:lnTo>
                        <a:pt x="40157" y="24293"/>
                      </a:lnTo>
                      <a:cubicBezTo>
                        <a:pt x="40157" y="18617"/>
                        <a:pt x="38260" y="14829"/>
                        <a:pt x="32882" y="14829"/>
                      </a:cubicBezTo>
                      <a:cubicBezTo>
                        <a:pt x="28780" y="14829"/>
                        <a:pt x="24190" y="18773"/>
                        <a:pt x="19919" y="22554"/>
                      </a:cubicBezTo>
                      <a:lnTo>
                        <a:pt x="19919" y="87396"/>
                      </a:lnTo>
                      <a:lnTo>
                        <a:pt x="0" y="8739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4" name="Frihandsfigur: Form 33">
                  <a:extLst>
                    <a:ext uri="{FF2B5EF4-FFF2-40B4-BE49-F238E27FC236}">
                      <a16:creationId xmlns:a16="http://schemas.microsoft.com/office/drawing/2014/main" id="{0144B8F0-92AB-425C-8A10-C4A2BB6EEA6F}"/>
                    </a:ext>
                  </a:extLst>
                </p:cNvPr>
                <p:cNvSpPr/>
                <p:nvPr/>
              </p:nvSpPr>
              <p:spPr>
                <a:xfrm>
                  <a:off x="7550469" y="2925560"/>
                  <a:ext cx="63242" cy="88973"/>
                </a:xfrm>
                <a:custGeom>
                  <a:avLst/>
                  <a:gdLst>
                    <a:gd name="connsiteX0" fmla="*/ 19919 w 63242"/>
                    <a:gd name="connsiteY0" fmla="*/ 61527 h 88973"/>
                    <a:gd name="connsiteX1" fmla="*/ 31615 w 63242"/>
                    <a:gd name="connsiteY1" fmla="*/ 71621 h 88973"/>
                    <a:gd name="connsiteX2" fmla="*/ 43323 w 63242"/>
                    <a:gd name="connsiteY2" fmla="*/ 61527 h 88973"/>
                    <a:gd name="connsiteX3" fmla="*/ 43323 w 63242"/>
                    <a:gd name="connsiteY3" fmla="*/ 27446 h 88973"/>
                    <a:gd name="connsiteX4" fmla="*/ 31615 w 63242"/>
                    <a:gd name="connsiteY4" fmla="*/ 17353 h 88973"/>
                    <a:gd name="connsiteX5" fmla="*/ 19919 w 63242"/>
                    <a:gd name="connsiteY5" fmla="*/ 27446 h 88973"/>
                    <a:gd name="connsiteX6" fmla="*/ 19919 w 63242"/>
                    <a:gd name="connsiteY6" fmla="*/ 61527 h 88973"/>
                    <a:gd name="connsiteX7" fmla="*/ 0 w 63242"/>
                    <a:gd name="connsiteY7" fmla="*/ 32494 h 88973"/>
                    <a:gd name="connsiteX8" fmla="*/ 31615 w 63242"/>
                    <a:gd name="connsiteY8" fmla="*/ 0 h 88973"/>
                    <a:gd name="connsiteX9" fmla="*/ 63243 w 63242"/>
                    <a:gd name="connsiteY9" fmla="*/ 32494 h 88973"/>
                    <a:gd name="connsiteX10" fmla="*/ 63243 w 63242"/>
                    <a:gd name="connsiteY10" fmla="*/ 56481 h 88973"/>
                    <a:gd name="connsiteX11" fmla="*/ 31615 w 63242"/>
                    <a:gd name="connsiteY11" fmla="*/ 88974 h 88973"/>
                    <a:gd name="connsiteX12" fmla="*/ 0 w 63242"/>
                    <a:gd name="connsiteY12" fmla="*/ 56481 h 88973"/>
                    <a:gd name="connsiteX13" fmla="*/ 0 w 63242"/>
                    <a:gd name="connsiteY13" fmla="*/ 32494 h 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3242" h="88973">
                      <a:moveTo>
                        <a:pt x="19919" y="61527"/>
                      </a:moveTo>
                      <a:cubicBezTo>
                        <a:pt x="19919" y="68150"/>
                        <a:pt x="24659" y="71621"/>
                        <a:pt x="31615" y="71621"/>
                      </a:cubicBezTo>
                      <a:cubicBezTo>
                        <a:pt x="38571" y="71621"/>
                        <a:pt x="43323" y="68150"/>
                        <a:pt x="43323" y="61527"/>
                      </a:cubicBezTo>
                      <a:lnTo>
                        <a:pt x="43323" y="27446"/>
                      </a:lnTo>
                      <a:cubicBezTo>
                        <a:pt x="43323" y="20823"/>
                        <a:pt x="38571" y="17353"/>
                        <a:pt x="31615" y="17353"/>
                      </a:cubicBezTo>
                      <a:cubicBezTo>
                        <a:pt x="24659" y="17353"/>
                        <a:pt x="19919" y="20823"/>
                        <a:pt x="19919" y="27446"/>
                      </a:cubicBezTo>
                      <a:lnTo>
                        <a:pt x="19919" y="61527"/>
                      </a:lnTo>
                      <a:close/>
                      <a:moveTo>
                        <a:pt x="0" y="32494"/>
                      </a:moveTo>
                      <a:cubicBezTo>
                        <a:pt x="0" y="9776"/>
                        <a:pt x="11696" y="0"/>
                        <a:pt x="31615" y="0"/>
                      </a:cubicBezTo>
                      <a:cubicBezTo>
                        <a:pt x="51535" y="0"/>
                        <a:pt x="63243" y="9776"/>
                        <a:pt x="63243" y="32494"/>
                      </a:cubicBezTo>
                      <a:lnTo>
                        <a:pt x="63243" y="56481"/>
                      </a:lnTo>
                      <a:cubicBezTo>
                        <a:pt x="63243" y="79197"/>
                        <a:pt x="51535" y="88974"/>
                        <a:pt x="31615" y="88974"/>
                      </a:cubicBezTo>
                      <a:cubicBezTo>
                        <a:pt x="11696" y="88974"/>
                        <a:pt x="0" y="79197"/>
                        <a:pt x="0" y="56481"/>
                      </a:cubicBezTo>
                      <a:lnTo>
                        <a:pt x="0" y="32494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5" name="Frihandsfigur: Form 34">
                  <a:extLst>
                    <a:ext uri="{FF2B5EF4-FFF2-40B4-BE49-F238E27FC236}">
                      <a16:creationId xmlns:a16="http://schemas.microsoft.com/office/drawing/2014/main" id="{66440386-464B-417C-B66A-87935921BBC9}"/>
                    </a:ext>
                  </a:extLst>
                </p:cNvPr>
                <p:cNvSpPr/>
                <p:nvPr/>
              </p:nvSpPr>
              <p:spPr>
                <a:xfrm>
                  <a:off x="7620803" y="2927136"/>
                  <a:ext cx="66395" cy="85820"/>
                </a:xfrm>
                <a:custGeom>
                  <a:avLst/>
                  <a:gdLst>
                    <a:gd name="connsiteX0" fmla="*/ 33039 w 66395"/>
                    <a:gd name="connsiteY0" fmla="*/ 55215 h 85820"/>
                    <a:gd name="connsiteX1" fmla="*/ 33357 w 66395"/>
                    <a:gd name="connsiteY1" fmla="*/ 55215 h 85820"/>
                    <a:gd name="connsiteX2" fmla="*/ 46476 w 66395"/>
                    <a:gd name="connsiteY2" fmla="*/ 0 h 85820"/>
                    <a:gd name="connsiteX3" fmla="*/ 66396 w 66395"/>
                    <a:gd name="connsiteY3" fmla="*/ 0 h 85820"/>
                    <a:gd name="connsiteX4" fmla="*/ 43004 w 66395"/>
                    <a:gd name="connsiteY4" fmla="*/ 85820 h 85820"/>
                    <a:gd name="connsiteX5" fmla="*/ 23392 w 66395"/>
                    <a:gd name="connsiteY5" fmla="*/ 85820 h 85820"/>
                    <a:gd name="connsiteX6" fmla="*/ 0 w 66395"/>
                    <a:gd name="connsiteY6" fmla="*/ 0 h 85820"/>
                    <a:gd name="connsiteX7" fmla="*/ 19919 w 66395"/>
                    <a:gd name="connsiteY7" fmla="*/ 0 h 85820"/>
                    <a:gd name="connsiteX8" fmla="*/ 33039 w 66395"/>
                    <a:gd name="connsiteY8" fmla="*/ 55215 h 85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6395" h="85820">
                      <a:moveTo>
                        <a:pt x="33039" y="55215"/>
                      </a:moveTo>
                      <a:lnTo>
                        <a:pt x="33357" y="55215"/>
                      </a:lnTo>
                      <a:lnTo>
                        <a:pt x="46476" y="0"/>
                      </a:lnTo>
                      <a:lnTo>
                        <a:pt x="66396" y="0"/>
                      </a:lnTo>
                      <a:lnTo>
                        <a:pt x="43004" y="85820"/>
                      </a:lnTo>
                      <a:lnTo>
                        <a:pt x="23392" y="85820"/>
                      </a:lnTo>
                      <a:lnTo>
                        <a:pt x="0" y="0"/>
                      </a:lnTo>
                      <a:lnTo>
                        <a:pt x="19919" y="0"/>
                      </a:lnTo>
                      <a:lnTo>
                        <a:pt x="33039" y="55215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6" name="Frihandsfigur: Form 35">
                  <a:extLst>
                    <a:ext uri="{FF2B5EF4-FFF2-40B4-BE49-F238E27FC236}">
                      <a16:creationId xmlns:a16="http://schemas.microsoft.com/office/drawing/2014/main" id="{3006DC01-DA97-48E8-B431-F86E42FD3592}"/>
                    </a:ext>
                  </a:extLst>
                </p:cNvPr>
                <p:cNvSpPr/>
                <p:nvPr/>
              </p:nvSpPr>
              <p:spPr>
                <a:xfrm>
                  <a:off x="7691290" y="2925560"/>
                  <a:ext cx="64828" cy="88979"/>
                </a:xfrm>
                <a:custGeom>
                  <a:avLst/>
                  <a:gdLst>
                    <a:gd name="connsiteX0" fmla="*/ 43792 w 64828"/>
                    <a:gd name="connsiteY0" fmla="*/ 45433 h 88979"/>
                    <a:gd name="connsiteX1" fmla="*/ 19919 w 64828"/>
                    <a:gd name="connsiteY1" fmla="*/ 65153 h 88979"/>
                    <a:gd name="connsiteX2" fmla="*/ 28774 w 64828"/>
                    <a:gd name="connsiteY2" fmla="*/ 74150 h 88979"/>
                    <a:gd name="connsiteX3" fmla="*/ 43792 w 64828"/>
                    <a:gd name="connsiteY3" fmla="*/ 66262 h 88979"/>
                    <a:gd name="connsiteX4" fmla="*/ 43792 w 64828"/>
                    <a:gd name="connsiteY4" fmla="*/ 45433 h 88979"/>
                    <a:gd name="connsiteX5" fmla="*/ 2530 w 64828"/>
                    <a:gd name="connsiteY5" fmla="*/ 26660 h 88979"/>
                    <a:gd name="connsiteX6" fmla="*/ 34470 w 64828"/>
                    <a:gd name="connsiteY6" fmla="*/ 0 h 88979"/>
                    <a:gd name="connsiteX7" fmla="*/ 63723 w 64828"/>
                    <a:gd name="connsiteY7" fmla="*/ 26031 h 88979"/>
                    <a:gd name="connsiteX8" fmla="*/ 63723 w 64828"/>
                    <a:gd name="connsiteY8" fmla="*/ 80455 h 88979"/>
                    <a:gd name="connsiteX9" fmla="*/ 64829 w 64828"/>
                    <a:gd name="connsiteY9" fmla="*/ 87396 h 88979"/>
                    <a:gd name="connsiteX10" fmla="*/ 44909 w 64828"/>
                    <a:gd name="connsiteY10" fmla="*/ 87396 h 88979"/>
                    <a:gd name="connsiteX11" fmla="*/ 43486 w 64828"/>
                    <a:gd name="connsiteY11" fmla="*/ 79041 h 88979"/>
                    <a:gd name="connsiteX12" fmla="*/ 19764 w 64828"/>
                    <a:gd name="connsiteY12" fmla="*/ 88979 h 88979"/>
                    <a:gd name="connsiteX13" fmla="*/ 0 w 64828"/>
                    <a:gd name="connsiteY13" fmla="*/ 68468 h 88979"/>
                    <a:gd name="connsiteX14" fmla="*/ 43792 w 64828"/>
                    <a:gd name="connsiteY14" fmla="*/ 32654 h 88979"/>
                    <a:gd name="connsiteX15" fmla="*/ 43792 w 64828"/>
                    <a:gd name="connsiteY15" fmla="*/ 26343 h 88979"/>
                    <a:gd name="connsiteX16" fmla="*/ 33520 w 64828"/>
                    <a:gd name="connsiteY16" fmla="*/ 16094 h 88979"/>
                    <a:gd name="connsiteX17" fmla="*/ 22449 w 64828"/>
                    <a:gd name="connsiteY17" fmla="*/ 26660 h 88979"/>
                    <a:gd name="connsiteX18" fmla="*/ 2530 w 64828"/>
                    <a:gd name="connsiteY18" fmla="*/ 26660 h 88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64828" h="88979">
                      <a:moveTo>
                        <a:pt x="43792" y="45433"/>
                      </a:moveTo>
                      <a:cubicBezTo>
                        <a:pt x="31940" y="49533"/>
                        <a:pt x="19919" y="56162"/>
                        <a:pt x="19919" y="65153"/>
                      </a:cubicBezTo>
                      <a:cubicBezTo>
                        <a:pt x="19919" y="70835"/>
                        <a:pt x="23398" y="74150"/>
                        <a:pt x="28774" y="74150"/>
                      </a:cubicBezTo>
                      <a:cubicBezTo>
                        <a:pt x="34787" y="74150"/>
                        <a:pt x="39053" y="70991"/>
                        <a:pt x="43792" y="66262"/>
                      </a:cubicBezTo>
                      <a:lnTo>
                        <a:pt x="43792" y="45433"/>
                      </a:lnTo>
                      <a:close/>
                      <a:moveTo>
                        <a:pt x="2530" y="26660"/>
                      </a:moveTo>
                      <a:cubicBezTo>
                        <a:pt x="3953" y="7570"/>
                        <a:pt x="18496" y="0"/>
                        <a:pt x="34470" y="0"/>
                      </a:cubicBezTo>
                      <a:cubicBezTo>
                        <a:pt x="55650" y="0"/>
                        <a:pt x="63723" y="10729"/>
                        <a:pt x="63723" y="26031"/>
                      </a:cubicBezTo>
                      <a:lnTo>
                        <a:pt x="63723" y="80455"/>
                      </a:lnTo>
                      <a:cubicBezTo>
                        <a:pt x="63723" y="82823"/>
                        <a:pt x="64192" y="85190"/>
                        <a:pt x="64829" y="87396"/>
                      </a:cubicBezTo>
                      <a:lnTo>
                        <a:pt x="44909" y="87396"/>
                      </a:lnTo>
                      <a:cubicBezTo>
                        <a:pt x="44429" y="85190"/>
                        <a:pt x="44111" y="82505"/>
                        <a:pt x="43486" y="79041"/>
                      </a:cubicBezTo>
                      <a:cubicBezTo>
                        <a:pt x="37629" y="84873"/>
                        <a:pt x="29729" y="88979"/>
                        <a:pt x="19764" y="88979"/>
                      </a:cubicBezTo>
                      <a:cubicBezTo>
                        <a:pt x="7750" y="88979"/>
                        <a:pt x="0" y="82349"/>
                        <a:pt x="0" y="68468"/>
                      </a:cubicBezTo>
                      <a:cubicBezTo>
                        <a:pt x="0" y="48592"/>
                        <a:pt x="18977" y="40069"/>
                        <a:pt x="43792" y="32654"/>
                      </a:cubicBezTo>
                      <a:lnTo>
                        <a:pt x="43792" y="26343"/>
                      </a:lnTo>
                      <a:cubicBezTo>
                        <a:pt x="43792" y="18928"/>
                        <a:pt x="39215" y="16094"/>
                        <a:pt x="33520" y="16094"/>
                      </a:cubicBezTo>
                      <a:cubicBezTo>
                        <a:pt x="27507" y="16094"/>
                        <a:pt x="22449" y="20511"/>
                        <a:pt x="22449" y="26660"/>
                      </a:cubicBezTo>
                      <a:lnTo>
                        <a:pt x="2530" y="2666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7" name="Frihandsfigur: Form 36">
                  <a:extLst>
                    <a:ext uri="{FF2B5EF4-FFF2-40B4-BE49-F238E27FC236}">
                      <a16:creationId xmlns:a16="http://schemas.microsoft.com/office/drawing/2014/main" id="{84A29EE7-566F-4329-AB9D-7A4CC1CEE765}"/>
                    </a:ext>
                  </a:extLst>
                </p:cNvPr>
                <p:cNvSpPr/>
                <p:nvPr/>
              </p:nvSpPr>
              <p:spPr>
                <a:xfrm>
                  <a:off x="7763517" y="2907574"/>
                  <a:ext cx="40796" cy="106960"/>
                </a:xfrm>
                <a:custGeom>
                  <a:avLst/>
                  <a:gdLst>
                    <a:gd name="connsiteX0" fmla="*/ 0 w 40796"/>
                    <a:gd name="connsiteY0" fmla="*/ 39440 h 106960"/>
                    <a:gd name="connsiteX1" fmla="*/ 0 w 40796"/>
                    <a:gd name="connsiteY1" fmla="*/ 23353 h 106960"/>
                    <a:gd name="connsiteX2" fmla="*/ 7905 w 40796"/>
                    <a:gd name="connsiteY2" fmla="*/ 23353 h 106960"/>
                    <a:gd name="connsiteX3" fmla="*/ 7905 w 40796"/>
                    <a:gd name="connsiteY3" fmla="*/ 0 h 106960"/>
                    <a:gd name="connsiteX4" fmla="*/ 27836 w 40796"/>
                    <a:gd name="connsiteY4" fmla="*/ 0 h 106960"/>
                    <a:gd name="connsiteX5" fmla="*/ 27836 w 40796"/>
                    <a:gd name="connsiteY5" fmla="*/ 23353 h 106960"/>
                    <a:gd name="connsiteX6" fmla="*/ 40642 w 40796"/>
                    <a:gd name="connsiteY6" fmla="*/ 23353 h 106960"/>
                    <a:gd name="connsiteX7" fmla="*/ 40642 w 40796"/>
                    <a:gd name="connsiteY7" fmla="*/ 39440 h 106960"/>
                    <a:gd name="connsiteX8" fmla="*/ 27836 w 40796"/>
                    <a:gd name="connsiteY8" fmla="*/ 39440 h 106960"/>
                    <a:gd name="connsiteX9" fmla="*/ 27836 w 40796"/>
                    <a:gd name="connsiteY9" fmla="*/ 83297 h 106960"/>
                    <a:gd name="connsiteX10" fmla="*/ 36847 w 40796"/>
                    <a:gd name="connsiteY10" fmla="*/ 89608 h 106960"/>
                    <a:gd name="connsiteX11" fmla="*/ 40797 w 40796"/>
                    <a:gd name="connsiteY11" fmla="*/ 89453 h 106960"/>
                    <a:gd name="connsiteX12" fmla="*/ 40797 w 40796"/>
                    <a:gd name="connsiteY12" fmla="*/ 106169 h 106960"/>
                    <a:gd name="connsiteX13" fmla="*/ 29410 w 40796"/>
                    <a:gd name="connsiteY13" fmla="*/ 106960 h 106960"/>
                    <a:gd name="connsiteX14" fmla="*/ 7905 w 40796"/>
                    <a:gd name="connsiteY14" fmla="*/ 89920 h 106960"/>
                    <a:gd name="connsiteX15" fmla="*/ 7905 w 40796"/>
                    <a:gd name="connsiteY15" fmla="*/ 39440 h 106960"/>
                    <a:gd name="connsiteX16" fmla="*/ 0 w 40796"/>
                    <a:gd name="connsiteY16" fmla="*/ 39440 h 106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0796" h="106960">
                      <a:moveTo>
                        <a:pt x="0" y="39440"/>
                      </a:moveTo>
                      <a:lnTo>
                        <a:pt x="0" y="23353"/>
                      </a:lnTo>
                      <a:lnTo>
                        <a:pt x="7905" y="23353"/>
                      </a:lnTo>
                      <a:lnTo>
                        <a:pt x="7905" y="0"/>
                      </a:lnTo>
                      <a:lnTo>
                        <a:pt x="27836" y="0"/>
                      </a:lnTo>
                      <a:lnTo>
                        <a:pt x="27836" y="23353"/>
                      </a:lnTo>
                      <a:lnTo>
                        <a:pt x="40642" y="23353"/>
                      </a:lnTo>
                      <a:lnTo>
                        <a:pt x="40642" y="39440"/>
                      </a:lnTo>
                      <a:lnTo>
                        <a:pt x="27836" y="39440"/>
                      </a:lnTo>
                      <a:lnTo>
                        <a:pt x="27836" y="83297"/>
                      </a:lnTo>
                      <a:cubicBezTo>
                        <a:pt x="27836" y="87558"/>
                        <a:pt x="31471" y="89608"/>
                        <a:pt x="36847" y="89608"/>
                      </a:cubicBezTo>
                      <a:cubicBezTo>
                        <a:pt x="38258" y="89608"/>
                        <a:pt x="39534" y="89608"/>
                        <a:pt x="40797" y="89453"/>
                      </a:cubicBezTo>
                      <a:lnTo>
                        <a:pt x="40797" y="106169"/>
                      </a:lnTo>
                      <a:cubicBezTo>
                        <a:pt x="37004" y="106805"/>
                        <a:pt x="33201" y="106960"/>
                        <a:pt x="29410" y="106960"/>
                      </a:cubicBezTo>
                      <a:cubicBezTo>
                        <a:pt x="16447" y="106960"/>
                        <a:pt x="7905" y="102231"/>
                        <a:pt x="7905" y="89920"/>
                      </a:cubicBezTo>
                      <a:lnTo>
                        <a:pt x="7905" y="39440"/>
                      </a:lnTo>
                      <a:lnTo>
                        <a:pt x="0" y="3944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8" name="Frihandsfigur: Form 37">
                  <a:extLst>
                    <a:ext uri="{FF2B5EF4-FFF2-40B4-BE49-F238E27FC236}">
                      <a16:creationId xmlns:a16="http://schemas.microsoft.com/office/drawing/2014/main" id="{0D299062-3E5F-4DF4-B30B-376389E65131}"/>
                    </a:ext>
                  </a:extLst>
                </p:cNvPr>
                <p:cNvSpPr/>
                <p:nvPr/>
              </p:nvSpPr>
              <p:spPr>
                <a:xfrm>
                  <a:off x="7815844" y="2894323"/>
                  <a:ext cx="19913" cy="118636"/>
                </a:xfrm>
                <a:custGeom>
                  <a:avLst/>
                  <a:gdLst>
                    <a:gd name="connsiteX0" fmla="*/ 19914 w 19913"/>
                    <a:gd name="connsiteY0" fmla="*/ 118636 h 118636"/>
                    <a:gd name="connsiteX1" fmla="*/ 0 w 19913"/>
                    <a:gd name="connsiteY1" fmla="*/ 118636 h 118636"/>
                    <a:gd name="connsiteX2" fmla="*/ 0 w 19913"/>
                    <a:gd name="connsiteY2" fmla="*/ 32816 h 118636"/>
                    <a:gd name="connsiteX3" fmla="*/ 19914 w 19913"/>
                    <a:gd name="connsiteY3" fmla="*/ 32816 h 118636"/>
                    <a:gd name="connsiteX4" fmla="*/ 19914 w 19913"/>
                    <a:gd name="connsiteY4" fmla="*/ 118636 h 118636"/>
                    <a:gd name="connsiteX5" fmla="*/ 0 w 19913"/>
                    <a:gd name="connsiteY5" fmla="*/ 0 h 118636"/>
                    <a:gd name="connsiteX6" fmla="*/ 19914 w 19913"/>
                    <a:gd name="connsiteY6" fmla="*/ 0 h 118636"/>
                    <a:gd name="connsiteX7" fmla="*/ 19914 w 19913"/>
                    <a:gd name="connsiteY7" fmla="*/ 17987 h 118636"/>
                    <a:gd name="connsiteX8" fmla="*/ 0 w 19913"/>
                    <a:gd name="connsiteY8" fmla="*/ 17987 h 118636"/>
                    <a:gd name="connsiteX9" fmla="*/ 0 w 19913"/>
                    <a:gd name="connsiteY9" fmla="*/ 0 h 118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913" h="118636">
                      <a:moveTo>
                        <a:pt x="19914" y="118636"/>
                      </a:moveTo>
                      <a:lnTo>
                        <a:pt x="0" y="118636"/>
                      </a:lnTo>
                      <a:lnTo>
                        <a:pt x="0" y="32816"/>
                      </a:lnTo>
                      <a:lnTo>
                        <a:pt x="19914" y="32816"/>
                      </a:lnTo>
                      <a:lnTo>
                        <a:pt x="19914" y="118636"/>
                      </a:lnTo>
                      <a:close/>
                      <a:moveTo>
                        <a:pt x="0" y="0"/>
                      </a:moveTo>
                      <a:lnTo>
                        <a:pt x="19914" y="0"/>
                      </a:lnTo>
                      <a:lnTo>
                        <a:pt x="19914" y="17987"/>
                      </a:lnTo>
                      <a:lnTo>
                        <a:pt x="0" y="179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39" name="Frihandsfigur: Form 38">
                  <a:extLst>
                    <a:ext uri="{FF2B5EF4-FFF2-40B4-BE49-F238E27FC236}">
                      <a16:creationId xmlns:a16="http://schemas.microsoft.com/office/drawing/2014/main" id="{8A0DC42C-9374-4D94-8E95-E549579B7F65}"/>
                    </a:ext>
                  </a:extLst>
                </p:cNvPr>
                <p:cNvSpPr/>
                <p:nvPr/>
              </p:nvSpPr>
              <p:spPr>
                <a:xfrm>
                  <a:off x="7852991" y="2925560"/>
                  <a:ext cx="63241" cy="88973"/>
                </a:xfrm>
                <a:custGeom>
                  <a:avLst/>
                  <a:gdLst>
                    <a:gd name="connsiteX0" fmla="*/ 19914 w 63241"/>
                    <a:gd name="connsiteY0" fmla="*/ 61527 h 88973"/>
                    <a:gd name="connsiteX1" fmla="*/ 31610 w 63241"/>
                    <a:gd name="connsiteY1" fmla="*/ 71621 h 88973"/>
                    <a:gd name="connsiteX2" fmla="*/ 43317 w 63241"/>
                    <a:gd name="connsiteY2" fmla="*/ 61527 h 88973"/>
                    <a:gd name="connsiteX3" fmla="*/ 43317 w 63241"/>
                    <a:gd name="connsiteY3" fmla="*/ 27446 h 88973"/>
                    <a:gd name="connsiteX4" fmla="*/ 31610 w 63241"/>
                    <a:gd name="connsiteY4" fmla="*/ 17353 h 88973"/>
                    <a:gd name="connsiteX5" fmla="*/ 19914 w 63241"/>
                    <a:gd name="connsiteY5" fmla="*/ 27446 h 88973"/>
                    <a:gd name="connsiteX6" fmla="*/ 19914 w 63241"/>
                    <a:gd name="connsiteY6" fmla="*/ 61527 h 88973"/>
                    <a:gd name="connsiteX7" fmla="*/ 0 w 63241"/>
                    <a:gd name="connsiteY7" fmla="*/ 32494 h 88973"/>
                    <a:gd name="connsiteX8" fmla="*/ 31610 w 63241"/>
                    <a:gd name="connsiteY8" fmla="*/ 0 h 88973"/>
                    <a:gd name="connsiteX9" fmla="*/ 63242 w 63241"/>
                    <a:gd name="connsiteY9" fmla="*/ 32494 h 88973"/>
                    <a:gd name="connsiteX10" fmla="*/ 63242 w 63241"/>
                    <a:gd name="connsiteY10" fmla="*/ 56481 h 88973"/>
                    <a:gd name="connsiteX11" fmla="*/ 31610 w 63241"/>
                    <a:gd name="connsiteY11" fmla="*/ 88974 h 88973"/>
                    <a:gd name="connsiteX12" fmla="*/ 0 w 63241"/>
                    <a:gd name="connsiteY12" fmla="*/ 56481 h 88973"/>
                    <a:gd name="connsiteX13" fmla="*/ 0 w 63241"/>
                    <a:gd name="connsiteY13" fmla="*/ 32494 h 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3241" h="88973">
                      <a:moveTo>
                        <a:pt x="19914" y="61527"/>
                      </a:moveTo>
                      <a:cubicBezTo>
                        <a:pt x="19914" y="68150"/>
                        <a:pt x="24654" y="71621"/>
                        <a:pt x="31610" y="71621"/>
                      </a:cubicBezTo>
                      <a:cubicBezTo>
                        <a:pt x="38576" y="71621"/>
                        <a:pt x="43317" y="68150"/>
                        <a:pt x="43317" y="61527"/>
                      </a:cubicBezTo>
                      <a:lnTo>
                        <a:pt x="43317" y="27446"/>
                      </a:lnTo>
                      <a:cubicBezTo>
                        <a:pt x="43317" y="20823"/>
                        <a:pt x="38576" y="17353"/>
                        <a:pt x="31610" y="17353"/>
                      </a:cubicBezTo>
                      <a:cubicBezTo>
                        <a:pt x="24654" y="17353"/>
                        <a:pt x="19914" y="20823"/>
                        <a:pt x="19914" y="27446"/>
                      </a:cubicBezTo>
                      <a:lnTo>
                        <a:pt x="19914" y="61527"/>
                      </a:lnTo>
                      <a:close/>
                      <a:moveTo>
                        <a:pt x="0" y="32494"/>
                      </a:moveTo>
                      <a:cubicBezTo>
                        <a:pt x="0" y="9776"/>
                        <a:pt x="11696" y="0"/>
                        <a:pt x="31610" y="0"/>
                      </a:cubicBezTo>
                      <a:cubicBezTo>
                        <a:pt x="51535" y="0"/>
                        <a:pt x="63242" y="9776"/>
                        <a:pt x="63242" y="32494"/>
                      </a:cubicBezTo>
                      <a:lnTo>
                        <a:pt x="63242" y="56481"/>
                      </a:lnTo>
                      <a:cubicBezTo>
                        <a:pt x="63242" y="79197"/>
                        <a:pt x="51535" y="88974"/>
                        <a:pt x="31610" y="88974"/>
                      </a:cubicBezTo>
                      <a:cubicBezTo>
                        <a:pt x="11696" y="88974"/>
                        <a:pt x="0" y="79197"/>
                        <a:pt x="0" y="56481"/>
                      </a:cubicBezTo>
                      <a:lnTo>
                        <a:pt x="0" y="32494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0" name="Frihandsfigur: Form 39">
                  <a:extLst>
                    <a:ext uri="{FF2B5EF4-FFF2-40B4-BE49-F238E27FC236}">
                      <a16:creationId xmlns:a16="http://schemas.microsoft.com/office/drawing/2014/main" id="{6AEF3FCD-9A17-4381-AF04-AA8403643E4C}"/>
                    </a:ext>
                  </a:extLst>
                </p:cNvPr>
                <p:cNvSpPr/>
                <p:nvPr/>
              </p:nvSpPr>
              <p:spPr>
                <a:xfrm>
                  <a:off x="7930908" y="2925561"/>
                  <a:ext cx="60074" cy="87396"/>
                </a:xfrm>
                <a:custGeom>
                  <a:avLst/>
                  <a:gdLst>
                    <a:gd name="connsiteX0" fmla="*/ 0 w 60074"/>
                    <a:gd name="connsiteY0" fmla="*/ 87396 h 87396"/>
                    <a:gd name="connsiteX1" fmla="*/ 0 w 60074"/>
                    <a:gd name="connsiteY1" fmla="*/ 1576 h 87396"/>
                    <a:gd name="connsiteX2" fmla="*/ 19294 w 60074"/>
                    <a:gd name="connsiteY2" fmla="*/ 1576 h 87396"/>
                    <a:gd name="connsiteX3" fmla="*/ 19294 w 60074"/>
                    <a:gd name="connsiteY3" fmla="*/ 11358 h 87396"/>
                    <a:gd name="connsiteX4" fmla="*/ 41578 w 60074"/>
                    <a:gd name="connsiteY4" fmla="*/ 0 h 87396"/>
                    <a:gd name="connsiteX5" fmla="*/ 60074 w 60074"/>
                    <a:gd name="connsiteY5" fmla="*/ 22087 h 87396"/>
                    <a:gd name="connsiteX6" fmla="*/ 60074 w 60074"/>
                    <a:gd name="connsiteY6" fmla="*/ 87396 h 87396"/>
                    <a:gd name="connsiteX7" fmla="*/ 40149 w 60074"/>
                    <a:gd name="connsiteY7" fmla="*/ 87396 h 87396"/>
                    <a:gd name="connsiteX8" fmla="*/ 40149 w 60074"/>
                    <a:gd name="connsiteY8" fmla="*/ 24293 h 87396"/>
                    <a:gd name="connsiteX9" fmla="*/ 32883 w 60074"/>
                    <a:gd name="connsiteY9" fmla="*/ 14829 h 87396"/>
                    <a:gd name="connsiteX10" fmla="*/ 19914 w 60074"/>
                    <a:gd name="connsiteY10" fmla="*/ 22554 h 87396"/>
                    <a:gd name="connsiteX11" fmla="*/ 19914 w 60074"/>
                    <a:gd name="connsiteY11" fmla="*/ 87396 h 87396"/>
                    <a:gd name="connsiteX12" fmla="*/ 0 w 60074"/>
                    <a:gd name="connsiteY12" fmla="*/ 87396 h 8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0074" h="87396">
                      <a:moveTo>
                        <a:pt x="0" y="87396"/>
                      </a:moveTo>
                      <a:lnTo>
                        <a:pt x="0" y="1576"/>
                      </a:lnTo>
                      <a:lnTo>
                        <a:pt x="19294" y="1576"/>
                      </a:lnTo>
                      <a:lnTo>
                        <a:pt x="19294" y="11358"/>
                      </a:lnTo>
                      <a:cubicBezTo>
                        <a:pt x="26559" y="5047"/>
                        <a:pt x="33360" y="0"/>
                        <a:pt x="41578" y="0"/>
                      </a:cubicBezTo>
                      <a:cubicBezTo>
                        <a:pt x="53750" y="0"/>
                        <a:pt x="60074" y="6150"/>
                        <a:pt x="60074" y="22087"/>
                      </a:cubicBezTo>
                      <a:lnTo>
                        <a:pt x="60074" y="87396"/>
                      </a:lnTo>
                      <a:lnTo>
                        <a:pt x="40149" y="87396"/>
                      </a:lnTo>
                      <a:lnTo>
                        <a:pt x="40149" y="24293"/>
                      </a:lnTo>
                      <a:cubicBezTo>
                        <a:pt x="40149" y="18617"/>
                        <a:pt x="38255" y="14829"/>
                        <a:pt x="32883" y="14829"/>
                      </a:cubicBezTo>
                      <a:cubicBezTo>
                        <a:pt x="28774" y="14829"/>
                        <a:pt x="24189" y="18773"/>
                        <a:pt x="19914" y="22554"/>
                      </a:cubicBezTo>
                      <a:lnTo>
                        <a:pt x="19914" y="87396"/>
                      </a:lnTo>
                      <a:lnTo>
                        <a:pt x="0" y="8739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1" name="Frihandsfigur: Form 40">
                  <a:extLst>
                    <a:ext uri="{FF2B5EF4-FFF2-40B4-BE49-F238E27FC236}">
                      <a16:creationId xmlns:a16="http://schemas.microsoft.com/office/drawing/2014/main" id="{6F3BD4DB-BFB1-4CEE-87A0-215CDC49F2BC}"/>
                    </a:ext>
                  </a:extLst>
                </p:cNvPr>
                <p:cNvSpPr/>
                <p:nvPr/>
              </p:nvSpPr>
              <p:spPr>
                <a:xfrm>
                  <a:off x="8001249" y="2925561"/>
                  <a:ext cx="61026" cy="88972"/>
                </a:xfrm>
                <a:custGeom>
                  <a:avLst/>
                  <a:gdLst>
                    <a:gd name="connsiteX0" fmla="*/ 43948 w 61026"/>
                    <a:gd name="connsiteY0" fmla="*/ 27763 h 88972"/>
                    <a:gd name="connsiteX1" fmla="*/ 30192 w 61026"/>
                    <a:gd name="connsiteY1" fmla="*/ 16094 h 88972"/>
                    <a:gd name="connsiteX2" fmla="*/ 22129 w 61026"/>
                    <a:gd name="connsiteY2" fmla="*/ 23819 h 88972"/>
                    <a:gd name="connsiteX3" fmla="*/ 61027 w 61026"/>
                    <a:gd name="connsiteY3" fmla="*/ 62941 h 88972"/>
                    <a:gd name="connsiteX4" fmla="*/ 32407 w 61026"/>
                    <a:gd name="connsiteY4" fmla="*/ 88972 h 88972"/>
                    <a:gd name="connsiteX5" fmla="*/ 0 w 61026"/>
                    <a:gd name="connsiteY5" fmla="*/ 64524 h 88972"/>
                    <a:gd name="connsiteX6" fmla="*/ 17865 w 61026"/>
                    <a:gd name="connsiteY6" fmla="*/ 59633 h 88972"/>
                    <a:gd name="connsiteX7" fmla="*/ 32407 w 61026"/>
                    <a:gd name="connsiteY7" fmla="*/ 72880 h 88972"/>
                    <a:gd name="connsiteX8" fmla="*/ 42054 w 61026"/>
                    <a:gd name="connsiteY8" fmla="*/ 65309 h 88972"/>
                    <a:gd name="connsiteX9" fmla="*/ 3146 w 61026"/>
                    <a:gd name="connsiteY9" fmla="*/ 23975 h 88972"/>
                    <a:gd name="connsiteX10" fmla="*/ 30347 w 61026"/>
                    <a:gd name="connsiteY10" fmla="*/ 0 h 88972"/>
                    <a:gd name="connsiteX11" fmla="*/ 60395 w 61026"/>
                    <a:gd name="connsiteY11" fmla="*/ 21452 h 88972"/>
                    <a:gd name="connsiteX12" fmla="*/ 43948 w 61026"/>
                    <a:gd name="connsiteY12" fmla="*/ 27763 h 88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1026" h="88972">
                      <a:moveTo>
                        <a:pt x="43948" y="27763"/>
                      </a:moveTo>
                      <a:cubicBezTo>
                        <a:pt x="41257" y="19875"/>
                        <a:pt x="36195" y="16094"/>
                        <a:pt x="30192" y="16094"/>
                      </a:cubicBezTo>
                      <a:cubicBezTo>
                        <a:pt x="25607" y="16094"/>
                        <a:pt x="22129" y="19402"/>
                        <a:pt x="22129" y="23819"/>
                      </a:cubicBezTo>
                      <a:cubicBezTo>
                        <a:pt x="22129" y="37072"/>
                        <a:pt x="61027" y="37390"/>
                        <a:pt x="61027" y="62941"/>
                      </a:cubicBezTo>
                      <a:cubicBezTo>
                        <a:pt x="61027" y="79982"/>
                        <a:pt x="48998" y="88972"/>
                        <a:pt x="32407" y="88972"/>
                      </a:cubicBezTo>
                      <a:cubicBezTo>
                        <a:pt x="20390" y="88972"/>
                        <a:pt x="9636" y="85975"/>
                        <a:pt x="0" y="64524"/>
                      </a:cubicBezTo>
                      <a:lnTo>
                        <a:pt x="17865" y="59633"/>
                      </a:lnTo>
                      <a:cubicBezTo>
                        <a:pt x="19593" y="67676"/>
                        <a:pt x="24488" y="72880"/>
                        <a:pt x="32407" y="72880"/>
                      </a:cubicBezTo>
                      <a:cubicBezTo>
                        <a:pt x="38410" y="72880"/>
                        <a:pt x="42054" y="70044"/>
                        <a:pt x="42054" y="65309"/>
                      </a:cubicBezTo>
                      <a:cubicBezTo>
                        <a:pt x="42054" y="48904"/>
                        <a:pt x="3146" y="52848"/>
                        <a:pt x="3146" y="23975"/>
                      </a:cubicBezTo>
                      <a:cubicBezTo>
                        <a:pt x="3146" y="7732"/>
                        <a:pt x="16281" y="0"/>
                        <a:pt x="30347" y="0"/>
                      </a:cubicBezTo>
                      <a:cubicBezTo>
                        <a:pt x="45211" y="0"/>
                        <a:pt x="55478" y="8524"/>
                        <a:pt x="60395" y="21452"/>
                      </a:cubicBezTo>
                      <a:lnTo>
                        <a:pt x="43948" y="27763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2" name="Frihandsfigur: Form 41">
                  <a:extLst>
                    <a:ext uri="{FF2B5EF4-FFF2-40B4-BE49-F238E27FC236}">
                      <a16:creationId xmlns:a16="http://schemas.microsoft.com/office/drawing/2014/main" id="{1EE01044-1DCB-489A-8F2E-53FD34ECB99C}"/>
                    </a:ext>
                  </a:extLst>
                </p:cNvPr>
                <p:cNvSpPr/>
                <p:nvPr/>
              </p:nvSpPr>
              <p:spPr>
                <a:xfrm>
                  <a:off x="8074736" y="2925562"/>
                  <a:ext cx="95183" cy="87396"/>
                </a:xfrm>
                <a:custGeom>
                  <a:avLst/>
                  <a:gdLst>
                    <a:gd name="connsiteX0" fmla="*/ 0 w 95183"/>
                    <a:gd name="connsiteY0" fmla="*/ 1576 h 87396"/>
                    <a:gd name="connsiteX1" fmla="*/ 19294 w 95183"/>
                    <a:gd name="connsiteY1" fmla="*/ 1576 h 87396"/>
                    <a:gd name="connsiteX2" fmla="*/ 19294 w 95183"/>
                    <a:gd name="connsiteY2" fmla="*/ 11358 h 87396"/>
                    <a:gd name="connsiteX3" fmla="*/ 40636 w 95183"/>
                    <a:gd name="connsiteY3" fmla="*/ 0 h 87396"/>
                    <a:gd name="connsiteX4" fmla="*/ 55821 w 95183"/>
                    <a:gd name="connsiteY4" fmla="*/ 12935 h 87396"/>
                    <a:gd name="connsiteX5" fmla="*/ 76986 w 95183"/>
                    <a:gd name="connsiteY5" fmla="*/ 0 h 87396"/>
                    <a:gd name="connsiteX6" fmla="*/ 95184 w 95183"/>
                    <a:gd name="connsiteY6" fmla="*/ 22717 h 87396"/>
                    <a:gd name="connsiteX7" fmla="*/ 95184 w 95183"/>
                    <a:gd name="connsiteY7" fmla="*/ 87396 h 87396"/>
                    <a:gd name="connsiteX8" fmla="*/ 75259 w 95183"/>
                    <a:gd name="connsiteY8" fmla="*/ 87396 h 87396"/>
                    <a:gd name="connsiteX9" fmla="*/ 75259 w 95183"/>
                    <a:gd name="connsiteY9" fmla="*/ 22087 h 87396"/>
                    <a:gd name="connsiteX10" fmla="*/ 70042 w 95183"/>
                    <a:gd name="connsiteY10" fmla="*/ 14822 h 87396"/>
                    <a:gd name="connsiteX11" fmla="*/ 57549 w 95183"/>
                    <a:gd name="connsiteY11" fmla="*/ 22555 h 87396"/>
                    <a:gd name="connsiteX12" fmla="*/ 57549 w 95183"/>
                    <a:gd name="connsiteY12" fmla="*/ 87396 h 87396"/>
                    <a:gd name="connsiteX13" fmla="*/ 37624 w 95183"/>
                    <a:gd name="connsiteY13" fmla="*/ 87396 h 87396"/>
                    <a:gd name="connsiteX14" fmla="*/ 37624 w 95183"/>
                    <a:gd name="connsiteY14" fmla="*/ 22087 h 87396"/>
                    <a:gd name="connsiteX15" fmla="*/ 32252 w 95183"/>
                    <a:gd name="connsiteY15" fmla="*/ 14822 h 87396"/>
                    <a:gd name="connsiteX16" fmla="*/ 19914 w 95183"/>
                    <a:gd name="connsiteY16" fmla="*/ 22555 h 87396"/>
                    <a:gd name="connsiteX17" fmla="*/ 19914 w 95183"/>
                    <a:gd name="connsiteY17" fmla="*/ 87396 h 87396"/>
                    <a:gd name="connsiteX18" fmla="*/ 0 w 95183"/>
                    <a:gd name="connsiteY18" fmla="*/ 87396 h 87396"/>
                    <a:gd name="connsiteX19" fmla="*/ 0 w 95183"/>
                    <a:gd name="connsiteY19" fmla="*/ 1576 h 8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95183" h="87396">
                      <a:moveTo>
                        <a:pt x="0" y="1576"/>
                      </a:moveTo>
                      <a:lnTo>
                        <a:pt x="19294" y="1576"/>
                      </a:lnTo>
                      <a:lnTo>
                        <a:pt x="19294" y="11358"/>
                      </a:lnTo>
                      <a:cubicBezTo>
                        <a:pt x="25773" y="5520"/>
                        <a:pt x="32252" y="0"/>
                        <a:pt x="40636" y="0"/>
                      </a:cubicBezTo>
                      <a:cubicBezTo>
                        <a:pt x="48057" y="0"/>
                        <a:pt x="53440" y="5047"/>
                        <a:pt x="55821" y="12935"/>
                      </a:cubicBezTo>
                      <a:cubicBezTo>
                        <a:pt x="61979" y="6150"/>
                        <a:pt x="68303" y="0"/>
                        <a:pt x="76986" y="0"/>
                      </a:cubicBezTo>
                      <a:cubicBezTo>
                        <a:pt x="89015" y="0"/>
                        <a:pt x="95184" y="7252"/>
                        <a:pt x="95184" y="22717"/>
                      </a:cubicBezTo>
                      <a:lnTo>
                        <a:pt x="95184" y="87396"/>
                      </a:lnTo>
                      <a:lnTo>
                        <a:pt x="75259" y="87396"/>
                      </a:lnTo>
                      <a:lnTo>
                        <a:pt x="75259" y="22087"/>
                      </a:lnTo>
                      <a:cubicBezTo>
                        <a:pt x="75259" y="16405"/>
                        <a:pt x="73210" y="14822"/>
                        <a:pt x="70042" y="14822"/>
                      </a:cubicBezTo>
                      <a:cubicBezTo>
                        <a:pt x="66254" y="14822"/>
                        <a:pt x="60085" y="19246"/>
                        <a:pt x="57549" y="22555"/>
                      </a:cubicBezTo>
                      <a:lnTo>
                        <a:pt x="57549" y="87396"/>
                      </a:lnTo>
                      <a:lnTo>
                        <a:pt x="37624" y="87396"/>
                      </a:lnTo>
                      <a:lnTo>
                        <a:pt x="37624" y="22087"/>
                      </a:lnTo>
                      <a:cubicBezTo>
                        <a:pt x="37624" y="16405"/>
                        <a:pt x="35420" y="14822"/>
                        <a:pt x="32252" y="14822"/>
                      </a:cubicBezTo>
                      <a:cubicBezTo>
                        <a:pt x="27988" y="14822"/>
                        <a:pt x="22295" y="19246"/>
                        <a:pt x="19914" y="22555"/>
                      </a:cubicBezTo>
                      <a:lnTo>
                        <a:pt x="19914" y="87396"/>
                      </a:lnTo>
                      <a:lnTo>
                        <a:pt x="0" y="8739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3" name="Frihandsfigur: Form 42">
                  <a:extLst>
                    <a:ext uri="{FF2B5EF4-FFF2-40B4-BE49-F238E27FC236}">
                      <a16:creationId xmlns:a16="http://schemas.microsoft.com/office/drawing/2014/main" id="{3139554A-9BCA-401A-B64B-57B8B200805F}"/>
                    </a:ext>
                  </a:extLst>
                </p:cNvPr>
                <p:cNvSpPr/>
                <p:nvPr/>
              </p:nvSpPr>
              <p:spPr>
                <a:xfrm>
                  <a:off x="8178414" y="2927140"/>
                  <a:ext cx="66708" cy="116106"/>
                </a:xfrm>
                <a:custGeom>
                  <a:avLst/>
                  <a:gdLst>
                    <a:gd name="connsiteX0" fmla="*/ 3323 w 66708"/>
                    <a:gd name="connsiteY0" fmla="*/ 98436 h 116106"/>
                    <a:gd name="connsiteX1" fmla="*/ 9171 w 66708"/>
                    <a:gd name="connsiteY1" fmla="*/ 98754 h 116106"/>
                    <a:gd name="connsiteX2" fmla="*/ 23558 w 66708"/>
                    <a:gd name="connsiteY2" fmla="*/ 87396 h 116106"/>
                    <a:gd name="connsiteX3" fmla="*/ 19925 w 66708"/>
                    <a:gd name="connsiteY3" fmla="*/ 69253 h 116106"/>
                    <a:gd name="connsiteX4" fmla="*/ 0 w 66708"/>
                    <a:gd name="connsiteY4" fmla="*/ 0 h 116106"/>
                    <a:gd name="connsiteX5" fmla="*/ 20235 w 66708"/>
                    <a:gd name="connsiteY5" fmla="*/ 0 h 116106"/>
                    <a:gd name="connsiteX6" fmla="*/ 33670 w 66708"/>
                    <a:gd name="connsiteY6" fmla="*/ 56792 h 116106"/>
                    <a:gd name="connsiteX7" fmla="*/ 33991 w 66708"/>
                    <a:gd name="connsiteY7" fmla="*/ 56792 h 116106"/>
                    <a:gd name="connsiteX8" fmla="*/ 46484 w 66708"/>
                    <a:gd name="connsiteY8" fmla="*/ 0 h 116106"/>
                    <a:gd name="connsiteX9" fmla="*/ 66708 w 66708"/>
                    <a:gd name="connsiteY9" fmla="*/ 0 h 116106"/>
                    <a:gd name="connsiteX10" fmla="*/ 43793 w 66708"/>
                    <a:gd name="connsiteY10" fmla="*/ 85502 h 116106"/>
                    <a:gd name="connsiteX11" fmla="*/ 9636 w 66708"/>
                    <a:gd name="connsiteY11" fmla="*/ 116106 h 116106"/>
                    <a:gd name="connsiteX12" fmla="*/ 3323 w 66708"/>
                    <a:gd name="connsiteY12" fmla="*/ 115789 h 116106"/>
                    <a:gd name="connsiteX13" fmla="*/ 3323 w 66708"/>
                    <a:gd name="connsiteY13" fmla="*/ 98436 h 116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708" h="116106">
                      <a:moveTo>
                        <a:pt x="3323" y="98436"/>
                      </a:moveTo>
                      <a:cubicBezTo>
                        <a:pt x="5217" y="98754"/>
                        <a:pt x="7122" y="98754"/>
                        <a:pt x="9171" y="98754"/>
                      </a:cubicBezTo>
                      <a:cubicBezTo>
                        <a:pt x="17865" y="98754"/>
                        <a:pt x="23558" y="91179"/>
                        <a:pt x="23558" y="87396"/>
                      </a:cubicBezTo>
                      <a:cubicBezTo>
                        <a:pt x="23558" y="82349"/>
                        <a:pt x="21974" y="76506"/>
                        <a:pt x="19925" y="69253"/>
                      </a:cubicBezTo>
                      <a:lnTo>
                        <a:pt x="0" y="0"/>
                      </a:lnTo>
                      <a:lnTo>
                        <a:pt x="20235" y="0"/>
                      </a:lnTo>
                      <a:lnTo>
                        <a:pt x="33670" y="56792"/>
                      </a:lnTo>
                      <a:lnTo>
                        <a:pt x="33991" y="56792"/>
                      </a:lnTo>
                      <a:lnTo>
                        <a:pt x="46484" y="0"/>
                      </a:lnTo>
                      <a:lnTo>
                        <a:pt x="66708" y="0"/>
                      </a:lnTo>
                      <a:lnTo>
                        <a:pt x="43793" y="85502"/>
                      </a:lnTo>
                      <a:cubicBezTo>
                        <a:pt x="37624" y="108693"/>
                        <a:pt x="29572" y="116106"/>
                        <a:pt x="9636" y="116106"/>
                      </a:cubicBezTo>
                      <a:cubicBezTo>
                        <a:pt x="7742" y="116106"/>
                        <a:pt x="5527" y="115945"/>
                        <a:pt x="3323" y="115789"/>
                      </a:cubicBezTo>
                      <a:lnTo>
                        <a:pt x="3323" y="9843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4" name="Frihandsfigur: Form 43">
                  <a:extLst>
                    <a:ext uri="{FF2B5EF4-FFF2-40B4-BE49-F238E27FC236}">
                      <a16:creationId xmlns:a16="http://schemas.microsoft.com/office/drawing/2014/main" id="{C6B29F66-108D-471C-A22F-57AC648710B7}"/>
                    </a:ext>
                  </a:extLst>
                </p:cNvPr>
                <p:cNvSpPr/>
                <p:nvPr/>
              </p:nvSpPr>
              <p:spPr>
                <a:xfrm>
                  <a:off x="8253651" y="2925561"/>
                  <a:ext cx="60084" cy="87396"/>
                </a:xfrm>
                <a:custGeom>
                  <a:avLst/>
                  <a:gdLst>
                    <a:gd name="connsiteX0" fmla="*/ 0 w 60084"/>
                    <a:gd name="connsiteY0" fmla="*/ 87396 h 87396"/>
                    <a:gd name="connsiteX1" fmla="*/ 0 w 60084"/>
                    <a:gd name="connsiteY1" fmla="*/ 1576 h 87396"/>
                    <a:gd name="connsiteX2" fmla="*/ 19294 w 60084"/>
                    <a:gd name="connsiteY2" fmla="*/ 1576 h 87396"/>
                    <a:gd name="connsiteX3" fmla="*/ 19294 w 60084"/>
                    <a:gd name="connsiteY3" fmla="*/ 11358 h 87396"/>
                    <a:gd name="connsiteX4" fmla="*/ 41589 w 60084"/>
                    <a:gd name="connsiteY4" fmla="*/ 0 h 87396"/>
                    <a:gd name="connsiteX5" fmla="*/ 60085 w 60084"/>
                    <a:gd name="connsiteY5" fmla="*/ 22087 h 87396"/>
                    <a:gd name="connsiteX6" fmla="*/ 60085 w 60084"/>
                    <a:gd name="connsiteY6" fmla="*/ 87396 h 87396"/>
                    <a:gd name="connsiteX7" fmla="*/ 40160 w 60084"/>
                    <a:gd name="connsiteY7" fmla="*/ 87396 h 87396"/>
                    <a:gd name="connsiteX8" fmla="*/ 40160 w 60084"/>
                    <a:gd name="connsiteY8" fmla="*/ 24293 h 87396"/>
                    <a:gd name="connsiteX9" fmla="*/ 32883 w 60084"/>
                    <a:gd name="connsiteY9" fmla="*/ 14829 h 87396"/>
                    <a:gd name="connsiteX10" fmla="*/ 19925 w 60084"/>
                    <a:gd name="connsiteY10" fmla="*/ 22554 h 87396"/>
                    <a:gd name="connsiteX11" fmla="*/ 19925 w 60084"/>
                    <a:gd name="connsiteY11" fmla="*/ 87396 h 87396"/>
                    <a:gd name="connsiteX12" fmla="*/ 0 w 60084"/>
                    <a:gd name="connsiteY12" fmla="*/ 87396 h 8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0084" h="87396">
                      <a:moveTo>
                        <a:pt x="0" y="87396"/>
                      </a:moveTo>
                      <a:lnTo>
                        <a:pt x="0" y="1576"/>
                      </a:lnTo>
                      <a:lnTo>
                        <a:pt x="19294" y="1576"/>
                      </a:lnTo>
                      <a:lnTo>
                        <a:pt x="19294" y="11358"/>
                      </a:lnTo>
                      <a:cubicBezTo>
                        <a:pt x="26570" y="5047"/>
                        <a:pt x="33371" y="0"/>
                        <a:pt x="41589" y="0"/>
                      </a:cubicBezTo>
                      <a:cubicBezTo>
                        <a:pt x="53761" y="0"/>
                        <a:pt x="60085" y="6150"/>
                        <a:pt x="60085" y="22087"/>
                      </a:cubicBezTo>
                      <a:lnTo>
                        <a:pt x="60085" y="87396"/>
                      </a:lnTo>
                      <a:lnTo>
                        <a:pt x="40160" y="87396"/>
                      </a:lnTo>
                      <a:lnTo>
                        <a:pt x="40160" y="24293"/>
                      </a:lnTo>
                      <a:cubicBezTo>
                        <a:pt x="40160" y="18617"/>
                        <a:pt x="38266" y="14829"/>
                        <a:pt x="32883" y="14829"/>
                      </a:cubicBezTo>
                      <a:cubicBezTo>
                        <a:pt x="28785" y="14829"/>
                        <a:pt x="24189" y="18773"/>
                        <a:pt x="19925" y="22554"/>
                      </a:cubicBezTo>
                      <a:lnTo>
                        <a:pt x="19925" y="87396"/>
                      </a:lnTo>
                      <a:lnTo>
                        <a:pt x="0" y="87396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5" name="Frihandsfigur: Form 44">
                  <a:extLst>
                    <a:ext uri="{FF2B5EF4-FFF2-40B4-BE49-F238E27FC236}">
                      <a16:creationId xmlns:a16="http://schemas.microsoft.com/office/drawing/2014/main" id="{38324CEE-19DE-4819-897E-FB0347AD4162}"/>
                    </a:ext>
                  </a:extLst>
                </p:cNvPr>
                <p:cNvSpPr/>
                <p:nvPr/>
              </p:nvSpPr>
              <p:spPr>
                <a:xfrm>
                  <a:off x="8328411" y="2899055"/>
                  <a:ext cx="61657" cy="115482"/>
                </a:xfrm>
                <a:custGeom>
                  <a:avLst/>
                  <a:gdLst>
                    <a:gd name="connsiteX0" fmla="*/ 41733 w 61657"/>
                    <a:gd name="connsiteY0" fmla="*/ 47489 h 115482"/>
                    <a:gd name="connsiteX1" fmla="*/ 29716 w 61657"/>
                    <a:gd name="connsiteY1" fmla="*/ 41333 h 115482"/>
                    <a:gd name="connsiteX2" fmla="*/ 19914 w 61657"/>
                    <a:gd name="connsiteY2" fmla="*/ 61844 h 115482"/>
                    <a:gd name="connsiteX3" fmla="*/ 19914 w 61657"/>
                    <a:gd name="connsiteY3" fmla="*/ 80143 h 115482"/>
                    <a:gd name="connsiteX4" fmla="*/ 29716 w 61657"/>
                    <a:gd name="connsiteY4" fmla="*/ 100654 h 115482"/>
                    <a:gd name="connsiteX5" fmla="*/ 41733 w 61657"/>
                    <a:gd name="connsiteY5" fmla="*/ 94498 h 115482"/>
                    <a:gd name="connsiteX6" fmla="*/ 41733 w 61657"/>
                    <a:gd name="connsiteY6" fmla="*/ 47489 h 115482"/>
                    <a:gd name="connsiteX7" fmla="*/ 43317 w 61657"/>
                    <a:gd name="connsiteY7" fmla="*/ 113900 h 115482"/>
                    <a:gd name="connsiteX8" fmla="*/ 43317 w 61657"/>
                    <a:gd name="connsiteY8" fmla="*/ 103489 h 115482"/>
                    <a:gd name="connsiteX9" fmla="*/ 43006 w 61657"/>
                    <a:gd name="connsiteY9" fmla="*/ 103489 h 115482"/>
                    <a:gd name="connsiteX10" fmla="*/ 21819 w 61657"/>
                    <a:gd name="connsiteY10" fmla="*/ 115483 h 115482"/>
                    <a:gd name="connsiteX11" fmla="*/ 0 w 61657"/>
                    <a:gd name="connsiteY11" fmla="*/ 81408 h 115482"/>
                    <a:gd name="connsiteX12" fmla="*/ 0 w 61657"/>
                    <a:gd name="connsiteY12" fmla="*/ 60579 h 115482"/>
                    <a:gd name="connsiteX13" fmla="*/ 21819 w 61657"/>
                    <a:gd name="connsiteY13" fmla="*/ 26504 h 115482"/>
                    <a:gd name="connsiteX14" fmla="*/ 41733 w 61657"/>
                    <a:gd name="connsiteY14" fmla="*/ 35975 h 115482"/>
                    <a:gd name="connsiteX15" fmla="*/ 41733 w 61657"/>
                    <a:gd name="connsiteY15" fmla="*/ 0 h 115482"/>
                    <a:gd name="connsiteX16" fmla="*/ 61658 w 61657"/>
                    <a:gd name="connsiteY16" fmla="*/ 0 h 115482"/>
                    <a:gd name="connsiteX17" fmla="*/ 61658 w 61657"/>
                    <a:gd name="connsiteY17" fmla="*/ 113900 h 115482"/>
                    <a:gd name="connsiteX18" fmla="*/ 43317 w 61657"/>
                    <a:gd name="connsiteY18" fmla="*/ 113900 h 115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61657" h="115482">
                      <a:moveTo>
                        <a:pt x="41733" y="47489"/>
                      </a:moveTo>
                      <a:cubicBezTo>
                        <a:pt x="37779" y="43227"/>
                        <a:pt x="34146" y="41333"/>
                        <a:pt x="29716" y="41333"/>
                      </a:cubicBezTo>
                      <a:cubicBezTo>
                        <a:pt x="24344" y="41333"/>
                        <a:pt x="19914" y="44804"/>
                        <a:pt x="19914" y="61844"/>
                      </a:cubicBezTo>
                      <a:lnTo>
                        <a:pt x="19914" y="80143"/>
                      </a:lnTo>
                      <a:cubicBezTo>
                        <a:pt x="19914" y="97178"/>
                        <a:pt x="24344" y="100654"/>
                        <a:pt x="29716" y="100654"/>
                      </a:cubicBezTo>
                      <a:cubicBezTo>
                        <a:pt x="34146" y="100654"/>
                        <a:pt x="37779" y="98760"/>
                        <a:pt x="41733" y="94498"/>
                      </a:cubicBezTo>
                      <a:lnTo>
                        <a:pt x="41733" y="47489"/>
                      </a:lnTo>
                      <a:close/>
                      <a:moveTo>
                        <a:pt x="43317" y="113900"/>
                      </a:moveTo>
                      <a:lnTo>
                        <a:pt x="43317" y="103489"/>
                      </a:lnTo>
                      <a:lnTo>
                        <a:pt x="43006" y="103489"/>
                      </a:lnTo>
                      <a:cubicBezTo>
                        <a:pt x="39529" y="108854"/>
                        <a:pt x="30679" y="115483"/>
                        <a:pt x="21819" y="115483"/>
                      </a:cubicBezTo>
                      <a:cubicBezTo>
                        <a:pt x="6313" y="115483"/>
                        <a:pt x="0" y="103489"/>
                        <a:pt x="0" y="81408"/>
                      </a:cubicBezTo>
                      <a:lnTo>
                        <a:pt x="0" y="60579"/>
                      </a:lnTo>
                      <a:cubicBezTo>
                        <a:pt x="0" y="38498"/>
                        <a:pt x="6313" y="26504"/>
                        <a:pt x="21819" y="26504"/>
                      </a:cubicBezTo>
                      <a:cubicBezTo>
                        <a:pt x="27190" y="26504"/>
                        <a:pt x="32252" y="29028"/>
                        <a:pt x="41733" y="35975"/>
                      </a:cubicBezTo>
                      <a:lnTo>
                        <a:pt x="41733" y="0"/>
                      </a:lnTo>
                      <a:lnTo>
                        <a:pt x="61658" y="0"/>
                      </a:lnTo>
                      <a:lnTo>
                        <a:pt x="61658" y="113900"/>
                      </a:lnTo>
                      <a:lnTo>
                        <a:pt x="43317" y="11390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6" name="Frihandsfigur: Form 45">
                  <a:extLst>
                    <a:ext uri="{FF2B5EF4-FFF2-40B4-BE49-F238E27FC236}">
                      <a16:creationId xmlns:a16="http://schemas.microsoft.com/office/drawing/2014/main" id="{90178080-367C-4E90-85D4-09C4D42FDC8A}"/>
                    </a:ext>
                  </a:extLst>
                </p:cNvPr>
                <p:cNvSpPr/>
                <p:nvPr/>
              </p:nvSpPr>
              <p:spPr>
                <a:xfrm>
                  <a:off x="8408864" y="2894323"/>
                  <a:ext cx="19924" cy="118636"/>
                </a:xfrm>
                <a:custGeom>
                  <a:avLst/>
                  <a:gdLst>
                    <a:gd name="connsiteX0" fmla="*/ 19925 w 19924"/>
                    <a:gd name="connsiteY0" fmla="*/ 118636 h 118636"/>
                    <a:gd name="connsiteX1" fmla="*/ 0 w 19924"/>
                    <a:gd name="connsiteY1" fmla="*/ 118636 h 118636"/>
                    <a:gd name="connsiteX2" fmla="*/ 0 w 19924"/>
                    <a:gd name="connsiteY2" fmla="*/ 32816 h 118636"/>
                    <a:gd name="connsiteX3" fmla="*/ 19925 w 19924"/>
                    <a:gd name="connsiteY3" fmla="*/ 32816 h 118636"/>
                    <a:gd name="connsiteX4" fmla="*/ 19925 w 19924"/>
                    <a:gd name="connsiteY4" fmla="*/ 118636 h 118636"/>
                    <a:gd name="connsiteX5" fmla="*/ 0 w 19924"/>
                    <a:gd name="connsiteY5" fmla="*/ 0 h 118636"/>
                    <a:gd name="connsiteX6" fmla="*/ 19925 w 19924"/>
                    <a:gd name="connsiteY6" fmla="*/ 0 h 118636"/>
                    <a:gd name="connsiteX7" fmla="*/ 19925 w 19924"/>
                    <a:gd name="connsiteY7" fmla="*/ 17987 h 118636"/>
                    <a:gd name="connsiteX8" fmla="*/ 0 w 19924"/>
                    <a:gd name="connsiteY8" fmla="*/ 17987 h 118636"/>
                    <a:gd name="connsiteX9" fmla="*/ 0 w 19924"/>
                    <a:gd name="connsiteY9" fmla="*/ 0 h 118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924" h="118636">
                      <a:moveTo>
                        <a:pt x="19925" y="118636"/>
                      </a:moveTo>
                      <a:lnTo>
                        <a:pt x="0" y="118636"/>
                      </a:lnTo>
                      <a:lnTo>
                        <a:pt x="0" y="32816"/>
                      </a:lnTo>
                      <a:lnTo>
                        <a:pt x="19925" y="32816"/>
                      </a:lnTo>
                      <a:lnTo>
                        <a:pt x="19925" y="118636"/>
                      </a:lnTo>
                      <a:close/>
                      <a:moveTo>
                        <a:pt x="0" y="0"/>
                      </a:moveTo>
                      <a:lnTo>
                        <a:pt x="19925" y="0"/>
                      </a:lnTo>
                      <a:lnTo>
                        <a:pt x="19925" y="17987"/>
                      </a:lnTo>
                      <a:lnTo>
                        <a:pt x="0" y="179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7" name="Frihandsfigur: Form 46">
                  <a:extLst>
                    <a:ext uri="{FF2B5EF4-FFF2-40B4-BE49-F238E27FC236}">
                      <a16:creationId xmlns:a16="http://schemas.microsoft.com/office/drawing/2014/main" id="{FBA8F23D-DBEE-4B9C-8017-4BF296FE32D7}"/>
                    </a:ext>
                  </a:extLst>
                </p:cNvPr>
                <p:cNvSpPr/>
                <p:nvPr/>
              </p:nvSpPr>
              <p:spPr>
                <a:xfrm>
                  <a:off x="8441581" y="2925560"/>
                  <a:ext cx="72091" cy="117683"/>
                </a:xfrm>
                <a:custGeom>
                  <a:avLst/>
                  <a:gdLst>
                    <a:gd name="connsiteX0" fmla="*/ 32252 w 72091"/>
                    <a:gd name="connsiteY0" fmla="*/ 16094 h 117683"/>
                    <a:gd name="connsiteX1" fmla="*/ 21819 w 72091"/>
                    <a:gd name="connsiteY1" fmla="*/ 34711 h 117683"/>
                    <a:gd name="connsiteX2" fmla="*/ 31311 w 72091"/>
                    <a:gd name="connsiteY2" fmla="*/ 50798 h 117683"/>
                    <a:gd name="connsiteX3" fmla="*/ 42685 w 72091"/>
                    <a:gd name="connsiteY3" fmla="*/ 32655 h 117683"/>
                    <a:gd name="connsiteX4" fmla="*/ 32252 w 72091"/>
                    <a:gd name="connsiteY4" fmla="*/ 16094 h 117683"/>
                    <a:gd name="connsiteX5" fmla="*/ 32252 w 72091"/>
                    <a:gd name="connsiteY5" fmla="*/ 16094 h 117683"/>
                    <a:gd name="connsiteX6" fmla="*/ 23093 w 72091"/>
                    <a:gd name="connsiteY6" fmla="*/ 91185 h 117683"/>
                    <a:gd name="connsiteX7" fmla="*/ 18973 w 72091"/>
                    <a:gd name="connsiteY7" fmla="*/ 98120 h 117683"/>
                    <a:gd name="connsiteX8" fmla="*/ 37148 w 72091"/>
                    <a:gd name="connsiteY8" fmla="*/ 104437 h 117683"/>
                    <a:gd name="connsiteX9" fmla="*/ 52177 w 72091"/>
                    <a:gd name="connsiteY9" fmla="*/ 97652 h 117683"/>
                    <a:gd name="connsiteX10" fmla="*/ 44900 w 72091"/>
                    <a:gd name="connsiteY10" fmla="*/ 93073 h 117683"/>
                    <a:gd name="connsiteX11" fmla="*/ 23093 w 72091"/>
                    <a:gd name="connsiteY11" fmla="*/ 91185 h 117683"/>
                    <a:gd name="connsiteX12" fmla="*/ 72091 w 72091"/>
                    <a:gd name="connsiteY12" fmla="*/ 17353 h 117683"/>
                    <a:gd name="connsiteX13" fmla="*/ 65933 w 72091"/>
                    <a:gd name="connsiteY13" fmla="*/ 16094 h 117683"/>
                    <a:gd name="connsiteX14" fmla="*/ 59133 w 72091"/>
                    <a:gd name="connsiteY14" fmla="*/ 17982 h 117683"/>
                    <a:gd name="connsiteX15" fmla="*/ 61658 w 72091"/>
                    <a:gd name="connsiteY15" fmla="*/ 33128 h 117683"/>
                    <a:gd name="connsiteX16" fmla="*/ 32895 w 72091"/>
                    <a:gd name="connsiteY16" fmla="*/ 66885 h 117683"/>
                    <a:gd name="connsiteX17" fmla="*/ 24665 w 72091"/>
                    <a:gd name="connsiteY17" fmla="*/ 65783 h 117683"/>
                    <a:gd name="connsiteX18" fmla="*/ 21188 w 72091"/>
                    <a:gd name="connsiteY18" fmla="*/ 70829 h 117683"/>
                    <a:gd name="connsiteX19" fmla="*/ 71150 w 72091"/>
                    <a:gd name="connsiteY19" fmla="*/ 96076 h 117683"/>
                    <a:gd name="connsiteX20" fmla="*/ 32895 w 72091"/>
                    <a:gd name="connsiteY20" fmla="*/ 117684 h 117683"/>
                    <a:gd name="connsiteX21" fmla="*/ 0 w 72091"/>
                    <a:gd name="connsiteY21" fmla="*/ 102064 h 117683"/>
                    <a:gd name="connsiteX22" fmla="*/ 12017 w 72091"/>
                    <a:gd name="connsiteY22" fmla="*/ 88661 h 117683"/>
                    <a:gd name="connsiteX23" fmla="*/ 3799 w 72091"/>
                    <a:gd name="connsiteY23" fmla="*/ 76512 h 117683"/>
                    <a:gd name="connsiteX24" fmla="*/ 15805 w 72091"/>
                    <a:gd name="connsiteY24" fmla="*/ 62156 h 117683"/>
                    <a:gd name="connsiteX25" fmla="*/ 2846 w 72091"/>
                    <a:gd name="connsiteY25" fmla="*/ 32343 h 117683"/>
                    <a:gd name="connsiteX26" fmla="*/ 32252 w 72091"/>
                    <a:gd name="connsiteY26" fmla="*/ 0 h 117683"/>
                    <a:gd name="connsiteX27" fmla="*/ 54702 w 72091"/>
                    <a:gd name="connsiteY27" fmla="*/ 9938 h 117683"/>
                    <a:gd name="connsiteX28" fmla="*/ 72091 w 72091"/>
                    <a:gd name="connsiteY28" fmla="*/ 0 h 117683"/>
                    <a:gd name="connsiteX29" fmla="*/ 72091 w 72091"/>
                    <a:gd name="connsiteY29" fmla="*/ 17353 h 117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72091" h="117683">
                      <a:moveTo>
                        <a:pt x="32252" y="16094"/>
                      </a:moveTo>
                      <a:cubicBezTo>
                        <a:pt x="24665" y="16094"/>
                        <a:pt x="21819" y="21296"/>
                        <a:pt x="21819" y="34711"/>
                      </a:cubicBezTo>
                      <a:cubicBezTo>
                        <a:pt x="21819" y="45434"/>
                        <a:pt x="25297" y="50798"/>
                        <a:pt x="31311" y="50798"/>
                      </a:cubicBezTo>
                      <a:cubicBezTo>
                        <a:pt x="39839" y="50798"/>
                        <a:pt x="42685" y="47639"/>
                        <a:pt x="42685" y="32655"/>
                      </a:cubicBezTo>
                      <a:cubicBezTo>
                        <a:pt x="42685" y="21614"/>
                        <a:pt x="39208" y="16094"/>
                        <a:pt x="32252" y="16094"/>
                      </a:cubicBezTo>
                      <a:lnTo>
                        <a:pt x="32252" y="16094"/>
                      </a:lnTo>
                      <a:close/>
                      <a:moveTo>
                        <a:pt x="23093" y="91185"/>
                      </a:moveTo>
                      <a:cubicBezTo>
                        <a:pt x="21033" y="93234"/>
                        <a:pt x="18973" y="94967"/>
                        <a:pt x="18973" y="98120"/>
                      </a:cubicBezTo>
                      <a:cubicBezTo>
                        <a:pt x="18973" y="102543"/>
                        <a:pt x="25452" y="104437"/>
                        <a:pt x="37148" y="104437"/>
                      </a:cubicBezTo>
                      <a:cubicBezTo>
                        <a:pt x="46639" y="104437"/>
                        <a:pt x="52177" y="102064"/>
                        <a:pt x="52177" y="97652"/>
                      </a:cubicBezTo>
                      <a:cubicBezTo>
                        <a:pt x="52177" y="94811"/>
                        <a:pt x="50903" y="93547"/>
                        <a:pt x="44900" y="93073"/>
                      </a:cubicBezTo>
                      <a:lnTo>
                        <a:pt x="23093" y="91185"/>
                      </a:lnTo>
                      <a:close/>
                      <a:moveTo>
                        <a:pt x="72091" y="17353"/>
                      </a:moveTo>
                      <a:cubicBezTo>
                        <a:pt x="70518" y="17041"/>
                        <a:pt x="67506" y="16094"/>
                        <a:pt x="65933" y="16094"/>
                      </a:cubicBezTo>
                      <a:cubicBezTo>
                        <a:pt x="63873" y="16094"/>
                        <a:pt x="61824" y="17197"/>
                        <a:pt x="59133" y="17982"/>
                      </a:cubicBezTo>
                      <a:cubicBezTo>
                        <a:pt x="60395" y="23664"/>
                        <a:pt x="61658" y="27926"/>
                        <a:pt x="61658" y="33128"/>
                      </a:cubicBezTo>
                      <a:cubicBezTo>
                        <a:pt x="61658" y="54586"/>
                        <a:pt x="52498" y="66885"/>
                        <a:pt x="32895" y="66885"/>
                      </a:cubicBezTo>
                      <a:cubicBezTo>
                        <a:pt x="30048" y="66885"/>
                        <a:pt x="27667" y="66730"/>
                        <a:pt x="24665" y="65783"/>
                      </a:cubicBezTo>
                      <a:cubicBezTo>
                        <a:pt x="23558" y="67365"/>
                        <a:pt x="21188" y="68786"/>
                        <a:pt x="21188" y="70829"/>
                      </a:cubicBezTo>
                      <a:cubicBezTo>
                        <a:pt x="21188" y="81565"/>
                        <a:pt x="71150" y="64998"/>
                        <a:pt x="71150" y="96076"/>
                      </a:cubicBezTo>
                      <a:cubicBezTo>
                        <a:pt x="71150" y="110743"/>
                        <a:pt x="55965" y="117684"/>
                        <a:pt x="32895" y="117684"/>
                      </a:cubicBezTo>
                      <a:cubicBezTo>
                        <a:pt x="11696" y="117684"/>
                        <a:pt x="0" y="111690"/>
                        <a:pt x="0" y="102064"/>
                      </a:cubicBezTo>
                      <a:cubicBezTo>
                        <a:pt x="0" y="95597"/>
                        <a:pt x="7277" y="91658"/>
                        <a:pt x="12017" y="88661"/>
                      </a:cubicBezTo>
                      <a:cubicBezTo>
                        <a:pt x="7277" y="85820"/>
                        <a:pt x="3799" y="82032"/>
                        <a:pt x="3799" y="76512"/>
                      </a:cubicBezTo>
                      <a:cubicBezTo>
                        <a:pt x="3799" y="69727"/>
                        <a:pt x="10909" y="65153"/>
                        <a:pt x="15805" y="62156"/>
                      </a:cubicBezTo>
                      <a:cubicBezTo>
                        <a:pt x="6169" y="55845"/>
                        <a:pt x="2846" y="46692"/>
                        <a:pt x="2846" y="32343"/>
                      </a:cubicBezTo>
                      <a:cubicBezTo>
                        <a:pt x="2846" y="13882"/>
                        <a:pt x="9968" y="0"/>
                        <a:pt x="32252" y="0"/>
                      </a:cubicBezTo>
                      <a:cubicBezTo>
                        <a:pt x="40481" y="0"/>
                        <a:pt x="49641" y="3789"/>
                        <a:pt x="54702" y="9938"/>
                      </a:cubicBezTo>
                      <a:cubicBezTo>
                        <a:pt x="59764" y="3627"/>
                        <a:pt x="64670" y="0"/>
                        <a:pt x="72091" y="0"/>
                      </a:cubicBezTo>
                      <a:lnTo>
                        <a:pt x="72091" y="17353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8" name="Frihandsfigur: Form 47">
                  <a:extLst>
                    <a:ext uri="{FF2B5EF4-FFF2-40B4-BE49-F238E27FC236}">
                      <a16:creationId xmlns:a16="http://schemas.microsoft.com/office/drawing/2014/main" id="{C59B303E-8FA8-4E80-A319-2524D5022547}"/>
                    </a:ext>
                  </a:extLst>
                </p:cNvPr>
                <p:cNvSpPr/>
                <p:nvPr/>
              </p:nvSpPr>
              <p:spPr>
                <a:xfrm>
                  <a:off x="8523928" y="2899056"/>
                  <a:ext cx="60073" cy="113901"/>
                </a:xfrm>
                <a:custGeom>
                  <a:avLst/>
                  <a:gdLst>
                    <a:gd name="connsiteX0" fmla="*/ 0 w 60073"/>
                    <a:gd name="connsiteY0" fmla="*/ 113901 h 113901"/>
                    <a:gd name="connsiteX1" fmla="*/ 0 w 60073"/>
                    <a:gd name="connsiteY1" fmla="*/ 0 h 113901"/>
                    <a:gd name="connsiteX2" fmla="*/ 19914 w 60073"/>
                    <a:gd name="connsiteY2" fmla="*/ 0 h 113901"/>
                    <a:gd name="connsiteX3" fmla="*/ 19914 w 60073"/>
                    <a:gd name="connsiteY3" fmla="*/ 37863 h 113901"/>
                    <a:gd name="connsiteX4" fmla="*/ 41578 w 60073"/>
                    <a:gd name="connsiteY4" fmla="*/ 26505 h 113901"/>
                    <a:gd name="connsiteX5" fmla="*/ 60074 w 60073"/>
                    <a:gd name="connsiteY5" fmla="*/ 48592 h 113901"/>
                    <a:gd name="connsiteX6" fmla="*/ 60074 w 60073"/>
                    <a:gd name="connsiteY6" fmla="*/ 113901 h 113901"/>
                    <a:gd name="connsiteX7" fmla="*/ 40149 w 60073"/>
                    <a:gd name="connsiteY7" fmla="*/ 113901 h 113901"/>
                    <a:gd name="connsiteX8" fmla="*/ 40149 w 60073"/>
                    <a:gd name="connsiteY8" fmla="*/ 50798 h 113901"/>
                    <a:gd name="connsiteX9" fmla="*/ 32883 w 60073"/>
                    <a:gd name="connsiteY9" fmla="*/ 41334 h 113901"/>
                    <a:gd name="connsiteX10" fmla="*/ 19914 w 60073"/>
                    <a:gd name="connsiteY10" fmla="*/ 49059 h 113901"/>
                    <a:gd name="connsiteX11" fmla="*/ 19914 w 60073"/>
                    <a:gd name="connsiteY11" fmla="*/ 113901 h 113901"/>
                    <a:gd name="connsiteX12" fmla="*/ 0 w 60073"/>
                    <a:gd name="connsiteY12" fmla="*/ 113901 h 113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0073" h="113901">
                      <a:moveTo>
                        <a:pt x="0" y="113901"/>
                      </a:moveTo>
                      <a:lnTo>
                        <a:pt x="0" y="0"/>
                      </a:lnTo>
                      <a:lnTo>
                        <a:pt x="19914" y="0"/>
                      </a:lnTo>
                      <a:lnTo>
                        <a:pt x="19914" y="37863"/>
                      </a:lnTo>
                      <a:cubicBezTo>
                        <a:pt x="26559" y="31552"/>
                        <a:pt x="33360" y="26505"/>
                        <a:pt x="41578" y="26505"/>
                      </a:cubicBezTo>
                      <a:cubicBezTo>
                        <a:pt x="53750" y="26505"/>
                        <a:pt x="60074" y="32655"/>
                        <a:pt x="60074" y="48592"/>
                      </a:cubicBezTo>
                      <a:lnTo>
                        <a:pt x="60074" y="113901"/>
                      </a:lnTo>
                      <a:lnTo>
                        <a:pt x="40149" y="113901"/>
                      </a:lnTo>
                      <a:lnTo>
                        <a:pt x="40149" y="50798"/>
                      </a:lnTo>
                      <a:cubicBezTo>
                        <a:pt x="40149" y="45122"/>
                        <a:pt x="38266" y="41334"/>
                        <a:pt x="32883" y="41334"/>
                      </a:cubicBezTo>
                      <a:cubicBezTo>
                        <a:pt x="28774" y="41334"/>
                        <a:pt x="24189" y="45278"/>
                        <a:pt x="19914" y="49059"/>
                      </a:cubicBezTo>
                      <a:lnTo>
                        <a:pt x="19914" y="113901"/>
                      </a:lnTo>
                      <a:lnTo>
                        <a:pt x="0" y="113901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49" name="Frihandsfigur: Form 48">
                  <a:extLst>
                    <a:ext uri="{FF2B5EF4-FFF2-40B4-BE49-F238E27FC236}">
                      <a16:creationId xmlns:a16="http://schemas.microsoft.com/office/drawing/2014/main" id="{87038755-10EA-42ED-B2C4-D5948FAF8E7E}"/>
                    </a:ext>
                  </a:extLst>
                </p:cNvPr>
                <p:cNvSpPr/>
                <p:nvPr/>
              </p:nvSpPr>
              <p:spPr>
                <a:xfrm>
                  <a:off x="8598689" y="2925562"/>
                  <a:ext cx="63241" cy="88972"/>
                </a:xfrm>
                <a:custGeom>
                  <a:avLst/>
                  <a:gdLst>
                    <a:gd name="connsiteX0" fmla="*/ 43328 w 63241"/>
                    <a:gd name="connsiteY0" fmla="*/ 33127 h 88972"/>
                    <a:gd name="connsiteX1" fmla="*/ 43328 w 63241"/>
                    <a:gd name="connsiteY1" fmla="*/ 28399 h 88972"/>
                    <a:gd name="connsiteX2" fmla="*/ 31621 w 63241"/>
                    <a:gd name="connsiteY2" fmla="*/ 16093 h 88972"/>
                    <a:gd name="connsiteX3" fmla="*/ 19925 w 63241"/>
                    <a:gd name="connsiteY3" fmla="*/ 28399 h 88972"/>
                    <a:gd name="connsiteX4" fmla="*/ 19925 w 63241"/>
                    <a:gd name="connsiteY4" fmla="*/ 33127 h 88972"/>
                    <a:gd name="connsiteX5" fmla="*/ 43328 w 63241"/>
                    <a:gd name="connsiteY5" fmla="*/ 33127 h 88972"/>
                    <a:gd name="connsiteX6" fmla="*/ 19925 w 63241"/>
                    <a:gd name="connsiteY6" fmla="*/ 49215 h 88972"/>
                    <a:gd name="connsiteX7" fmla="*/ 19925 w 63241"/>
                    <a:gd name="connsiteY7" fmla="*/ 60573 h 88972"/>
                    <a:gd name="connsiteX8" fmla="*/ 31621 w 63241"/>
                    <a:gd name="connsiteY8" fmla="*/ 72878 h 88972"/>
                    <a:gd name="connsiteX9" fmla="*/ 43328 w 63241"/>
                    <a:gd name="connsiteY9" fmla="*/ 60891 h 88972"/>
                    <a:gd name="connsiteX10" fmla="*/ 63242 w 63241"/>
                    <a:gd name="connsiteY10" fmla="*/ 60891 h 88972"/>
                    <a:gd name="connsiteX11" fmla="*/ 31621 w 63241"/>
                    <a:gd name="connsiteY11" fmla="*/ 88972 h 88972"/>
                    <a:gd name="connsiteX12" fmla="*/ 0 w 63241"/>
                    <a:gd name="connsiteY12" fmla="*/ 58529 h 88972"/>
                    <a:gd name="connsiteX13" fmla="*/ 0 w 63241"/>
                    <a:gd name="connsiteY13" fmla="*/ 30442 h 88972"/>
                    <a:gd name="connsiteX14" fmla="*/ 31621 w 63241"/>
                    <a:gd name="connsiteY14" fmla="*/ 0 h 88972"/>
                    <a:gd name="connsiteX15" fmla="*/ 63242 w 63241"/>
                    <a:gd name="connsiteY15" fmla="*/ 29183 h 88972"/>
                    <a:gd name="connsiteX16" fmla="*/ 63242 w 63241"/>
                    <a:gd name="connsiteY16" fmla="*/ 49215 h 88972"/>
                    <a:gd name="connsiteX17" fmla="*/ 19925 w 63241"/>
                    <a:gd name="connsiteY17" fmla="*/ 49215 h 88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3241" h="88972">
                      <a:moveTo>
                        <a:pt x="43328" y="33127"/>
                      </a:moveTo>
                      <a:lnTo>
                        <a:pt x="43328" y="28399"/>
                      </a:lnTo>
                      <a:cubicBezTo>
                        <a:pt x="43328" y="20822"/>
                        <a:pt x="39684" y="16093"/>
                        <a:pt x="31621" y="16093"/>
                      </a:cubicBezTo>
                      <a:cubicBezTo>
                        <a:pt x="23558" y="16093"/>
                        <a:pt x="19925" y="20822"/>
                        <a:pt x="19925" y="28399"/>
                      </a:cubicBezTo>
                      <a:lnTo>
                        <a:pt x="19925" y="33127"/>
                      </a:lnTo>
                      <a:lnTo>
                        <a:pt x="43328" y="33127"/>
                      </a:lnTo>
                      <a:close/>
                      <a:moveTo>
                        <a:pt x="19925" y="49215"/>
                      </a:moveTo>
                      <a:lnTo>
                        <a:pt x="19925" y="60573"/>
                      </a:lnTo>
                      <a:cubicBezTo>
                        <a:pt x="19925" y="69096"/>
                        <a:pt x="24986" y="72878"/>
                        <a:pt x="31621" y="72878"/>
                      </a:cubicBezTo>
                      <a:cubicBezTo>
                        <a:pt x="40005" y="72878"/>
                        <a:pt x="43328" y="67520"/>
                        <a:pt x="43328" y="60891"/>
                      </a:cubicBezTo>
                      <a:lnTo>
                        <a:pt x="63242" y="60891"/>
                      </a:lnTo>
                      <a:cubicBezTo>
                        <a:pt x="62289" y="78561"/>
                        <a:pt x="51701" y="88972"/>
                        <a:pt x="31621" y="88972"/>
                      </a:cubicBezTo>
                      <a:cubicBezTo>
                        <a:pt x="12648" y="88972"/>
                        <a:pt x="0" y="77297"/>
                        <a:pt x="0" y="58529"/>
                      </a:cubicBezTo>
                      <a:lnTo>
                        <a:pt x="0" y="30442"/>
                      </a:lnTo>
                      <a:cubicBezTo>
                        <a:pt x="0" y="11676"/>
                        <a:pt x="12648" y="0"/>
                        <a:pt x="31621" y="0"/>
                      </a:cubicBezTo>
                      <a:cubicBezTo>
                        <a:pt x="50128" y="0"/>
                        <a:pt x="63242" y="11676"/>
                        <a:pt x="63242" y="29183"/>
                      </a:cubicBezTo>
                      <a:lnTo>
                        <a:pt x="63242" y="49215"/>
                      </a:lnTo>
                      <a:lnTo>
                        <a:pt x="19925" y="49215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0" name="Frihandsfigur: Form 49">
                  <a:extLst>
                    <a:ext uri="{FF2B5EF4-FFF2-40B4-BE49-F238E27FC236}">
                      <a16:creationId xmlns:a16="http://schemas.microsoft.com/office/drawing/2014/main" id="{FBD46326-6933-47E6-9D27-FCA46D9FB3EB}"/>
                    </a:ext>
                  </a:extLst>
                </p:cNvPr>
                <p:cNvSpPr/>
                <p:nvPr/>
              </p:nvSpPr>
              <p:spPr>
                <a:xfrm>
                  <a:off x="8668077" y="2907574"/>
                  <a:ext cx="40802" cy="106960"/>
                </a:xfrm>
                <a:custGeom>
                  <a:avLst/>
                  <a:gdLst>
                    <a:gd name="connsiteX0" fmla="*/ 0 w 40802"/>
                    <a:gd name="connsiteY0" fmla="*/ 39440 h 106960"/>
                    <a:gd name="connsiteX1" fmla="*/ 0 w 40802"/>
                    <a:gd name="connsiteY1" fmla="*/ 23353 h 106960"/>
                    <a:gd name="connsiteX2" fmla="*/ 7897 w 40802"/>
                    <a:gd name="connsiteY2" fmla="*/ 23353 h 106960"/>
                    <a:gd name="connsiteX3" fmla="*/ 7897 w 40802"/>
                    <a:gd name="connsiteY3" fmla="*/ 0 h 106960"/>
                    <a:gd name="connsiteX4" fmla="*/ 27833 w 40802"/>
                    <a:gd name="connsiteY4" fmla="*/ 0 h 106960"/>
                    <a:gd name="connsiteX5" fmla="*/ 27833 w 40802"/>
                    <a:gd name="connsiteY5" fmla="*/ 23353 h 106960"/>
                    <a:gd name="connsiteX6" fmla="*/ 40625 w 40802"/>
                    <a:gd name="connsiteY6" fmla="*/ 23353 h 106960"/>
                    <a:gd name="connsiteX7" fmla="*/ 40625 w 40802"/>
                    <a:gd name="connsiteY7" fmla="*/ 39440 h 106960"/>
                    <a:gd name="connsiteX8" fmla="*/ 27833 w 40802"/>
                    <a:gd name="connsiteY8" fmla="*/ 39440 h 106960"/>
                    <a:gd name="connsiteX9" fmla="*/ 27833 w 40802"/>
                    <a:gd name="connsiteY9" fmla="*/ 83297 h 106960"/>
                    <a:gd name="connsiteX10" fmla="*/ 36848 w 40802"/>
                    <a:gd name="connsiteY10" fmla="*/ 89608 h 106960"/>
                    <a:gd name="connsiteX11" fmla="*/ 40802 w 40802"/>
                    <a:gd name="connsiteY11" fmla="*/ 89453 h 106960"/>
                    <a:gd name="connsiteX12" fmla="*/ 40802 w 40802"/>
                    <a:gd name="connsiteY12" fmla="*/ 106169 h 106960"/>
                    <a:gd name="connsiteX13" fmla="*/ 29406 w 40802"/>
                    <a:gd name="connsiteY13" fmla="*/ 106960 h 106960"/>
                    <a:gd name="connsiteX14" fmla="*/ 7897 w 40802"/>
                    <a:gd name="connsiteY14" fmla="*/ 89920 h 106960"/>
                    <a:gd name="connsiteX15" fmla="*/ 7897 w 40802"/>
                    <a:gd name="connsiteY15" fmla="*/ 39440 h 106960"/>
                    <a:gd name="connsiteX16" fmla="*/ 0 w 40802"/>
                    <a:gd name="connsiteY16" fmla="*/ 39440 h 106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0802" h="106960">
                      <a:moveTo>
                        <a:pt x="0" y="39440"/>
                      </a:moveTo>
                      <a:lnTo>
                        <a:pt x="0" y="23353"/>
                      </a:lnTo>
                      <a:lnTo>
                        <a:pt x="7897" y="23353"/>
                      </a:lnTo>
                      <a:lnTo>
                        <a:pt x="7897" y="0"/>
                      </a:lnTo>
                      <a:lnTo>
                        <a:pt x="27833" y="0"/>
                      </a:lnTo>
                      <a:lnTo>
                        <a:pt x="27833" y="23353"/>
                      </a:lnTo>
                      <a:lnTo>
                        <a:pt x="40625" y="23353"/>
                      </a:lnTo>
                      <a:lnTo>
                        <a:pt x="40625" y="39440"/>
                      </a:lnTo>
                      <a:lnTo>
                        <a:pt x="27833" y="39440"/>
                      </a:lnTo>
                      <a:lnTo>
                        <a:pt x="27833" y="83297"/>
                      </a:lnTo>
                      <a:cubicBezTo>
                        <a:pt x="27833" y="87558"/>
                        <a:pt x="31466" y="89608"/>
                        <a:pt x="36848" y="89608"/>
                      </a:cubicBezTo>
                      <a:cubicBezTo>
                        <a:pt x="38255" y="89608"/>
                        <a:pt x="39529" y="89608"/>
                        <a:pt x="40802" y="89453"/>
                      </a:cubicBezTo>
                      <a:lnTo>
                        <a:pt x="40802" y="106169"/>
                      </a:lnTo>
                      <a:cubicBezTo>
                        <a:pt x="36992" y="106805"/>
                        <a:pt x="33193" y="106960"/>
                        <a:pt x="29406" y="106960"/>
                      </a:cubicBezTo>
                      <a:cubicBezTo>
                        <a:pt x="16447" y="106960"/>
                        <a:pt x="7897" y="102231"/>
                        <a:pt x="7897" y="89920"/>
                      </a:cubicBezTo>
                      <a:lnTo>
                        <a:pt x="7897" y="39440"/>
                      </a:lnTo>
                      <a:lnTo>
                        <a:pt x="0" y="3944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1" name="Frihandsfigur: Form 50">
                  <a:extLst>
                    <a:ext uri="{FF2B5EF4-FFF2-40B4-BE49-F238E27FC236}">
                      <a16:creationId xmlns:a16="http://schemas.microsoft.com/office/drawing/2014/main" id="{23BF5A5A-5296-4566-B421-487E231ACDDB}"/>
                    </a:ext>
                  </a:extLst>
                </p:cNvPr>
                <p:cNvSpPr/>
                <p:nvPr/>
              </p:nvSpPr>
              <p:spPr>
                <a:xfrm>
                  <a:off x="7117932" y="2546781"/>
                  <a:ext cx="53373" cy="226957"/>
                </a:xfrm>
                <a:custGeom>
                  <a:avLst/>
                  <a:gdLst>
                    <a:gd name="connsiteX0" fmla="*/ 53373 w 53373"/>
                    <a:gd name="connsiteY0" fmla="*/ 226957 h 226957"/>
                    <a:gd name="connsiteX1" fmla="*/ 0 w 53373"/>
                    <a:gd name="connsiteY1" fmla="*/ 226957 h 226957"/>
                    <a:gd name="connsiteX2" fmla="*/ 0 w 53373"/>
                    <a:gd name="connsiteY2" fmla="*/ 0 h 226957"/>
                    <a:gd name="connsiteX3" fmla="*/ 53373 w 53373"/>
                    <a:gd name="connsiteY3" fmla="*/ 0 h 226957"/>
                    <a:gd name="connsiteX4" fmla="*/ 53373 w 53373"/>
                    <a:gd name="connsiteY4" fmla="*/ 226957 h 226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373" h="226957">
                      <a:moveTo>
                        <a:pt x="53373" y="226957"/>
                      </a:moveTo>
                      <a:lnTo>
                        <a:pt x="0" y="226957"/>
                      </a:lnTo>
                      <a:lnTo>
                        <a:pt x="0" y="0"/>
                      </a:lnTo>
                      <a:lnTo>
                        <a:pt x="53373" y="0"/>
                      </a:lnTo>
                      <a:lnTo>
                        <a:pt x="53373" y="226957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2" name="Frihandsfigur: Form 51">
                  <a:extLst>
                    <a:ext uri="{FF2B5EF4-FFF2-40B4-BE49-F238E27FC236}">
                      <a16:creationId xmlns:a16="http://schemas.microsoft.com/office/drawing/2014/main" id="{F6479F27-27F6-4DB6-9A32-DFF19D6B55F1}"/>
                    </a:ext>
                  </a:extLst>
                </p:cNvPr>
                <p:cNvSpPr/>
                <p:nvPr/>
              </p:nvSpPr>
              <p:spPr>
                <a:xfrm>
                  <a:off x="8193975" y="2546784"/>
                  <a:ext cx="265227" cy="226957"/>
                </a:xfrm>
                <a:custGeom>
                  <a:avLst/>
                  <a:gdLst>
                    <a:gd name="connsiteX0" fmla="*/ 158580 w 265227"/>
                    <a:gd name="connsiteY0" fmla="*/ 226957 h 226957"/>
                    <a:gd name="connsiteX1" fmla="*/ 265227 w 265227"/>
                    <a:gd name="connsiteY1" fmla="*/ 0 h 226957"/>
                    <a:gd name="connsiteX2" fmla="*/ 210181 w 265227"/>
                    <a:gd name="connsiteY2" fmla="*/ 0 h 226957"/>
                    <a:gd name="connsiteX3" fmla="*/ 132608 w 265227"/>
                    <a:gd name="connsiteY3" fmla="*/ 165580 h 226957"/>
                    <a:gd name="connsiteX4" fmla="*/ 55012 w 265227"/>
                    <a:gd name="connsiteY4" fmla="*/ 0 h 226957"/>
                    <a:gd name="connsiteX5" fmla="*/ 0 w 265227"/>
                    <a:gd name="connsiteY5" fmla="*/ 0 h 226957"/>
                    <a:gd name="connsiteX6" fmla="*/ 106614 w 265227"/>
                    <a:gd name="connsiteY6" fmla="*/ 226957 h 226957"/>
                    <a:gd name="connsiteX7" fmla="*/ 158580 w 265227"/>
                    <a:gd name="connsiteY7" fmla="*/ 226957 h 226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5227" h="226957">
                      <a:moveTo>
                        <a:pt x="158580" y="226957"/>
                      </a:moveTo>
                      <a:lnTo>
                        <a:pt x="265227" y="0"/>
                      </a:lnTo>
                      <a:lnTo>
                        <a:pt x="210181" y="0"/>
                      </a:lnTo>
                      <a:lnTo>
                        <a:pt x="132608" y="165580"/>
                      </a:lnTo>
                      <a:lnTo>
                        <a:pt x="55012" y="0"/>
                      </a:lnTo>
                      <a:lnTo>
                        <a:pt x="0" y="0"/>
                      </a:lnTo>
                      <a:lnTo>
                        <a:pt x="106614" y="226957"/>
                      </a:lnTo>
                      <a:lnTo>
                        <a:pt x="158580" y="226957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3" name="Frihandsfigur: Form 52">
                  <a:extLst>
                    <a:ext uri="{FF2B5EF4-FFF2-40B4-BE49-F238E27FC236}">
                      <a16:creationId xmlns:a16="http://schemas.microsoft.com/office/drawing/2014/main" id="{CD99D806-ACD8-43A7-99D3-7C7168C040CA}"/>
                    </a:ext>
                  </a:extLst>
                </p:cNvPr>
                <p:cNvSpPr/>
                <p:nvPr/>
              </p:nvSpPr>
              <p:spPr>
                <a:xfrm>
                  <a:off x="6694748" y="2546784"/>
                  <a:ext cx="373106" cy="226957"/>
                </a:xfrm>
                <a:custGeom>
                  <a:avLst/>
                  <a:gdLst>
                    <a:gd name="connsiteX0" fmla="*/ 259386 w 373106"/>
                    <a:gd name="connsiteY0" fmla="*/ 226957 h 226957"/>
                    <a:gd name="connsiteX1" fmla="*/ 373107 w 373106"/>
                    <a:gd name="connsiteY1" fmla="*/ 0 h 226957"/>
                    <a:gd name="connsiteX2" fmla="*/ 315235 w 373106"/>
                    <a:gd name="connsiteY2" fmla="*/ 0 h 226957"/>
                    <a:gd name="connsiteX3" fmla="*/ 230595 w 373106"/>
                    <a:gd name="connsiteY3" fmla="*/ 165580 h 226957"/>
                    <a:gd name="connsiteX4" fmla="*/ 73461 w 373106"/>
                    <a:gd name="connsiteY4" fmla="*/ 0 h 226957"/>
                    <a:gd name="connsiteX5" fmla="*/ 0 w 373106"/>
                    <a:gd name="connsiteY5" fmla="*/ 0 h 226957"/>
                    <a:gd name="connsiteX6" fmla="*/ 209390 w 373106"/>
                    <a:gd name="connsiteY6" fmla="*/ 226957 h 226957"/>
                    <a:gd name="connsiteX7" fmla="*/ 259386 w 373106"/>
                    <a:gd name="connsiteY7" fmla="*/ 226957 h 226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3106" h="226957">
                      <a:moveTo>
                        <a:pt x="259386" y="226957"/>
                      </a:moveTo>
                      <a:lnTo>
                        <a:pt x="373107" y="0"/>
                      </a:lnTo>
                      <a:lnTo>
                        <a:pt x="315235" y="0"/>
                      </a:lnTo>
                      <a:lnTo>
                        <a:pt x="230595" y="165580"/>
                      </a:lnTo>
                      <a:lnTo>
                        <a:pt x="73461" y="0"/>
                      </a:lnTo>
                      <a:lnTo>
                        <a:pt x="0" y="0"/>
                      </a:lnTo>
                      <a:lnTo>
                        <a:pt x="209390" y="226957"/>
                      </a:lnTo>
                      <a:lnTo>
                        <a:pt x="259386" y="226957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4" name="Frihandsfigur: Form 53">
                  <a:extLst>
                    <a:ext uri="{FF2B5EF4-FFF2-40B4-BE49-F238E27FC236}">
                      <a16:creationId xmlns:a16="http://schemas.microsoft.com/office/drawing/2014/main" id="{A4A1DBA0-1DE4-4650-83C0-7C0A9AFD4953}"/>
                    </a:ext>
                  </a:extLst>
                </p:cNvPr>
                <p:cNvSpPr/>
                <p:nvPr/>
              </p:nvSpPr>
              <p:spPr>
                <a:xfrm>
                  <a:off x="8442312" y="2546791"/>
                  <a:ext cx="373092" cy="226957"/>
                </a:xfrm>
                <a:custGeom>
                  <a:avLst/>
                  <a:gdLst>
                    <a:gd name="connsiteX0" fmla="*/ 113735 w 373092"/>
                    <a:gd name="connsiteY0" fmla="*/ 0 h 226957"/>
                    <a:gd name="connsiteX1" fmla="*/ 0 w 373092"/>
                    <a:gd name="connsiteY1" fmla="*/ 226957 h 226957"/>
                    <a:gd name="connsiteX2" fmla="*/ 57870 w 373092"/>
                    <a:gd name="connsiteY2" fmla="*/ 226957 h 226957"/>
                    <a:gd name="connsiteX3" fmla="*/ 142521 w 373092"/>
                    <a:gd name="connsiteY3" fmla="*/ 61377 h 226957"/>
                    <a:gd name="connsiteX4" fmla="*/ 299650 w 373092"/>
                    <a:gd name="connsiteY4" fmla="*/ 226957 h 226957"/>
                    <a:gd name="connsiteX5" fmla="*/ 373092 w 373092"/>
                    <a:gd name="connsiteY5" fmla="*/ 226957 h 226957"/>
                    <a:gd name="connsiteX6" fmla="*/ 163708 w 373092"/>
                    <a:gd name="connsiteY6" fmla="*/ 0 h 226957"/>
                    <a:gd name="connsiteX7" fmla="*/ 113735 w 373092"/>
                    <a:gd name="connsiteY7" fmla="*/ 0 h 226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3092" h="226957">
                      <a:moveTo>
                        <a:pt x="113735" y="0"/>
                      </a:moveTo>
                      <a:lnTo>
                        <a:pt x="0" y="226957"/>
                      </a:lnTo>
                      <a:lnTo>
                        <a:pt x="57870" y="226957"/>
                      </a:lnTo>
                      <a:lnTo>
                        <a:pt x="142521" y="61377"/>
                      </a:lnTo>
                      <a:lnTo>
                        <a:pt x="299650" y="226957"/>
                      </a:lnTo>
                      <a:lnTo>
                        <a:pt x="373092" y="226957"/>
                      </a:lnTo>
                      <a:lnTo>
                        <a:pt x="163708" y="0"/>
                      </a:lnTo>
                      <a:lnTo>
                        <a:pt x="113735" y="0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5" name="Frihandsfigur: Form 54">
                  <a:extLst>
                    <a:ext uri="{FF2B5EF4-FFF2-40B4-BE49-F238E27FC236}">
                      <a16:creationId xmlns:a16="http://schemas.microsoft.com/office/drawing/2014/main" id="{4602CC0F-B8DE-41F7-AB50-B3B0FB8CBAA1}"/>
                    </a:ext>
                  </a:extLst>
                </p:cNvPr>
                <p:cNvSpPr/>
                <p:nvPr/>
              </p:nvSpPr>
              <p:spPr>
                <a:xfrm>
                  <a:off x="7259154" y="2546797"/>
                  <a:ext cx="241352" cy="226938"/>
                </a:xfrm>
                <a:custGeom>
                  <a:avLst/>
                  <a:gdLst>
                    <a:gd name="connsiteX0" fmla="*/ 53373 w 241352"/>
                    <a:gd name="connsiteY0" fmla="*/ 78879 h 226938"/>
                    <a:gd name="connsiteX1" fmla="*/ 53373 w 241352"/>
                    <a:gd name="connsiteY1" fmla="*/ 226938 h 226938"/>
                    <a:gd name="connsiteX2" fmla="*/ 0 w 241352"/>
                    <a:gd name="connsiteY2" fmla="*/ 226938 h 226938"/>
                    <a:gd name="connsiteX3" fmla="*/ 0 w 241352"/>
                    <a:gd name="connsiteY3" fmla="*/ 0 h 226938"/>
                    <a:gd name="connsiteX4" fmla="*/ 53373 w 241352"/>
                    <a:gd name="connsiteY4" fmla="*/ 0 h 226938"/>
                    <a:gd name="connsiteX5" fmla="*/ 187998 w 241352"/>
                    <a:gd name="connsiteY5" fmla="*/ 147430 h 226938"/>
                    <a:gd name="connsiteX6" fmla="*/ 187998 w 241352"/>
                    <a:gd name="connsiteY6" fmla="*/ 0 h 226938"/>
                    <a:gd name="connsiteX7" fmla="*/ 241353 w 241352"/>
                    <a:gd name="connsiteY7" fmla="*/ 0 h 226938"/>
                    <a:gd name="connsiteX8" fmla="*/ 241353 w 241352"/>
                    <a:gd name="connsiteY8" fmla="*/ 226938 h 226938"/>
                    <a:gd name="connsiteX9" fmla="*/ 187998 w 241352"/>
                    <a:gd name="connsiteY9" fmla="*/ 226938 h 226938"/>
                    <a:gd name="connsiteX10" fmla="*/ 53373 w 241352"/>
                    <a:gd name="connsiteY10" fmla="*/ 78879 h 2269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1352" h="226938">
                      <a:moveTo>
                        <a:pt x="53373" y="78879"/>
                      </a:moveTo>
                      <a:lnTo>
                        <a:pt x="53373" y="226938"/>
                      </a:lnTo>
                      <a:lnTo>
                        <a:pt x="0" y="226938"/>
                      </a:lnTo>
                      <a:lnTo>
                        <a:pt x="0" y="0"/>
                      </a:lnTo>
                      <a:lnTo>
                        <a:pt x="53373" y="0"/>
                      </a:lnTo>
                      <a:lnTo>
                        <a:pt x="187998" y="147430"/>
                      </a:lnTo>
                      <a:lnTo>
                        <a:pt x="187998" y="0"/>
                      </a:lnTo>
                      <a:lnTo>
                        <a:pt x="241353" y="0"/>
                      </a:lnTo>
                      <a:lnTo>
                        <a:pt x="241353" y="226938"/>
                      </a:lnTo>
                      <a:lnTo>
                        <a:pt x="187998" y="226938"/>
                      </a:lnTo>
                      <a:lnTo>
                        <a:pt x="53373" y="78879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6" name="Frihandsfigur: Form 55">
                  <a:extLst>
                    <a:ext uri="{FF2B5EF4-FFF2-40B4-BE49-F238E27FC236}">
                      <a16:creationId xmlns:a16="http://schemas.microsoft.com/office/drawing/2014/main" id="{D02B4C7A-2723-4FA6-8781-CE4029A3037A}"/>
                    </a:ext>
                  </a:extLst>
                </p:cNvPr>
                <p:cNvSpPr/>
                <p:nvPr/>
              </p:nvSpPr>
              <p:spPr>
                <a:xfrm>
                  <a:off x="7582870" y="2546797"/>
                  <a:ext cx="241346" cy="226938"/>
                </a:xfrm>
                <a:custGeom>
                  <a:avLst/>
                  <a:gdLst>
                    <a:gd name="connsiteX0" fmla="*/ 53354 w 241346"/>
                    <a:gd name="connsiteY0" fmla="*/ 78879 h 226938"/>
                    <a:gd name="connsiteX1" fmla="*/ 53354 w 241346"/>
                    <a:gd name="connsiteY1" fmla="*/ 226938 h 226938"/>
                    <a:gd name="connsiteX2" fmla="*/ 0 w 241346"/>
                    <a:gd name="connsiteY2" fmla="*/ 226938 h 226938"/>
                    <a:gd name="connsiteX3" fmla="*/ 0 w 241346"/>
                    <a:gd name="connsiteY3" fmla="*/ 0 h 226938"/>
                    <a:gd name="connsiteX4" fmla="*/ 53354 w 241346"/>
                    <a:gd name="connsiteY4" fmla="*/ 0 h 226938"/>
                    <a:gd name="connsiteX5" fmla="*/ 187979 w 241346"/>
                    <a:gd name="connsiteY5" fmla="*/ 147430 h 226938"/>
                    <a:gd name="connsiteX6" fmla="*/ 187979 w 241346"/>
                    <a:gd name="connsiteY6" fmla="*/ 0 h 226938"/>
                    <a:gd name="connsiteX7" fmla="*/ 241347 w 241346"/>
                    <a:gd name="connsiteY7" fmla="*/ 0 h 226938"/>
                    <a:gd name="connsiteX8" fmla="*/ 241347 w 241346"/>
                    <a:gd name="connsiteY8" fmla="*/ 226938 h 226938"/>
                    <a:gd name="connsiteX9" fmla="*/ 187979 w 241346"/>
                    <a:gd name="connsiteY9" fmla="*/ 226938 h 226938"/>
                    <a:gd name="connsiteX10" fmla="*/ 53354 w 241346"/>
                    <a:gd name="connsiteY10" fmla="*/ 78879 h 2269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1346" h="226938">
                      <a:moveTo>
                        <a:pt x="53354" y="78879"/>
                      </a:moveTo>
                      <a:lnTo>
                        <a:pt x="53354" y="226938"/>
                      </a:lnTo>
                      <a:lnTo>
                        <a:pt x="0" y="226938"/>
                      </a:lnTo>
                      <a:lnTo>
                        <a:pt x="0" y="0"/>
                      </a:lnTo>
                      <a:lnTo>
                        <a:pt x="53354" y="0"/>
                      </a:lnTo>
                      <a:lnTo>
                        <a:pt x="187979" y="147430"/>
                      </a:lnTo>
                      <a:lnTo>
                        <a:pt x="187979" y="0"/>
                      </a:lnTo>
                      <a:lnTo>
                        <a:pt x="241347" y="0"/>
                      </a:lnTo>
                      <a:lnTo>
                        <a:pt x="241347" y="226938"/>
                      </a:lnTo>
                      <a:lnTo>
                        <a:pt x="187979" y="226938"/>
                      </a:lnTo>
                      <a:lnTo>
                        <a:pt x="53354" y="78879"/>
                      </a:lnTo>
                      <a:close/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57" name="Frihandsfigur: Form 56">
                  <a:extLst>
                    <a:ext uri="{FF2B5EF4-FFF2-40B4-BE49-F238E27FC236}">
                      <a16:creationId xmlns:a16="http://schemas.microsoft.com/office/drawing/2014/main" id="{F31A2A03-50C5-4936-8D3A-83112650641F}"/>
                    </a:ext>
                  </a:extLst>
                </p:cNvPr>
                <p:cNvSpPr/>
                <p:nvPr/>
              </p:nvSpPr>
              <p:spPr>
                <a:xfrm>
                  <a:off x="7897692" y="2542215"/>
                  <a:ext cx="264739" cy="240820"/>
                </a:xfrm>
                <a:custGeom>
                  <a:avLst/>
                  <a:gdLst>
                    <a:gd name="connsiteX0" fmla="*/ 0 w 264739"/>
                    <a:gd name="connsiteY0" fmla="*/ 118253 h 240820"/>
                    <a:gd name="connsiteX1" fmla="*/ 132387 w 264739"/>
                    <a:gd name="connsiteY1" fmla="*/ 0 h 240820"/>
                    <a:gd name="connsiteX2" fmla="*/ 264740 w 264739"/>
                    <a:gd name="connsiteY2" fmla="*/ 118253 h 240820"/>
                    <a:gd name="connsiteX3" fmla="*/ 132387 w 264739"/>
                    <a:gd name="connsiteY3" fmla="*/ 240821 h 240820"/>
                    <a:gd name="connsiteX4" fmla="*/ 0 w 264739"/>
                    <a:gd name="connsiteY4" fmla="*/ 118253 h 240820"/>
                    <a:gd name="connsiteX5" fmla="*/ 132387 w 264739"/>
                    <a:gd name="connsiteY5" fmla="*/ 191138 h 240820"/>
                    <a:gd name="connsiteX6" fmla="*/ 210137 w 264739"/>
                    <a:gd name="connsiteY6" fmla="*/ 119146 h 240820"/>
                    <a:gd name="connsiteX7" fmla="*/ 132387 w 264739"/>
                    <a:gd name="connsiteY7" fmla="*/ 49677 h 240820"/>
                    <a:gd name="connsiteX8" fmla="*/ 54614 w 264739"/>
                    <a:gd name="connsiteY8" fmla="*/ 119146 h 240820"/>
                    <a:gd name="connsiteX9" fmla="*/ 132387 w 264739"/>
                    <a:gd name="connsiteY9" fmla="*/ 191138 h 240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64739" h="240820">
                      <a:moveTo>
                        <a:pt x="0" y="118253"/>
                      </a:moveTo>
                      <a:cubicBezTo>
                        <a:pt x="0" y="42424"/>
                        <a:pt x="49563" y="0"/>
                        <a:pt x="132387" y="0"/>
                      </a:cubicBezTo>
                      <a:cubicBezTo>
                        <a:pt x="215176" y="0"/>
                        <a:pt x="264740" y="42424"/>
                        <a:pt x="264740" y="118253"/>
                      </a:cubicBezTo>
                      <a:cubicBezTo>
                        <a:pt x="264740" y="197354"/>
                        <a:pt x="212939" y="240821"/>
                        <a:pt x="132387" y="240821"/>
                      </a:cubicBezTo>
                      <a:cubicBezTo>
                        <a:pt x="51801" y="240821"/>
                        <a:pt x="0" y="197354"/>
                        <a:pt x="0" y="118253"/>
                      </a:cubicBezTo>
                      <a:moveTo>
                        <a:pt x="132387" y="191138"/>
                      </a:moveTo>
                      <a:cubicBezTo>
                        <a:pt x="179701" y="191138"/>
                        <a:pt x="210137" y="165604"/>
                        <a:pt x="210137" y="119146"/>
                      </a:cubicBezTo>
                      <a:cubicBezTo>
                        <a:pt x="210137" y="74593"/>
                        <a:pt x="181031" y="49677"/>
                        <a:pt x="132387" y="49677"/>
                      </a:cubicBezTo>
                      <a:cubicBezTo>
                        <a:pt x="83731" y="49677"/>
                        <a:pt x="54614" y="74593"/>
                        <a:pt x="54614" y="119146"/>
                      </a:cubicBezTo>
                      <a:cubicBezTo>
                        <a:pt x="54614" y="165604"/>
                        <a:pt x="85061" y="191138"/>
                        <a:pt x="132387" y="191138"/>
                      </a:cubicBezTo>
                    </a:path>
                  </a:pathLst>
                </a:custGeom>
                <a:solidFill>
                  <a:srgbClr val="5EA400"/>
                </a:solidFill>
                <a:ln w="11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324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58172"/>
            <a:ext cx="7886700" cy="7927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Studie 1. Webbenkät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723837F-35F3-4250-BF60-FB8AA281ADB0}"/>
              </a:ext>
            </a:extLst>
          </p:cNvPr>
          <p:cNvSpPr txBox="1">
            <a:spLocks/>
          </p:cNvSpPr>
          <p:nvPr/>
        </p:nvSpPr>
        <p:spPr>
          <a:xfrm>
            <a:off x="357051" y="1306286"/>
            <a:ext cx="8368938" cy="4862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sv-SE" sz="2600" dirty="0"/>
              <a:t>Vi vet inte vilka röster deltagarna tänkte på när de besvarade enkäten.</a:t>
            </a:r>
          </a:p>
          <a:p>
            <a:pPr>
              <a:lnSpc>
                <a:spcPct val="120000"/>
              </a:lnSpc>
            </a:pPr>
            <a:r>
              <a:rPr lang="sv-SE" sz="2600" dirty="0"/>
              <a:t>Mänskliga röster varierar, det gör också talsyntesröster.</a:t>
            </a:r>
          </a:p>
          <a:p>
            <a:endParaRPr lang="sv-SE" sz="2400" dirty="0"/>
          </a:p>
          <a:p>
            <a:r>
              <a:rPr lang="sv-SE" sz="2400" dirty="0"/>
              <a:t>119 deltagare</a:t>
            </a:r>
          </a:p>
          <a:p>
            <a:pPr lvl="1"/>
            <a:r>
              <a:rPr lang="sv-SE" sz="2200" dirty="0"/>
              <a:t>Högskolegruppen (45), 	Skönlitteraturgruppen (74)</a:t>
            </a:r>
          </a:p>
          <a:p>
            <a:endParaRPr lang="sv-SE" sz="2400" dirty="0"/>
          </a:p>
          <a:p>
            <a:r>
              <a:rPr lang="sv-SE" sz="2400" dirty="0"/>
              <a:t>67 % kvinnor</a:t>
            </a:r>
          </a:p>
          <a:p>
            <a:r>
              <a:rPr lang="sv-SE" sz="2400" dirty="0"/>
              <a:t>40 % under 40</a:t>
            </a:r>
          </a:p>
          <a:p>
            <a:r>
              <a:rPr lang="sv-SE" sz="2400" dirty="0"/>
              <a:t>47 % med behov av anpassad text</a:t>
            </a:r>
          </a:p>
          <a:p>
            <a:endParaRPr lang="sv-SE" sz="2400" dirty="0"/>
          </a:p>
          <a:p>
            <a:r>
              <a:rPr lang="sv-SE" sz="2400" dirty="0"/>
              <a:t>Lyssningsvana</a:t>
            </a:r>
          </a:p>
          <a:p>
            <a:pPr lvl="1"/>
            <a:r>
              <a:rPr lang="sv-SE" sz="2200" dirty="0"/>
              <a:t>Mänsklig röst: 70 %	,	Syntetisk röst: 37 %</a:t>
            </a:r>
          </a:p>
          <a:p>
            <a:endParaRPr lang="sv-SE" sz="24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131489" y="6500286"/>
            <a:ext cx="53287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kern="1200" dirty="0">
                <a:latin typeface="+mn-lt"/>
                <a:ea typeface="+mn-ea"/>
                <a:cs typeface="+mn-cs"/>
              </a:rPr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4" y="6500286"/>
            <a:ext cx="4381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E9A1187-8647-4667-8F61-6FDD9FA743F3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 dirty="0"/>
          </a:p>
        </p:txBody>
      </p:sp>
      <p:sp>
        <p:nvSpPr>
          <p:cNvPr id="59" name="Platshållare för innehåll 2">
            <a:extLst>
              <a:ext uri="{FF2B5EF4-FFF2-40B4-BE49-F238E27FC236}">
                <a16:creationId xmlns:a16="http://schemas.microsoft.com/office/drawing/2014/main" id="{B855B18A-E4BD-422E-B560-7E62E27692CC}"/>
              </a:ext>
            </a:extLst>
          </p:cNvPr>
          <p:cNvSpPr txBox="1">
            <a:spLocks/>
          </p:cNvSpPr>
          <p:nvPr/>
        </p:nvSpPr>
        <p:spPr>
          <a:xfrm>
            <a:off x="4875147" y="1388353"/>
            <a:ext cx="4105567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15035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45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Röstpreferenser: uppgift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131489" y="6500286"/>
            <a:ext cx="53287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kern="1200" dirty="0">
                <a:latin typeface="+mn-lt"/>
                <a:ea typeface="+mn-ea"/>
                <a:cs typeface="+mn-cs"/>
              </a:rPr>
              <a:t>SDK                                           2020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4" y="6500286"/>
            <a:ext cx="4381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E9A1187-8647-4667-8F61-6FDD9FA743F3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 dirty="0"/>
          </a:p>
        </p:txBody>
      </p:sp>
      <p:sp>
        <p:nvSpPr>
          <p:cNvPr id="59" name="Platshållare för innehåll 2">
            <a:extLst>
              <a:ext uri="{FF2B5EF4-FFF2-40B4-BE49-F238E27FC236}">
                <a16:creationId xmlns:a16="http://schemas.microsoft.com/office/drawing/2014/main" id="{B855B18A-E4BD-422E-B560-7E62E27692CC}"/>
              </a:ext>
            </a:extLst>
          </p:cNvPr>
          <p:cNvSpPr txBox="1">
            <a:spLocks/>
          </p:cNvSpPr>
          <p:nvPr/>
        </p:nvSpPr>
        <p:spPr>
          <a:xfrm>
            <a:off x="4875147" y="1388353"/>
            <a:ext cx="4105567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  <a:p>
            <a:endParaRPr lang="sv-SE" sz="2400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3F6BADBB-AAD1-4418-8C60-440AF7B7DEA4}"/>
              </a:ext>
            </a:extLst>
          </p:cNvPr>
          <p:cNvSpPr txBox="1">
            <a:spLocks/>
          </p:cNvSpPr>
          <p:nvPr/>
        </p:nvSpPr>
        <p:spPr>
          <a:xfrm>
            <a:off x="628650" y="1955757"/>
            <a:ext cx="7886700" cy="38615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ea"/>
              </a:rPr>
              <a:t>Välj de röstegenskaper du tycker att en röst som läser upp kurslitteratur/skönlitteratur ska ha.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Välj de röstegenskaper du tycker att en röst som läser upp kurslitteratur/skönlitteratur inte ska ha.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En lista med egenskaper.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ea"/>
              </a:rPr>
              <a:t>Både mänskliga och syntetiska röster.</a:t>
            </a:r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625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1306696A-F203-46B7-8283-04E1BEAE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SDK                                           2020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F7FDD9C-18ED-4358-BE9D-C0EA4532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8</a:t>
            </a:fld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3374BBC-70B8-4019-8B01-B0BFB8777FA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760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Röstpreferenser</a:t>
            </a: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4CE8EC39-7963-4BCA-A722-1D7D4F97FA56}"/>
              </a:ext>
            </a:extLst>
          </p:cNvPr>
          <p:cNvSpPr txBox="1">
            <a:spLocks/>
          </p:cNvSpPr>
          <p:nvPr/>
        </p:nvSpPr>
        <p:spPr>
          <a:xfrm>
            <a:off x="478607" y="1227910"/>
            <a:ext cx="7886700" cy="4946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sv-SE" sz="3100" dirty="0">
                <a:solidFill>
                  <a:schemeClr val="tx1"/>
                </a:solidFill>
                <a:ea typeface="+mn-ea"/>
              </a:rPr>
              <a:t>Ålder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800" dirty="0">
                <a:solidFill>
                  <a:schemeClr val="tx1"/>
                </a:solidFill>
                <a:ea typeface="+mn-ea"/>
              </a:rPr>
              <a:t>Medelålders		HÖG 24 %	SKÖN 35 %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800" dirty="0">
                <a:solidFill>
                  <a:schemeClr val="tx1"/>
                </a:solidFill>
                <a:ea typeface="+mn-ea"/>
              </a:rPr>
              <a:t>Ung			HÖG 16 %	SKÖN   4 %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800" dirty="0">
                <a:solidFill>
                  <a:schemeClr val="tx1"/>
                </a:solidFill>
                <a:ea typeface="+mn-ea"/>
              </a:rPr>
              <a:t>Gammal		HÖG   4 %	SKÖN   8 %</a:t>
            </a:r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  <a:p>
            <a:pPr>
              <a:spcBef>
                <a:spcPts val="1000"/>
              </a:spcBef>
            </a:pPr>
            <a:r>
              <a:rPr lang="sv-SE" sz="3100" dirty="0">
                <a:solidFill>
                  <a:schemeClr val="tx1"/>
                </a:solidFill>
                <a:ea typeface="+mn-ea"/>
              </a:rPr>
              <a:t>Kön</a:t>
            </a:r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/>
              <a:t>Spelar mindre roll, de flesta valde ingenting.</a:t>
            </a:r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spcBef>
                <a:spcPts val="1000"/>
              </a:spcBef>
            </a:pPr>
            <a:r>
              <a:rPr lang="sv-SE" sz="3100" dirty="0">
                <a:solidFill>
                  <a:schemeClr val="tx1"/>
                </a:solidFill>
              </a:rPr>
              <a:t>Tonläge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800" dirty="0"/>
              <a:t>Varken ljus eller mörk	HÖG 38 %	SKÖN 50 %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800" dirty="0"/>
              <a:t>Mörk			HÖG 22 %	SKÖN 24 %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800" dirty="0"/>
              <a:t>Ljus			HÖG   7 %	SKÖN   7 %</a:t>
            </a:r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535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1306696A-F203-46B7-8283-04E1BEAE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SDK                                           2020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F7FDD9C-18ED-4358-BE9D-C0EA4532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1187-8647-4667-8F61-6FDD9FA743F3}" type="slidenum">
              <a:rPr lang="sv-SE" smtClean="0"/>
              <a:t>9</a:t>
            </a:fld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3374BBC-70B8-4019-8B01-B0BFB8777FA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760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Röstpreferenser</a:t>
            </a: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4CE8EC39-7963-4BCA-A722-1D7D4F97FA56}"/>
              </a:ext>
            </a:extLst>
          </p:cNvPr>
          <p:cNvSpPr txBox="1">
            <a:spLocks/>
          </p:cNvSpPr>
          <p:nvPr/>
        </p:nvSpPr>
        <p:spPr>
          <a:xfrm>
            <a:off x="478607" y="1429586"/>
            <a:ext cx="7886700" cy="43180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sv-SE" sz="2400" dirty="0">
                <a:solidFill>
                  <a:schemeClr val="tx1"/>
                </a:solidFill>
                <a:ea typeface="+mn-ea"/>
              </a:rPr>
              <a:t>Övriga positiva egenskaper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tx1"/>
                </a:solidFill>
                <a:ea typeface="+mn-ea"/>
              </a:rPr>
              <a:t>Mjuk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tx1"/>
                </a:solidFill>
                <a:ea typeface="+mn-ea"/>
              </a:rPr>
              <a:t>Flödande</a:t>
            </a:r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  <a:p>
            <a:pPr>
              <a:spcBef>
                <a:spcPts val="1000"/>
              </a:spcBef>
            </a:pPr>
            <a:r>
              <a:rPr lang="sv-SE" sz="2400" dirty="0">
                <a:solidFill>
                  <a:schemeClr val="tx1"/>
                </a:solidFill>
                <a:ea typeface="+mn-ea"/>
              </a:rPr>
              <a:t>Övriga negativa egenskaper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/>
              <a:t>Nasal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/>
              <a:t>Ansträngd</a:t>
            </a: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200" dirty="0"/>
              <a:t>Gäll</a:t>
            </a:r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709200" lvl="1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52000" indent="-2520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413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T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3999"/>
      </a:accent1>
      <a:accent2>
        <a:srgbClr val="2A6475"/>
      </a:accent2>
      <a:accent3>
        <a:srgbClr val="E20177"/>
      </a:accent3>
      <a:accent4>
        <a:srgbClr val="027C68"/>
      </a:accent4>
      <a:accent5>
        <a:srgbClr val="DADADA"/>
      </a:accent5>
      <a:accent6>
        <a:srgbClr val="F0F0F0"/>
      </a:accent6>
      <a:hlink>
        <a:srgbClr val="0563C1"/>
      </a:hlink>
      <a:folHlink>
        <a:srgbClr val="954F72"/>
      </a:folHlink>
    </a:clrScheme>
    <a:fontScheme name="MTM -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806A31-8218-4C43-B511-85DA9F2FCAC4}" vid="{A3B37E31-64B9-4279-BD8E-3842E84037D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D38E6644D7B44AB1BFCB2B28654CBC" ma:contentTypeVersion="5" ma:contentTypeDescription="Skapa ett nytt dokument." ma:contentTypeScope="" ma:versionID="46f3ec5ea7f6361f1718ce891115f71d">
  <xsd:schema xmlns:xsd="http://www.w3.org/2001/XMLSchema" xmlns:xs="http://www.w3.org/2001/XMLSchema" xmlns:p="http://schemas.microsoft.com/office/2006/metadata/properties" xmlns:ns3="9c27a3f2-28bc-4d1c-b750-478c1d3928ce" xmlns:ns4="46f77b8d-0442-4f27-99a9-de99834c4af0" targetNamespace="http://schemas.microsoft.com/office/2006/metadata/properties" ma:root="true" ma:fieldsID="05d014c6fd7dbf2fefa0b928c4da0dd7" ns3:_="" ns4:_="">
    <xsd:import namespace="9c27a3f2-28bc-4d1c-b750-478c1d3928ce"/>
    <xsd:import namespace="46f77b8d-0442-4f27-99a9-de99834c4af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7a3f2-28bc-4d1c-b750-478c1d3928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77b8d-0442-4f27-99a9-de99834c4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DE1D4D-CA7A-40E1-8ECC-644F9A2C4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27a3f2-28bc-4d1c-b750-478c1d3928ce"/>
    <ds:schemaRef ds:uri="46f77b8d-0442-4f27-99a9-de99834c4a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6413F9-2854-4B2D-B3A5-04D6F5C95D9B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c27a3f2-28bc-4d1c-b750-478c1d3928ce"/>
    <ds:schemaRef ds:uri="46f77b8d-0442-4f27-99a9-de99834c4af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65C018-00C0-4266-B3F7-DCD7793085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1054</Words>
  <Application>Microsoft Office PowerPoint</Application>
  <PresentationFormat>Bildspel på skärmen (4:3)</PresentationFormat>
  <Paragraphs>229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Office-tema</vt:lpstr>
      <vt:lpstr>PowerPoint-presentation</vt:lpstr>
      <vt:lpstr>Att lyssna på uppläst text</vt:lpstr>
      <vt:lpstr>Om mig</vt:lpstr>
      <vt:lpstr>Talsyntes på MTM</vt:lpstr>
      <vt:lpstr>Studier: Att lyssna på uppläst text</vt:lpstr>
      <vt:lpstr>Studie 1. Webbenkät</vt:lpstr>
      <vt:lpstr>Röstpreferenser: uppgift</vt:lpstr>
      <vt:lpstr>PowerPoint-presentation</vt:lpstr>
      <vt:lpstr>PowerPoint-presentation</vt:lpstr>
      <vt:lpstr>Positiva och negativa egenskaper i en uppläsning</vt:lpstr>
      <vt:lpstr>PowerPoint-presentation</vt:lpstr>
      <vt:lpstr>PowerPoint-presentation</vt:lpstr>
      <vt:lpstr>Viktiga egenskaper för talsyntes (högskolelitteratur)</vt:lpstr>
      <vt:lpstr>Ett par skillnader mellan grupperna</vt:lpstr>
      <vt:lpstr>PowerPoint-presentation</vt:lpstr>
      <vt:lpstr>PowerPoint-presentation</vt:lpstr>
      <vt:lpstr>Djupinlärd talsyntes för uppläsning  av lång och informationsrik text  på svenska</vt:lpstr>
      <vt:lpstr>Arbetspaket</vt:lpstr>
      <vt:lpstr>Annat på gång</vt:lpstr>
      <vt:lpstr>Tack!</vt:lpstr>
      <vt:lpstr>Vi finns inte till för tekniken eller medierna. Vi finns till för människorna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Tånnander</dc:creator>
  <cp:lastModifiedBy>Christina Tånnander</cp:lastModifiedBy>
  <cp:revision>16</cp:revision>
  <dcterms:created xsi:type="dcterms:W3CDTF">2020-10-12T12:04:48Z</dcterms:created>
  <dcterms:modified xsi:type="dcterms:W3CDTF">2020-11-05T08:58:38Z</dcterms:modified>
</cp:coreProperties>
</file>