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16"/>
  </p:notesMasterIdLst>
  <p:handoutMasterIdLst>
    <p:handoutMasterId r:id="rId17"/>
  </p:handoutMasterIdLst>
  <p:sldIdLst>
    <p:sldId id="258" r:id="rId3"/>
    <p:sldId id="287" r:id="rId4"/>
    <p:sldId id="288" r:id="rId5"/>
    <p:sldId id="285" r:id="rId6"/>
    <p:sldId id="279" r:id="rId7"/>
    <p:sldId id="281" r:id="rId8"/>
    <p:sldId id="262" r:id="rId9"/>
    <p:sldId id="278" r:id="rId10"/>
    <p:sldId id="283" r:id="rId11"/>
    <p:sldId id="290" r:id="rId12"/>
    <p:sldId id="289" r:id="rId13"/>
    <p:sldId id="291" r:id="rId14"/>
    <p:sldId id="286" r:id="rId15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902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710" autoAdjust="0"/>
  </p:normalViewPr>
  <p:slideViewPr>
    <p:cSldViewPr snapToObjects="1">
      <p:cViewPr varScale="1">
        <p:scale>
          <a:sx n="98" d="100"/>
          <a:sy n="98" d="100"/>
        </p:scale>
        <p:origin x="101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84" charset="0"/>
              </a:defRPr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84" charset="0"/>
              </a:defRPr>
            </a:lvl1pPr>
          </a:lstStyle>
          <a:p>
            <a:fld id="{3D89DC7A-EE6F-410B-BF6F-D010DDB2473E}" type="datetime1">
              <a:rPr lang="sv-SE"/>
              <a:pPr/>
              <a:t>2014-11-07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84" charset="0"/>
              </a:defRPr>
            </a:lvl1pPr>
          </a:lstStyle>
          <a:p>
            <a:r>
              <a:rPr lang="sv-SE"/>
              <a:t>test går det att lägga saker här?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84" charset="0"/>
              </a:defRPr>
            </a:lvl1pPr>
          </a:lstStyle>
          <a:p>
            <a:fld id="{93B25228-9AB9-47C7-8326-C0678BE50094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1945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84" charset="0"/>
              </a:defRPr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84" charset="0"/>
              </a:defRPr>
            </a:lvl1pPr>
          </a:lstStyle>
          <a:p>
            <a:fld id="{7E36FE39-48E6-4D78-BFA0-B2B5225B4990}" type="datetime1">
              <a:rPr lang="sv-SE"/>
              <a:pPr/>
              <a:t>2014-11-07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sv-SE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84" charset="0"/>
              </a:defRPr>
            </a:lvl1pPr>
          </a:lstStyle>
          <a:p>
            <a:r>
              <a:rPr lang="sv-SE"/>
              <a:t>test går det att lägga saker här?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84" charset="0"/>
              </a:defRPr>
            </a:lvl1pPr>
          </a:lstStyle>
          <a:p>
            <a:fld id="{BA45E432-1D21-43F2-AD52-66832D214698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235835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test går det att lägga saker här?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45E432-1D21-43F2-AD52-66832D214698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920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test går det att lägga saker här?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45E432-1D21-43F2-AD52-66832D214698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3238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smtClean="0"/>
              <a:t>test går det att lägga saker här?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45E432-1D21-43F2-AD52-66832D214698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8035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med rundade hörn 1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3" name="Ellips 2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4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 descr="MTM_Bakgrundsbild_lju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52400"/>
            <a:ext cx="8839200" cy="6172200"/>
          </a:xfrm>
          <a:prstGeom prst="roundRect">
            <a:avLst>
              <a:gd name="adj" fmla="val 1338"/>
            </a:avLst>
          </a:prstGeom>
        </p:spPr>
      </p:pic>
      <p:pic>
        <p:nvPicPr>
          <p:cNvPr id="6" name="Bildobjekt 11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9288" y="2243138"/>
            <a:ext cx="3014662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2593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495800" y="990600"/>
            <a:ext cx="4191000" cy="236220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902279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sidfot 3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med rundade hörn 1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3" name="Ellips 2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4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0" y="-46038"/>
            <a:ext cx="5029200" cy="65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63650"/>
            <a:ext cx="396240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676400"/>
            <a:ext cx="783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Platshållare för sidfot 3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Platshållare för sidfot 3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med rundade hörn 1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3" name="Ellips 2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4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6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 descr="MTM_Bakgrundsbild_lju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52400"/>
            <a:ext cx="8839200" cy="6172200"/>
          </a:xfrm>
          <a:prstGeom prst="roundRect">
            <a:avLst>
              <a:gd name="adj" fmla="val 1338"/>
            </a:avLst>
          </a:prstGeom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2514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 descr="MTM_Bakgrundsbild_lju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52400"/>
            <a:ext cx="8839200" cy="6172200"/>
          </a:xfrm>
          <a:prstGeom prst="roundRect">
            <a:avLst>
              <a:gd name="adj" fmla="val 1338"/>
            </a:avLst>
          </a:prstGeom>
        </p:spPr>
      </p:pic>
      <p:pic>
        <p:nvPicPr>
          <p:cNvPr id="8" name="Bildobjekt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572000"/>
            <a:ext cx="21669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1905000" y="2179637"/>
            <a:ext cx="5486400" cy="2620963"/>
          </a:xfrm>
        </p:spPr>
        <p:txBody>
          <a:bodyPr/>
          <a:lstStyle>
            <a:lvl1pPr algn="ctr">
              <a:buNone/>
              <a:defRPr/>
            </a:lvl1pPr>
            <a:lvl2pPr algn="ctr">
              <a:buFont typeface="Arial"/>
              <a:buNone/>
              <a:defRPr sz="1400"/>
            </a:lvl2pPr>
            <a:lvl3pPr algn="ctr">
              <a:buFont typeface="Arial"/>
              <a:buNone/>
              <a:defRPr sz="1400"/>
            </a:lvl3pPr>
            <a:lvl4pPr algn="ctr">
              <a:buFont typeface="Arial"/>
              <a:buNone/>
              <a:defRPr sz="1400"/>
            </a:lvl4pPr>
            <a:lvl5pPr algn="ctr">
              <a:buFont typeface="Arial"/>
              <a:buNone/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med rundade hörn 1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3" name="Ellips 2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4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 userDrawn="1"/>
        </p:nvSpPr>
        <p:spPr>
          <a:xfrm>
            <a:off x="0" y="63246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pic>
        <p:nvPicPr>
          <p:cNvPr id="6" name="Bildobjekt 5" descr="MTM_Bakgrundsbild_lju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52400"/>
            <a:ext cx="8839200" cy="6553200"/>
          </a:xfrm>
          <a:prstGeom prst="roundRect">
            <a:avLst>
              <a:gd name="adj" fmla="val 1338"/>
            </a:avLst>
          </a:prstGeom>
        </p:spPr>
      </p:pic>
      <p:pic>
        <p:nvPicPr>
          <p:cNvPr id="7" name="Bildobjekt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9288" y="2395538"/>
            <a:ext cx="3014662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 userDrawn="1"/>
        </p:nvSpPr>
        <p:spPr>
          <a:xfrm>
            <a:off x="0" y="63246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pic>
        <p:nvPicPr>
          <p:cNvPr id="7" name="Bildobjekt 6" descr="MTM_Bakgrundsbild_lju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52400"/>
            <a:ext cx="8839200" cy="6553200"/>
          </a:xfrm>
          <a:prstGeom prst="roundRect">
            <a:avLst>
              <a:gd name="adj" fmla="val 1338"/>
            </a:avLst>
          </a:prstGeom>
        </p:spPr>
      </p:pic>
      <p:pic>
        <p:nvPicPr>
          <p:cNvPr id="8" name="Bildobjekt 12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003550"/>
            <a:ext cx="4435475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objekt 13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350" y="5346700"/>
            <a:ext cx="182245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768215" y="990600"/>
            <a:ext cx="5486400" cy="2620963"/>
          </a:xfrm>
        </p:spPr>
        <p:txBody>
          <a:bodyPr/>
          <a:lstStyle>
            <a:lvl1pPr marL="0" indent="0" algn="l">
              <a:buNone/>
              <a:defRPr sz="3200"/>
            </a:lvl1pPr>
            <a:lvl2pPr marL="0" indent="0" algn="l">
              <a:buFont typeface="Arial"/>
              <a:buNone/>
              <a:defRPr sz="1400"/>
            </a:lvl2pPr>
            <a:lvl3pPr marL="0" indent="0" algn="l">
              <a:buFont typeface="Arial"/>
              <a:buNone/>
              <a:defRPr sz="1400"/>
            </a:lvl3pPr>
            <a:lvl4pPr marL="0" indent="0" algn="l">
              <a:buFont typeface="Arial"/>
              <a:buNone/>
              <a:defRPr sz="1400"/>
            </a:lvl4pPr>
            <a:lvl5pPr marL="0" indent="0" algn="l">
              <a:buFont typeface="Arial"/>
              <a:buNone/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 userDrawn="1"/>
        </p:nvSpPr>
        <p:spPr>
          <a:xfrm>
            <a:off x="0" y="63246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pic>
        <p:nvPicPr>
          <p:cNvPr id="8" name="Bildobjekt 7" descr="MTM_Bakgrundsbild_lju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52400"/>
            <a:ext cx="8839200" cy="6553200"/>
          </a:xfrm>
          <a:prstGeom prst="roundRect">
            <a:avLst>
              <a:gd name="adj" fmla="val 1338"/>
            </a:avLst>
          </a:prstGeom>
        </p:spPr>
      </p:pic>
      <p:pic>
        <p:nvPicPr>
          <p:cNvPr id="9" name="Bildobjekt 12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870450"/>
            <a:ext cx="21669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1905000" y="2209800"/>
            <a:ext cx="5486400" cy="2620963"/>
          </a:xfrm>
        </p:spPr>
        <p:txBody>
          <a:bodyPr/>
          <a:lstStyle>
            <a:lvl1pPr algn="ctr">
              <a:buNone/>
              <a:defRPr/>
            </a:lvl1pPr>
            <a:lvl2pPr algn="ctr">
              <a:buFont typeface="Arial"/>
              <a:buNone/>
              <a:defRPr sz="1400"/>
            </a:lvl2pPr>
            <a:lvl3pPr algn="ctr">
              <a:buFont typeface="Arial"/>
              <a:buNone/>
              <a:defRPr sz="1400"/>
            </a:lvl3pPr>
            <a:lvl4pPr algn="ctr">
              <a:buFont typeface="Arial"/>
              <a:buNone/>
              <a:defRPr sz="1400"/>
            </a:lvl4pPr>
            <a:lvl5pPr algn="ctr">
              <a:buFont typeface="Arial"/>
              <a:buNone/>
              <a:defRPr sz="14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6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 descr="MTM_Bakgrundsbild_lju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52400"/>
            <a:ext cx="8839200" cy="6172200"/>
          </a:xfrm>
          <a:prstGeom prst="roundRect">
            <a:avLst>
              <a:gd name="adj" fmla="val 1338"/>
            </a:avLst>
          </a:prstGeom>
        </p:spPr>
      </p:pic>
      <p:pic>
        <p:nvPicPr>
          <p:cNvPr id="8" name="Bildobjekt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622550"/>
            <a:ext cx="4435475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objekt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350" y="4953000"/>
            <a:ext cx="182245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21336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sidfot 2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71EDB72-BD97-429F-8938-BCE469CC74BD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2014-11-07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00B9D12-AFD3-4A1F-9AE6-C404953B0496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6" descr="MTM_Bakgrundsbild_ljus.jpg"/>
          <p:cNvPicPr>
            <a:picLocks noChangeAspect="1"/>
          </p:cNvPicPr>
          <p:nvPr userDrawn="1"/>
        </p:nvPicPr>
        <p:blipFill>
          <a:blip r:embed="rId2" cstate="print"/>
          <a:srcRect l="18333" t="19546" r="29497" b="18625"/>
          <a:stretch>
            <a:fillRect/>
          </a:stretch>
        </p:blipFill>
        <p:spPr>
          <a:xfrm>
            <a:off x="152400" y="152400"/>
            <a:ext cx="8839200" cy="6553200"/>
          </a:xfrm>
          <a:prstGeom prst="roundRect">
            <a:avLst>
              <a:gd name="adj" fmla="val 1338"/>
            </a:avLst>
          </a:prstGeom>
        </p:spPr>
      </p:pic>
      <p:pic>
        <p:nvPicPr>
          <p:cNvPr id="8" name="Bildobjekt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3003550"/>
            <a:ext cx="4435475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objekt 13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413" y="4797152"/>
            <a:ext cx="3132286" cy="154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539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MTM_Bakgrundsbild_lju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52400"/>
            <a:ext cx="8839200" cy="6553200"/>
          </a:xfrm>
          <a:prstGeom prst="roundRect">
            <a:avLst>
              <a:gd name="adj" fmla="val 1338"/>
            </a:avLst>
          </a:prstGeom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8534400" cy="2057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3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5" name="Ellips 4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6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med rundade hörn 4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6" name="Ellips 5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7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 i="0">
                <a:latin typeface="Variable"/>
                <a:cs typeface="Variable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idx="1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0" name="Platshållare för sidfot 5"/>
          <p:cNvSpPr>
            <a:spLocks noGrp="1"/>
          </p:cNvSpPr>
          <p:nvPr>
            <p:ph type="ftr" sz="quarter" idx="13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3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5" name="Ellips 4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6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 descr="Elliot_Elliot121220_0126LO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665500" y="1600199"/>
            <a:ext cx="3021300" cy="4525963"/>
          </a:xfrm>
          <a:prstGeom prst="roundRect">
            <a:avLst>
              <a:gd name="adj" fmla="val 1955"/>
            </a:avLst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 i="0">
                <a:latin typeface="Variable"/>
                <a:cs typeface="Variable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sidfot 5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rundade hörn 3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5" name="Ellips 4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6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 descr="Elliot_Elliot121220_0126LO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7200" y="1600199"/>
            <a:ext cx="3021300" cy="4525963"/>
          </a:xfrm>
          <a:prstGeom prst="roundRect">
            <a:avLst>
              <a:gd name="adj" fmla="val 1955"/>
            </a:avLst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 i="0">
                <a:latin typeface="Variable"/>
                <a:cs typeface="Variable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idx="12"/>
          </p:nvPr>
        </p:nvSpPr>
        <p:spPr>
          <a:xfrm>
            <a:off x="3657600" y="1600200"/>
            <a:ext cx="50292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8" name="Platshållare för sidfot 5"/>
          <p:cNvSpPr>
            <a:spLocks noGrp="1"/>
          </p:cNvSpPr>
          <p:nvPr>
            <p:ph type="ftr" sz="quarter" idx="13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5" descr="Elliot_Elliot121220_0126LO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902492" y="457200"/>
            <a:ext cx="3784307" cy="5668962"/>
          </a:xfrm>
          <a:prstGeom prst="roundRect">
            <a:avLst>
              <a:gd name="adj" fmla="val 1955"/>
            </a:avLst>
          </a:prstGeom>
        </p:spPr>
      </p:pic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57200" y="609600"/>
            <a:ext cx="4114800" cy="55165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/>
            </a:lvl1pPr>
            <a:lvl2pPr marL="177800" indent="-177800">
              <a:buFont typeface="Arial"/>
              <a:buChar char="•"/>
              <a:defRPr/>
            </a:lvl2pPr>
            <a:lvl3pPr marL="177800" indent="0">
              <a:defRPr/>
            </a:lvl3pPr>
            <a:lvl4pPr marL="177800" indent="0">
              <a:defRPr/>
            </a:lvl4pPr>
            <a:lvl5pPr marL="177800" indent="0"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/>
          <p:cNvSpPr/>
          <p:nvPr userDrawn="1"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4" name="Ellips 3"/>
          <p:cNvSpPr/>
          <p:nvPr userDrawn="1"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5" name="Bildobjekt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objekt 5" descr="Elliot_Elliot121220_0126LO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7200" y="457201"/>
            <a:ext cx="3784307" cy="5668962"/>
          </a:xfrm>
          <a:prstGeom prst="roundRect">
            <a:avLst>
              <a:gd name="adj" fmla="val 1955"/>
            </a:avLst>
          </a:prstGeom>
        </p:spPr>
      </p:pic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4571999" y="609600"/>
            <a:ext cx="4114800" cy="55165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/>
            </a:lvl1pPr>
            <a:lvl2pPr marL="177800" indent="-177800">
              <a:buFont typeface="Arial"/>
              <a:buChar char="•"/>
              <a:defRPr/>
            </a:lvl2pPr>
            <a:lvl3pPr marL="177800" indent="0">
              <a:defRPr/>
            </a:lvl3pPr>
            <a:lvl4pPr marL="177800" indent="0">
              <a:defRPr/>
            </a:lvl4pPr>
            <a:lvl5pPr marL="177800" indent="0"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sidfot 5"/>
          <p:cNvSpPr>
            <a:spLocks noGrp="1"/>
          </p:cNvSpPr>
          <p:nvPr>
            <p:ph type="ftr" sz="quarter" idx="10"/>
          </p:nvPr>
        </p:nvSpPr>
        <p:spPr>
          <a:xfrm>
            <a:off x="374650" y="6477000"/>
            <a:ext cx="8083550" cy="381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8" name="Rektangel med rundade hörn 7"/>
          <p:cNvSpPr/>
          <p:nvPr/>
        </p:nvSpPr>
        <p:spPr>
          <a:xfrm>
            <a:off x="152400" y="6477000"/>
            <a:ext cx="8839200" cy="609600"/>
          </a:xfrm>
          <a:prstGeom prst="round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sv-SE">
              <a:solidFill>
                <a:srgbClr val="FFFFFF"/>
              </a:solidFill>
              <a:ea typeface="ＭＳ Ｐゴシック" pitchFamily="-84" charset="-128"/>
            </a:endParaRPr>
          </a:p>
        </p:txBody>
      </p:sp>
      <p:sp>
        <p:nvSpPr>
          <p:cNvPr id="7" name="Ellips 6"/>
          <p:cNvSpPr/>
          <p:nvPr/>
        </p:nvSpPr>
        <p:spPr>
          <a:xfrm>
            <a:off x="247650" y="6597650"/>
            <a:ext cx="127000" cy="127000"/>
          </a:xfrm>
          <a:prstGeom prst="ellipse">
            <a:avLst/>
          </a:prstGeom>
          <a:solidFill>
            <a:srgbClr val="9022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sv-SE">
              <a:solidFill>
                <a:srgbClr val="000000"/>
              </a:solidFill>
              <a:latin typeface="Variable" pitchFamily="-84" charset="0"/>
              <a:ea typeface="ＭＳ Ｐゴシック" pitchFamily="-84" charset="-128"/>
            </a:endParaRPr>
          </a:p>
        </p:txBody>
      </p:sp>
      <p:pic>
        <p:nvPicPr>
          <p:cNvPr id="1030" name="Bildobjekt 9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31175" y="6557963"/>
            <a:ext cx="7556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latshållare för sidfot 8"/>
          <p:cNvSpPr>
            <a:spLocks noGrp="1"/>
          </p:cNvSpPr>
          <p:nvPr>
            <p:ph type="ftr" sz="quarter" idx="3"/>
          </p:nvPr>
        </p:nvSpPr>
        <p:spPr>
          <a:xfrm>
            <a:off x="374650" y="6492875"/>
            <a:ext cx="76263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latin typeface="Variable" pitchFamily="-84" charset="0"/>
              </a:defRPr>
            </a:lvl1pPr>
          </a:lstStyle>
          <a:p>
            <a:r>
              <a:rPr lang="sv-SE"/>
              <a:t>TITEL PÅ PRESENTATIONEN  |  DATUM  |  Namn Efternamn  |  namn.efternamn@mtm.se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10" r:id="rId20"/>
  </p:sldLayoutIdLs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9pPr>
    </p:titleStyle>
    <p:bodyStyle>
      <a:lvl1pPr marL="266700" indent="-177800" algn="l" defTabSz="457200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1pPr>
      <a:lvl2pPr marL="2667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2pPr>
      <a:lvl3pPr marL="2667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3pPr>
      <a:lvl4pPr marL="2667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4pPr>
      <a:lvl5pPr marL="2667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150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sldNum="0"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1pPr>
      <a:lvl2pPr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ariable" pitchFamily="-84" charset="0"/>
          <a:ea typeface="ＭＳ Ｐゴシック" pitchFamily="-84" charset="-128"/>
        </a:defRPr>
      </a:lvl9pPr>
    </p:titleStyle>
    <p:bodyStyle>
      <a:lvl1pPr marL="266700" indent="-177800" algn="l" defTabSz="457200" rtl="0" fontAlgn="base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1pPr>
      <a:lvl2pPr marL="266700" algn="l" defTabSz="457200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2pPr>
      <a:lvl3pPr marL="266700" algn="l" defTabSz="457200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3pPr>
      <a:lvl4pPr marL="266700" algn="l" defTabSz="457200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4pPr>
      <a:lvl5pPr marL="266700" algn="l" defTabSz="457200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Variable"/>
          <a:ea typeface="ＭＳ Ｐゴシック" pitchFamily="-84" charset="-128"/>
          <a:cs typeface="Variabl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latshållare för innehåll 3"/>
          <p:cNvSpPr>
            <a:spLocks noGrp="1"/>
          </p:cNvSpPr>
          <p:nvPr>
            <p:ph idx="1"/>
          </p:nvPr>
        </p:nvSpPr>
        <p:spPr>
          <a:xfrm>
            <a:off x="768350" y="990600"/>
            <a:ext cx="5486400" cy="2620963"/>
          </a:xfrm>
        </p:spPr>
        <p:txBody>
          <a:bodyPr/>
          <a:lstStyle/>
          <a:p>
            <a:r>
              <a:rPr lang="sv-SE" sz="4800" dirty="0" smtClean="0">
                <a:latin typeface="Variable Black" pitchFamily="50" charset="0"/>
              </a:rPr>
              <a:t>Taltidningar för fler – att nå nya läsare</a:t>
            </a:r>
          </a:p>
          <a:p>
            <a:r>
              <a:rPr lang="sv-SE" sz="1800" dirty="0" smtClean="0">
                <a:latin typeface="Variable Black" pitchFamily="50" charset="0"/>
              </a:rPr>
              <a:t>SDK</a:t>
            </a:r>
          </a:p>
          <a:p>
            <a:r>
              <a:rPr lang="sv-SE" sz="1800" dirty="0" smtClean="0">
                <a:latin typeface="Variable Black" pitchFamily="50" charset="0"/>
              </a:rPr>
              <a:t>2014-11-14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Variable Black" pitchFamily="50" charset="0"/>
              </a:rPr>
              <a:t>Hur når vi läsarna?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smtClean="0">
                <a:latin typeface="Variable Bold" pitchFamily="50" charset="0"/>
              </a:rPr>
              <a:t>Kända vägar</a:t>
            </a:r>
          </a:p>
          <a:p>
            <a:pPr marL="88900" indent="0">
              <a:buNone/>
            </a:pPr>
            <a:r>
              <a:rPr lang="sv-SE" dirty="0" smtClean="0">
                <a:latin typeface="Variable Bold" pitchFamily="50" charset="0"/>
              </a:rPr>
              <a:t>	Förmedlare</a:t>
            </a:r>
            <a:endParaRPr lang="sv-SE" dirty="0" smtClean="0">
              <a:latin typeface="Variable Bold" pitchFamily="50" charset="0"/>
            </a:endParaRPr>
          </a:p>
          <a:p>
            <a:pPr marL="88900" indent="0">
              <a:buNone/>
            </a:pPr>
            <a:r>
              <a:rPr lang="sv-SE" dirty="0" smtClean="0">
                <a:latin typeface="Variable Bold" pitchFamily="50" charset="0"/>
              </a:rPr>
              <a:t>	Intresseorganisationer</a:t>
            </a:r>
            <a:endParaRPr lang="sv-SE" dirty="0" smtClean="0">
              <a:latin typeface="Variable Bold" pitchFamily="50" charset="0"/>
            </a:endParaRPr>
          </a:p>
          <a:p>
            <a:pPr marL="88900" indent="0">
              <a:buNone/>
            </a:pPr>
            <a:r>
              <a:rPr lang="sv-SE" dirty="0" smtClean="0">
                <a:latin typeface="Variable Bold" pitchFamily="50" charset="0"/>
              </a:rPr>
              <a:t>	Mässor </a:t>
            </a:r>
            <a:r>
              <a:rPr lang="sv-SE" dirty="0" smtClean="0">
                <a:latin typeface="Variable Bold" pitchFamily="50" charset="0"/>
              </a:rPr>
              <a:t>och konferenser</a:t>
            </a:r>
          </a:p>
          <a:p>
            <a:pPr marL="88900" indent="0">
              <a:buNone/>
            </a:pPr>
            <a:r>
              <a:rPr lang="sv-SE" dirty="0" smtClean="0">
                <a:latin typeface="Variable Bold" pitchFamily="50" charset="0"/>
              </a:rPr>
              <a:t>	Dagstidningar</a:t>
            </a:r>
            <a:endParaRPr lang="sv-SE" dirty="0" smtClean="0">
              <a:latin typeface="Variable Bold" pitchFamily="50" charset="0"/>
            </a:endParaRPr>
          </a:p>
          <a:p>
            <a:r>
              <a:rPr lang="sv-SE" b="1" dirty="0" smtClean="0">
                <a:latin typeface="Variable Bold" pitchFamily="50" charset="0"/>
              </a:rPr>
              <a:t>Nya vägar</a:t>
            </a:r>
          </a:p>
          <a:p>
            <a:pPr marL="88900" indent="0">
              <a:buNone/>
            </a:pPr>
            <a:r>
              <a:rPr lang="sv-SE" dirty="0" smtClean="0">
                <a:latin typeface="Variable Bold" pitchFamily="50" charset="0"/>
              </a:rPr>
              <a:t>	Dagstidningsprojekt</a:t>
            </a:r>
            <a:endParaRPr lang="sv-SE" dirty="0" smtClean="0">
              <a:latin typeface="Variable Bold" pitchFamily="50" charset="0"/>
            </a:endParaRPr>
          </a:p>
          <a:p>
            <a:pPr marL="88900" indent="0">
              <a:buNone/>
            </a:pPr>
            <a:r>
              <a:rPr lang="sv-SE" dirty="0" smtClean="0">
                <a:latin typeface="Variable Bold" pitchFamily="50" charset="0"/>
              </a:rPr>
              <a:t>	Taltidningskampanj </a:t>
            </a:r>
            <a:r>
              <a:rPr lang="sv-SE" dirty="0" smtClean="0">
                <a:latin typeface="Variable Bold" pitchFamily="50" charset="0"/>
              </a:rPr>
              <a:t>2015</a:t>
            </a:r>
          </a:p>
          <a:p>
            <a:pPr marL="88900" indent="0">
              <a:buNone/>
            </a:pPr>
            <a:r>
              <a:rPr lang="sv-SE" dirty="0" smtClean="0">
                <a:latin typeface="Variable Bold" pitchFamily="50" charset="0"/>
              </a:rPr>
              <a:t>	Nya </a:t>
            </a:r>
            <a:r>
              <a:rPr lang="sv-SE" dirty="0" smtClean="0">
                <a:latin typeface="Variable Bold" pitchFamily="50" charset="0"/>
              </a:rPr>
              <a:t>tidningar</a:t>
            </a:r>
          </a:p>
          <a:p>
            <a:pPr marL="88900" indent="0">
              <a:buNone/>
            </a:pPr>
            <a:r>
              <a:rPr lang="sv-SE" smtClean="0">
                <a:latin typeface="Variable Bold" pitchFamily="50" charset="0"/>
              </a:rPr>
              <a:t>	Nya </a:t>
            </a:r>
            <a:r>
              <a:rPr lang="sv-SE" dirty="0" smtClean="0">
                <a:latin typeface="Variable Bold" pitchFamily="50" charset="0"/>
              </a:rPr>
              <a:t>läsargrupper</a:t>
            </a:r>
          </a:p>
        </p:txBody>
      </p:sp>
      <p:sp>
        <p:nvSpPr>
          <p:cNvPr id="29700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96" y="1565920"/>
            <a:ext cx="3096344" cy="4638717"/>
          </a:xfrm>
          <a:prstGeom prst="roundRect">
            <a:avLst>
              <a:gd name="adj" fmla="val 2566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0230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Variable Black" pitchFamily="50" charset="0"/>
              </a:rPr>
              <a:t>Alla känner vi någon!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v-SE" sz="2800" dirty="0" smtClean="0"/>
              <a:t>	</a:t>
            </a:r>
            <a:r>
              <a:rPr lang="sv-SE" sz="2800" b="1" dirty="0">
                <a:latin typeface="Variable Bold" pitchFamily="50" charset="0"/>
              </a:rPr>
              <a:t>Farfar</a:t>
            </a:r>
          </a:p>
          <a:p>
            <a:pPr lvl="1"/>
            <a:r>
              <a:rPr lang="sv-SE" sz="2800" b="1" dirty="0">
                <a:latin typeface="Variable Bold" pitchFamily="50" charset="0"/>
              </a:rPr>
              <a:t>	Moster</a:t>
            </a:r>
          </a:p>
          <a:p>
            <a:pPr lvl="1"/>
            <a:r>
              <a:rPr lang="sv-SE" sz="2800" b="1" dirty="0">
                <a:latin typeface="Variable Bold" pitchFamily="50" charset="0"/>
              </a:rPr>
              <a:t>	Goda vänner</a:t>
            </a:r>
          </a:p>
          <a:p>
            <a:pPr lvl="1"/>
            <a:r>
              <a:rPr lang="sv-SE" sz="2800" b="1" dirty="0">
                <a:latin typeface="Variable Bold" pitchFamily="50" charset="0"/>
              </a:rPr>
              <a:t>	Kollega </a:t>
            </a:r>
          </a:p>
          <a:p>
            <a:pPr lvl="1"/>
            <a:r>
              <a:rPr lang="sv-SE" sz="2800" b="1" dirty="0">
                <a:latin typeface="Variable Bold" pitchFamily="50" charset="0"/>
              </a:rPr>
              <a:t>	Syskon</a:t>
            </a:r>
          </a:p>
          <a:p>
            <a:pPr lvl="1"/>
            <a:r>
              <a:rPr lang="sv-SE" sz="2800" b="1" dirty="0">
                <a:latin typeface="Variable Bold" pitchFamily="50" charset="0"/>
              </a:rPr>
              <a:t>	Mina barn</a:t>
            </a:r>
          </a:p>
          <a:p>
            <a:pPr lvl="1"/>
            <a:r>
              <a:rPr lang="sv-SE" sz="2800" b="1" dirty="0">
                <a:latin typeface="Variable Bold" pitchFamily="50" charset="0"/>
              </a:rPr>
              <a:t>	Grannen</a:t>
            </a:r>
          </a:p>
          <a:p>
            <a:pPr lvl="1"/>
            <a:r>
              <a:rPr lang="sv-SE" sz="2800" b="1" dirty="0">
                <a:latin typeface="Variable Bold" pitchFamily="50" charset="0"/>
              </a:rPr>
              <a:t>	Kompisar</a:t>
            </a:r>
          </a:p>
          <a:p>
            <a:pPr lvl="1"/>
            <a:r>
              <a:rPr lang="sv-SE" sz="2800" b="1" dirty="0">
                <a:latin typeface="Variable Bold" pitchFamily="50" charset="0"/>
              </a:rPr>
              <a:t>	Jag själv</a:t>
            </a:r>
          </a:p>
        </p:txBody>
      </p:sp>
      <p:sp>
        <p:nvSpPr>
          <p:cNvPr id="29700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sp>
        <p:nvSpPr>
          <p:cNvPr id="3" name="Rektangel 2"/>
          <p:cNvSpPr/>
          <p:nvPr/>
        </p:nvSpPr>
        <p:spPr>
          <a:xfrm>
            <a:off x="2751630" y="3244334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indent="0">
              <a:buNone/>
            </a:pPr>
            <a:endParaRPr lang="sv-SE" dirty="0">
              <a:latin typeface="Variable Bold" pitchFamily="50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57007"/>
            <a:ext cx="3034680" cy="4549745"/>
          </a:xfrm>
          <a:prstGeom prst="roundRect">
            <a:avLst>
              <a:gd name="adj" fmla="val 5078"/>
            </a:avLst>
          </a:prstGeom>
        </p:spPr>
      </p:pic>
    </p:spTree>
    <p:extLst>
      <p:ext uri="{BB962C8B-B14F-4D97-AF65-F5344CB8AC3E}">
        <p14:creationId xmlns:p14="http://schemas.microsoft.com/office/powerpoint/2010/main" val="3972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Variable Black" pitchFamily="50" charset="0"/>
              </a:rPr>
              <a:t>Taltidningskampanj 2015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8900" indent="0">
              <a:buNone/>
            </a:pPr>
            <a:r>
              <a:rPr lang="sv-SE" sz="2800" b="1" dirty="0" smtClean="0">
                <a:latin typeface="Variable Bold" pitchFamily="50" charset="0"/>
              </a:rPr>
              <a:t>Tillgängliga nyheter för alla med läsnedsättning!</a:t>
            </a:r>
            <a:br>
              <a:rPr lang="sv-SE" sz="2800" b="1" dirty="0" smtClean="0">
                <a:latin typeface="Variable Bold" pitchFamily="50" charset="0"/>
              </a:rPr>
            </a:br>
            <a:endParaRPr lang="sv-SE" sz="2800" b="1" dirty="0" smtClean="0">
              <a:latin typeface="Variable Bold" pitchFamily="50" charset="0"/>
            </a:endParaRPr>
          </a:p>
          <a:p>
            <a:pPr marL="88900" indent="0">
              <a:buNone/>
            </a:pPr>
            <a:r>
              <a:rPr lang="sv-SE" sz="2800" b="1" dirty="0">
                <a:latin typeface="Variable Bold" pitchFamily="50" charset="0"/>
              </a:rPr>
              <a:t>	</a:t>
            </a:r>
            <a:r>
              <a:rPr lang="sv-SE" sz="2800" b="1" dirty="0" smtClean="0">
                <a:latin typeface="Variable Bold" pitchFamily="50" charset="0"/>
              </a:rPr>
              <a:t>	</a:t>
            </a:r>
            <a:r>
              <a:rPr lang="sv-SE" sz="2400" b="1" dirty="0" smtClean="0">
                <a:latin typeface="Variable Bold" pitchFamily="50" charset="0"/>
              </a:rPr>
              <a:t>till för alla </a:t>
            </a:r>
            <a:br>
              <a:rPr lang="sv-SE" sz="2400" b="1" dirty="0" smtClean="0">
                <a:latin typeface="Variable Bold" pitchFamily="50" charset="0"/>
              </a:rPr>
            </a:br>
            <a:r>
              <a:rPr lang="sv-SE" sz="2400" b="1" dirty="0" smtClean="0">
                <a:latin typeface="Variable Bold" pitchFamily="50" charset="0"/>
              </a:rPr>
              <a:t>		tillgänglig</a:t>
            </a:r>
            <a:br>
              <a:rPr lang="sv-SE" sz="2400" b="1" dirty="0" smtClean="0">
                <a:latin typeface="Variable Bold" pitchFamily="50" charset="0"/>
              </a:rPr>
            </a:br>
            <a:r>
              <a:rPr lang="sv-SE" sz="2400" b="1" dirty="0" smtClean="0">
                <a:latin typeface="Variable Bold" pitchFamily="50" charset="0"/>
              </a:rPr>
              <a:t>		inkluderande</a:t>
            </a:r>
            <a:br>
              <a:rPr lang="sv-SE" sz="2400" b="1" dirty="0" smtClean="0">
                <a:latin typeface="Variable Bold" pitchFamily="50" charset="0"/>
              </a:rPr>
            </a:br>
            <a:r>
              <a:rPr lang="sv-SE" sz="2400" b="1" dirty="0" smtClean="0">
                <a:latin typeface="Variable Bold" pitchFamily="50" charset="0"/>
              </a:rPr>
              <a:t>		en möjliggörare</a:t>
            </a:r>
          </a:p>
        </p:txBody>
      </p:sp>
      <p:sp>
        <p:nvSpPr>
          <p:cNvPr id="29700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96" y="1565920"/>
            <a:ext cx="3096344" cy="4638717"/>
          </a:xfrm>
          <a:prstGeom prst="roundRect">
            <a:avLst>
              <a:gd name="adj" fmla="val 2566"/>
            </a:avLst>
          </a:prstGeom>
          <a:effectLst/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95" y="1374009"/>
            <a:ext cx="3222029" cy="4830628"/>
          </a:xfrm>
          <a:prstGeom prst="roundRect">
            <a:avLst>
              <a:gd name="adj" fmla="val 4053"/>
            </a:avLst>
          </a:prstGeom>
        </p:spPr>
      </p:pic>
    </p:spTree>
    <p:extLst>
      <p:ext uri="{BB962C8B-B14F-4D97-AF65-F5344CB8AC3E}">
        <p14:creationId xmlns:p14="http://schemas.microsoft.com/office/powerpoint/2010/main" val="45944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655676" y="2132857"/>
            <a:ext cx="5829300" cy="589508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latin typeface="Variable Black" panose="02000503020000020004" pitchFamily="50" charset="0"/>
              </a:rPr>
              <a:t>TACK!</a:t>
            </a:r>
            <a:br>
              <a:rPr lang="sv-SE" dirty="0" smtClean="0">
                <a:latin typeface="Variable Black" panose="02000503020000020004" pitchFamily="50" charset="0"/>
              </a:rPr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6" name="Platshållare för text 4"/>
          <p:cNvSpPr>
            <a:spLocks noGrp="1"/>
          </p:cNvSpPr>
          <p:nvPr>
            <p:ph type="body" idx="1"/>
          </p:nvPr>
        </p:nvSpPr>
        <p:spPr>
          <a:xfrm>
            <a:off x="1655676" y="3915054"/>
            <a:ext cx="5022558" cy="972108"/>
          </a:xfrm>
        </p:spPr>
        <p:txBody>
          <a:bodyPr>
            <a:noAutofit/>
          </a:bodyPr>
          <a:lstStyle/>
          <a:p>
            <a:endParaRPr lang="sv-SE" sz="1800" dirty="0">
              <a:solidFill>
                <a:schemeClr val="tx1"/>
              </a:solidFill>
              <a:latin typeface="+mj-lt"/>
            </a:endParaRPr>
          </a:p>
          <a:p>
            <a:endParaRPr lang="sv-SE" sz="1800" dirty="0">
              <a:solidFill>
                <a:schemeClr val="tx1"/>
              </a:solidFill>
              <a:latin typeface="+mj-lt"/>
            </a:endParaRPr>
          </a:p>
          <a:p>
            <a:r>
              <a:rPr lang="sv-SE" sz="1800" dirty="0">
                <a:solidFill>
                  <a:prstClr val="black"/>
                </a:solidFill>
                <a:latin typeface="Variable Black"/>
              </a:rPr>
              <a:t>www.mtm.se</a:t>
            </a:r>
          </a:p>
          <a:p>
            <a:r>
              <a:rPr lang="sv-SE" sz="1800" dirty="0">
                <a:solidFill>
                  <a:prstClr val="black"/>
                </a:solidFill>
                <a:latin typeface="Variable Black"/>
              </a:rPr>
              <a:t/>
            </a:r>
            <a:br>
              <a:rPr lang="sv-SE" sz="1800" dirty="0">
                <a:solidFill>
                  <a:prstClr val="black"/>
                </a:solidFill>
                <a:latin typeface="Variable Black"/>
              </a:rPr>
            </a:br>
            <a:endParaRPr lang="sv-SE" sz="1800" dirty="0">
              <a:solidFill>
                <a:prstClr val="black"/>
              </a:solidFill>
              <a:latin typeface="Variable Black"/>
            </a:endParaRPr>
          </a:p>
          <a:p>
            <a:pPr lvl="0"/>
            <a:r>
              <a:rPr lang="sv-SE" sz="1800" dirty="0">
                <a:solidFill>
                  <a:prstClr val="black"/>
                </a:solidFill>
                <a:latin typeface="Variable Black"/>
              </a:rPr>
              <a:t>Susanne Axner   </a:t>
            </a:r>
            <a:endParaRPr lang="sv-SE" sz="1800" dirty="0" smtClean="0">
              <a:solidFill>
                <a:prstClr val="black"/>
              </a:solidFill>
              <a:latin typeface="Variable Black"/>
            </a:endParaRPr>
          </a:p>
          <a:p>
            <a:pPr lvl="0"/>
            <a:r>
              <a:rPr lang="sv-SE" sz="1800" dirty="0" smtClean="0">
                <a:solidFill>
                  <a:prstClr val="black"/>
                </a:solidFill>
                <a:latin typeface="Variable Black"/>
              </a:rPr>
              <a:t>susanne.axner@mtm.se</a:t>
            </a:r>
            <a:endParaRPr lang="sv-SE" sz="1800" dirty="0">
              <a:solidFill>
                <a:prstClr val="black"/>
              </a:solidFill>
              <a:latin typeface="Variable Black"/>
            </a:endParaRPr>
          </a:p>
        </p:txBody>
      </p:sp>
    </p:spTree>
    <p:extLst>
      <p:ext uri="{BB962C8B-B14F-4D97-AF65-F5344CB8AC3E}">
        <p14:creationId xmlns:p14="http://schemas.microsoft.com/office/powerpoint/2010/main" val="6549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Variable Black" pitchFamily="50" charset="0"/>
              </a:rPr>
              <a:t>Innehåll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Variable Bold" pitchFamily="50" charset="0"/>
              </a:rPr>
              <a:t>Varför prata om taltidningar?</a:t>
            </a:r>
          </a:p>
          <a:p>
            <a:r>
              <a:rPr lang="sv-SE" dirty="0" smtClean="0">
                <a:latin typeface="Variable Bold" pitchFamily="50" charset="0"/>
              </a:rPr>
              <a:t>Vad är en taltidning?</a:t>
            </a:r>
          </a:p>
          <a:p>
            <a:r>
              <a:rPr lang="sv-SE" dirty="0" smtClean="0">
                <a:latin typeface="Variable Bold" pitchFamily="50" charset="0"/>
              </a:rPr>
              <a:t>Hur läser man taltidningar?</a:t>
            </a:r>
          </a:p>
          <a:p>
            <a:pPr lvl="0"/>
            <a:r>
              <a:rPr lang="sv-SE" dirty="0" smtClean="0">
                <a:latin typeface="Variable Bold" pitchFamily="50" charset="0"/>
              </a:rPr>
              <a:t>Vem kan prenumerera?</a:t>
            </a:r>
            <a:endParaRPr lang="sv-SE" dirty="0">
              <a:latin typeface="Variable Bold" pitchFamily="50" charset="0"/>
            </a:endParaRPr>
          </a:p>
          <a:p>
            <a:pPr lvl="0"/>
            <a:r>
              <a:rPr lang="sv-SE" dirty="0" smtClean="0">
                <a:latin typeface="Variable Bold" pitchFamily="50" charset="0"/>
              </a:rPr>
              <a:t>Hur når vi läsarna?</a:t>
            </a:r>
            <a:endParaRPr lang="sv-SE" dirty="0">
              <a:latin typeface="Variable Bold" pitchFamily="50" charset="0"/>
            </a:endParaRPr>
          </a:p>
          <a:p>
            <a:pPr marL="88900" indent="0">
              <a:buNone/>
            </a:pPr>
            <a:endParaRPr lang="sv-SE" dirty="0">
              <a:latin typeface="Variable Bold" pitchFamily="50" charset="0"/>
            </a:endParaRPr>
          </a:p>
          <a:p>
            <a:pPr lvl="1"/>
            <a:endParaRPr lang="sv-SE" dirty="0" smtClean="0"/>
          </a:p>
        </p:txBody>
      </p:sp>
      <p:sp>
        <p:nvSpPr>
          <p:cNvPr id="29700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 smtClean="0"/>
              <a:t>Stockholm|  2014-11-14  |  Susanne Axner|  susanne.axner@mtm.se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3"/>
            <a:ext cx="3226941" cy="4752529"/>
          </a:xfrm>
          <a:prstGeom prst="roundRect">
            <a:avLst>
              <a:gd name="adj" fmla="val 5042"/>
            </a:avLst>
          </a:prstGeom>
        </p:spPr>
      </p:pic>
    </p:spTree>
    <p:extLst>
      <p:ext uri="{BB962C8B-B14F-4D97-AF65-F5344CB8AC3E}">
        <p14:creationId xmlns:p14="http://schemas.microsoft.com/office/powerpoint/2010/main" val="29206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Variable Black" pitchFamily="50" charset="0"/>
              </a:rPr>
              <a:t>Varför prata om taltidningar?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484203" y="1622868"/>
            <a:ext cx="5029200" cy="4525963"/>
          </a:xfrm>
        </p:spPr>
        <p:txBody>
          <a:bodyPr/>
          <a:lstStyle/>
          <a:p>
            <a:r>
              <a:rPr lang="sv-SE" dirty="0" smtClean="0">
                <a:latin typeface="Variable Bold" pitchFamily="50" charset="0"/>
              </a:rPr>
              <a:t>En förändrad taltidningsverksamhet</a:t>
            </a:r>
          </a:p>
          <a:p>
            <a:r>
              <a:rPr lang="sv-SE" dirty="0">
                <a:latin typeface="Variable Bold" pitchFamily="50" charset="0"/>
              </a:rPr>
              <a:t>Regeringsuppdrag 2010</a:t>
            </a:r>
          </a:p>
          <a:p>
            <a:r>
              <a:rPr lang="sv-SE" dirty="0" smtClean="0">
                <a:latin typeface="Variable Bold" pitchFamily="50" charset="0"/>
              </a:rPr>
              <a:t>Ökad tillgängligheten till dagstidningarnas innehåll</a:t>
            </a:r>
          </a:p>
          <a:p>
            <a:pPr lvl="0"/>
            <a:r>
              <a:rPr lang="sv-SE" dirty="0" smtClean="0">
                <a:latin typeface="Variable Bold" pitchFamily="50" charset="0"/>
              </a:rPr>
              <a:t>Teknikskifte genomfört 2013-2014</a:t>
            </a:r>
            <a:endParaRPr lang="sv-SE" dirty="0">
              <a:latin typeface="Variable Bold" pitchFamily="50" charset="0"/>
            </a:endParaRPr>
          </a:p>
          <a:p>
            <a:r>
              <a:rPr lang="sv-SE" dirty="0">
                <a:latin typeface="Variable Bold" pitchFamily="50" charset="0"/>
              </a:rPr>
              <a:t>Större urval</a:t>
            </a:r>
          </a:p>
          <a:p>
            <a:r>
              <a:rPr lang="sv-SE" dirty="0" smtClean="0">
                <a:latin typeface="Variable Bold" pitchFamily="50" charset="0"/>
              </a:rPr>
              <a:t>Nu mer innehåll tillgängligt</a:t>
            </a:r>
          </a:p>
          <a:p>
            <a:r>
              <a:rPr lang="sv-SE" dirty="0" smtClean="0">
                <a:latin typeface="Variable Bold" pitchFamily="50" charset="0"/>
              </a:rPr>
              <a:t>Oberoende av bostadsort</a:t>
            </a:r>
          </a:p>
          <a:p>
            <a:pPr lvl="1"/>
            <a:endParaRPr lang="sv-SE" dirty="0" smtClean="0"/>
          </a:p>
        </p:txBody>
      </p:sp>
      <p:sp>
        <p:nvSpPr>
          <p:cNvPr id="29700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96" y="1565920"/>
            <a:ext cx="3096344" cy="4638717"/>
          </a:xfrm>
          <a:prstGeom prst="roundRect">
            <a:avLst>
              <a:gd name="adj" fmla="val 2566"/>
            </a:avLst>
          </a:prstGeom>
          <a:effectLst/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48" y="1565920"/>
            <a:ext cx="3508440" cy="4725144"/>
          </a:xfrm>
          <a:prstGeom prst="roundRect">
            <a:avLst>
              <a:gd name="adj" fmla="val 3524"/>
            </a:avLst>
          </a:prstGeom>
        </p:spPr>
      </p:pic>
    </p:spTree>
    <p:extLst>
      <p:ext uri="{BB962C8B-B14F-4D97-AF65-F5344CB8AC3E}">
        <p14:creationId xmlns:p14="http://schemas.microsoft.com/office/powerpoint/2010/main" val="34836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Variable Black" pitchFamily="50" charset="0"/>
              </a:rPr>
              <a:t>Vad är en taltidning?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Variable Bold" pitchFamily="50" charset="0"/>
              </a:rPr>
              <a:t>En tillgänglig version av en dagstidning</a:t>
            </a:r>
          </a:p>
          <a:p>
            <a:r>
              <a:rPr lang="sv-SE" dirty="0" smtClean="0">
                <a:latin typeface="Variable Bold" pitchFamily="50" charset="0"/>
              </a:rPr>
              <a:t>Ges ut av en dagstidning och tillgängliggörs av MTM</a:t>
            </a:r>
          </a:p>
          <a:p>
            <a:pPr lvl="0"/>
            <a:r>
              <a:rPr lang="sv-SE" dirty="0" smtClean="0">
                <a:latin typeface="Variable Bold" pitchFamily="50" charset="0"/>
              </a:rPr>
              <a:t>Prenumeranten betalar  prenumerationsavgift till tidningen</a:t>
            </a:r>
          </a:p>
          <a:p>
            <a:pPr lvl="0"/>
            <a:r>
              <a:rPr lang="sv-SE" dirty="0" smtClean="0">
                <a:latin typeface="Variable Bold" pitchFamily="50" charset="0"/>
              </a:rPr>
              <a:t>Används idag mest </a:t>
            </a:r>
            <a:r>
              <a:rPr lang="sv-SE" dirty="0">
                <a:latin typeface="Variable Bold" pitchFamily="50" charset="0"/>
              </a:rPr>
              <a:t>av synskadade, men kan </a:t>
            </a:r>
            <a:r>
              <a:rPr lang="sv-SE" dirty="0" smtClean="0">
                <a:latin typeface="Variable Bold" pitchFamily="50" charset="0"/>
              </a:rPr>
              <a:t>även användas </a:t>
            </a:r>
            <a:r>
              <a:rPr lang="sv-SE" dirty="0">
                <a:latin typeface="Variable Bold" pitchFamily="50" charset="0"/>
              </a:rPr>
              <a:t>av personer med andra former av </a:t>
            </a:r>
            <a:r>
              <a:rPr lang="sv-SE" dirty="0" smtClean="0">
                <a:latin typeface="Variable Bold" pitchFamily="50" charset="0"/>
              </a:rPr>
              <a:t>läsnedsättningar</a:t>
            </a:r>
          </a:p>
          <a:p>
            <a:r>
              <a:rPr lang="sv-SE" dirty="0" smtClean="0">
                <a:latin typeface="Variable Bold" pitchFamily="50" charset="0"/>
              </a:rPr>
              <a:t>Texttidning som läses med lokal talsyntes</a:t>
            </a:r>
            <a:endParaRPr lang="sv-SE" dirty="0"/>
          </a:p>
          <a:p>
            <a:r>
              <a:rPr lang="sv-SE" dirty="0" smtClean="0">
                <a:latin typeface="Variable Bold" pitchFamily="50" charset="0"/>
              </a:rPr>
              <a:t>Distribueras via internet</a:t>
            </a:r>
            <a:endParaRPr lang="sv-SE" dirty="0">
              <a:latin typeface="Variable Bold" pitchFamily="50" charset="0"/>
            </a:endParaRPr>
          </a:p>
        </p:txBody>
      </p:sp>
      <p:sp>
        <p:nvSpPr>
          <p:cNvPr id="29700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96" y="1565920"/>
            <a:ext cx="3096344" cy="4638717"/>
          </a:xfrm>
          <a:prstGeom prst="roundRect">
            <a:avLst>
              <a:gd name="adj" fmla="val 2566"/>
            </a:avLst>
          </a:prstGeom>
          <a:effectLst/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05" y="1513578"/>
            <a:ext cx="3532463" cy="4743400"/>
          </a:xfrm>
          <a:prstGeom prst="roundRect">
            <a:avLst>
              <a:gd name="adj" fmla="val 4720"/>
            </a:avLst>
          </a:prstGeom>
        </p:spPr>
      </p:pic>
    </p:spTree>
    <p:extLst>
      <p:ext uri="{BB962C8B-B14F-4D97-AF65-F5344CB8AC3E}">
        <p14:creationId xmlns:p14="http://schemas.microsoft.com/office/powerpoint/2010/main" val="42768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8" t="24783" r="2928" b="-24783"/>
          <a:stretch/>
        </p:blipFill>
        <p:spPr>
          <a:xfrm>
            <a:off x="611560" y="1340768"/>
            <a:ext cx="2949949" cy="4420112"/>
          </a:xfrm>
          <a:prstGeom prst="round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latin typeface="Variable Black" pitchFamily="50" charset="0"/>
              </a:rPr>
              <a:t>Vad innehåller taltidningen?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4" name="Platshållare för innehåll 3"/>
          <p:cNvSpPr>
            <a:spLocks noGrp="1"/>
          </p:cNvSpPr>
          <p:nvPr>
            <p:ph idx="12"/>
          </p:nvPr>
        </p:nvSpPr>
        <p:spPr>
          <a:xfrm>
            <a:off x="3917250" y="1600200"/>
            <a:ext cx="4906888" cy="4525963"/>
          </a:xfrm>
        </p:spPr>
        <p:txBody>
          <a:bodyPr/>
          <a:lstStyle/>
          <a:p>
            <a:pPr marL="0" indent="0">
              <a:buNone/>
            </a:pPr>
            <a:endParaRPr lang="sv-SE" sz="1600" dirty="0" smtClean="0">
              <a:latin typeface="Variable Bold" pitchFamily="50" charset="0"/>
            </a:endParaRPr>
          </a:p>
          <a:p>
            <a:pPr marL="0" indent="0">
              <a:buNone/>
            </a:pPr>
            <a:endParaRPr lang="sv-SE" sz="1600" dirty="0" smtClean="0">
              <a:latin typeface="Variable Bold" pitchFamily="50" charset="0"/>
            </a:endParaRPr>
          </a:p>
          <a:p>
            <a:pPr marL="0" indent="0">
              <a:buNone/>
            </a:pPr>
            <a:endParaRPr lang="sv-SE" sz="1600" dirty="0">
              <a:latin typeface="Variable Bold" pitchFamily="50" charset="0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sp>
        <p:nvSpPr>
          <p:cNvPr id="3" name="Rektangel 2"/>
          <p:cNvSpPr/>
          <p:nvPr/>
        </p:nvSpPr>
        <p:spPr>
          <a:xfrm>
            <a:off x="3784316" y="148478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Variable Bold" pitchFamily="50" charset="0"/>
              </a:rPr>
              <a:t>Innehåll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Variable Bold" pitchFamily="50" charset="0"/>
              </a:rPr>
              <a:t>Tidningens textinnehåll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Variable Bold" pitchFamily="50" charset="0"/>
              </a:rPr>
              <a:t>Tilläggsmaterial </a:t>
            </a:r>
            <a:r>
              <a:rPr lang="sv-SE" dirty="0">
                <a:latin typeface="Variable Bold" pitchFamily="50" charset="0"/>
              </a:rPr>
              <a:t>som tv-tablåer, väder, familjeannonser </a:t>
            </a:r>
            <a:endParaRPr lang="sv-SE" dirty="0" smtClean="0">
              <a:latin typeface="Variable Bold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>
              <a:latin typeface="Variable Bold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latin typeface="Variable Bold" pitchFamily="50" charset="0"/>
              </a:rPr>
              <a:t>Finns i flera utföranden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Variable Bold" pitchFamily="50" charset="0"/>
              </a:rPr>
              <a:t>Full </a:t>
            </a:r>
            <a:r>
              <a:rPr lang="sv-SE" dirty="0">
                <a:latin typeface="Variable Bold" pitchFamily="50" charset="0"/>
              </a:rPr>
              <a:t>längd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Variable Bold" pitchFamily="50" charset="0"/>
              </a:rPr>
              <a:t>Kort </a:t>
            </a:r>
            <a:r>
              <a:rPr lang="sv-SE" dirty="0">
                <a:latin typeface="Variable Bold" pitchFamily="50" charset="0"/>
              </a:rPr>
              <a:t>tidning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Variable Bold" pitchFamily="50" charset="0"/>
              </a:rPr>
              <a:t>Profilversion</a:t>
            </a:r>
            <a:endParaRPr lang="sv-SE" dirty="0">
              <a:latin typeface="Variable Bold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latin typeface="Variable Bold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>
                <a:latin typeface="Variable Bold" pitchFamily="50" charset="0"/>
              </a:rPr>
              <a:t>Kommer </a:t>
            </a:r>
            <a:r>
              <a:rPr lang="sv-SE" dirty="0">
                <a:latin typeface="Variable Bold" pitchFamily="50" charset="0"/>
              </a:rPr>
              <a:t>ut samtidigt som </a:t>
            </a:r>
            <a:r>
              <a:rPr lang="sv-SE" dirty="0" smtClean="0">
                <a:latin typeface="Variable Bold" pitchFamily="50" charset="0"/>
              </a:rPr>
              <a:t>papperstidningen</a:t>
            </a:r>
          </a:p>
          <a:p>
            <a:endParaRPr lang="sv-SE" dirty="0">
              <a:latin typeface="Variable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latin typeface="Variable Black" pitchFamily="50" charset="0"/>
              </a:rPr>
              <a:t>Hur läser man taltidningen?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latin typeface="Variable Bold" pitchFamily="50" charset="0"/>
              </a:rPr>
              <a:t>I en taltidningsspelare, som liknar de Daisyspelare som används för att läsa talböcker</a:t>
            </a:r>
            <a:endParaRPr lang="sv-SE" dirty="0">
              <a:latin typeface="Variable Bold" pitchFamily="50" charset="0"/>
            </a:endParaRPr>
          </a:p>
          <a:p>
            <a:r>
              <a:rPr lang="sv-SE" dirty="0" smtClean="0">
                <a:latin typeface="Variable Bold" pitchFamily="50" charset="0"/>
              </a:rPr>
              <a:t>I din surfplatta eller smarta mobiltelefon med </a:t>
            </a:r>
            <a:r>
              <a:rPr lang="sv-SE" dirty="0" err="1" smtClean="0">
                <a:latin typeface="Variable Bold" pitchFamily="50" charset="0"/>
              </a:rPr>
              <a:t>appen</a:t>
            </a:r>
            <a:r>
              <a:rPr lang="sv-SE" dirty="0" smtClean="0">
                <a:latin typeface="Variable Bold" pitchFamily="50" charset="0"/>
              </a:rPr>
              <a:t> </a:t>
            </a:r>
            <a:r>
              <a:rPr lang="sv-SE" dirty="0" err="1" smtClean="0">
                <a:latin typeface="Variable Bold" pitchFamily="50" charset="0"/>
              </a:rPr>
              <a:t>Legimus</a:t>
            </a:r>
            <a:endParaRPr lang="sv-SE" dirty="0">
              <a:latin typeface="Variable Bold" pitchFamily="50" charset="0"/>
            </a:endParaRPr>
          </a:p>
          <a:p>
            <a:r>
              <a:rPr lang="sv-SE" dirty="0" smtClean="0">
                <a:latin typeface="Variable Bold" pitchFamily="50" charset="0"/>
              </a:rPr>
              <a:t>I din dator </a:t>
            </a:r>
            <a:r>
              <a:rPr lang="sv-SE" dirty="0">
                <a:latin typeface="Variable Bold" pitchFamily="50" charset="0"/>
              </a:rPr>
              <a:t>med </a:t>
            </a:r>
            <a:r>
              <a:rPr lang="sv-SE" dirty="0" smtClean="0">
                <a:latin typeface="Variable Bold" pitchFamily="50" charset="0"/>
              </a:rPr>
              <a:t>läsprogram</a:t>
            </a:r>
          </a:p>
          <a:p>
            <a:pPr marL="88900" indent="0">
              <a:buNone/>
            </a:pPr>
            <a:endParaRPr lang="sv-SE" dirty="0" smtClean="0">
              <a:latin typeface="Variable Bold" pitchFamily="50" charset="0"/>
            </a:endParaRPr>
          </a:p>
          <a:p>
            <a:pPr marL="88900" indent="0">
              <a:buNone/>
            </a:pPr>
            <a:r>
              <a:rPr lang="sv-SE" dirty="0" smtClean="0">
                <a:latin typeface="Variable Bold" pitchFamily="50" charset="0"/>
              </a:rPr>
              <a:t>Prenumeranter får låna en spelare, med anslutning till internet, från MTM.</a:t>
            </a:r>
          </a:p>
          <a:p>
            <a:endParaRPr lang="sv-SE" dirty="0">
              <a:latin typeface="Variable Bold" pitchFamily="50" charset="0"/>
            </a:endParaRPr>
          </a:p>
          <a:p>
            <a:pPr marL="88900" indent="0">
              <a:buNone/>
            </a:pP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96077"/>
            <a:ext cx="3272408" cy="4902484"/>
          </a:xfrm>
          <a:prstGeom prst="roundRect">
            <a:avLst>
              <a:gd name="adj" fmla="val 9413"/>
            </a:avLst>
          </a:prstGeom>
        </p:spPr>
      </p:pic>
    </p:spTree>
    <p:extLst>
      <p:ext uri="{BB962C8B-B14F-4D97-AF65-F5344CB8AC3E}">
        <p14:creationId xmlns:p14="http://schemas.microsoft.com/office/powerpoint/2010/main" val="1308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Variable Black" pitchFamily="50" charset="0"/>
              </a:rPr>
              <a:t>Vem kan </a:t>
            </a:r>
            <a:r>
              <a:rPr lang="sv-SE" dirty="0">
                <a:latin typeface="Variable Black" pitchFamily="50" charset="0"/>
              </a:rPr>
              <a:t>prenumerera</a:t>
            </a:r>
            <a:r>
              <a:rPr lang="sv-SE" dirty="0" smtClean="0">
                <a:latin typeface="Variable Black" pitchFamily="50" charset="0"/>
              </a:rPr>
              <a:t>?</a:t>
            </a:r>
          </a:p>
        </p:txBody>
      </p:sp>
      <p:sp>
        <p:nvSpPr>
          <p:cNvPr id="30723" name="Platshållare för innehåll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66700" indent="-17780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sv-SE" sz="2000" kern="1200" dirty="0" smtClean="0">
                <a:solidFill>
                  <a:schemeClr val="tx1"/>
                </a:solidFill>
                <a:latin typeface="Variable Bold" pitchFamily="50" charset="0"/>
                <a:ea typeface="ＭＳ Ｐゴシック" pitchFamily="-84" charset="-128"/>
                <a:cs typeface="Variable"/>
              </a:rPr>
              <a:t>Alla personer som har en läsnedsättning har rätt att prenumerera på taltidningen</a:t>
            </a:r>
          </a:p>
          <a:p>
            <a:pPr marL="88900" indent="0" algn="l" defTabSz="457200" rtl="0" eaLnBrk="1" fontAlgn="base" hangingPunct="1">
              <a:spcBef>
                <a:spcPct val="20000"/>
              </a:spcBef>
              <a:spcAft>
                <a:spcPts val="600"/>
              </a:spcAft>
              <a:buNone/>
            </a:pPr>
            <a:r>
              <a:rPr lang="sv-SE" sz="2000" kern="1200" dirty="0" smtClean="0">
                <a:solidFill>
                  <a:schemeClr val="tx1"/>
                </a:solidFill>
                <a:latin typeface="Variable Bold" pitchFamily="50" charset="0"/>
                <a:ea typeface="ＭＳ Ｐゴシック" pitchFamily="-84" charset="-128"/>
                <a:cs typeface="Variable"/>
              </a:rPr>
              <a:t>	Vanliga orsaker till läsnedsättning: 	dyslexi, synnedsättning, ADHD, afasi, 	rörelsehinder…</a:t>
            </a:r>
          </a:p>
          <a:p>
            <a:r>
              <a:rPr lang="sv-SE" dirty="0" smtClean="0">
                <a:latin typeface="Variable Bold" panose="02000803020000020004" pitchFamily="50" charset="0"/>
              </a:rPr>
              <a:t>Även organisationer</a:t>
            </a:r>
            <a:r>
              <a:rPr lang="sv-SE" dirty="0">
                <a:latin typeface="Variable Bold" panose="02000803020000020004" pitchFamily="50" charset="0"/>
              </a:rPr>
              <a:t>, institutioner eller vårdinrättningar som betjänar </a:t>
            </a:r>
            <a:r>
              <a:rPr lang="sv-SE" dirty="0" smtClean="0">
                <a:latin typeface="Variable Bold" panose="02000803020000020004" pitchFamily="50" charset="0"/>
              </a:rPr>
              <a:t>målgruppen kan prenumerera. </a:t>
            </a:r>
          </a:p>
          <a:p>
            <a:pPr marL="88900" indent="0">
              <a:buNone/>
            </a:pPr>
            <a:r>
              <a:rPr lang="sv-SE" dirty="0">
                <a:latin typeface="Variable Bold" panose="02000803020000020004" pitchFamily="50" charset="0"/>
              </a:rPr>
              <a:t>	</a:t>
            </a:r>
            <a:r>
              <a:rPr lang="sv-SE" dirty="0" smtClean="0">
                <a:latin typeface="Variable Bold" panose="02000803020000020004" pitchFamily="50" charset="0"/>
              </a:rPr>
              <a:t>Exempelvis bibliotek, skolor och särskilda boenden…</a:t>
            </a:r>
            <a:endParaRPr lang="sv-SE" sz="2000" kern="1200" dirty="0" smtClean="0">
              <a:solidFill>
                <a:schemeClr val="tx1"/>
              </a:solidFill>
              <a:latin typeface="Variable Bold" panose="02000803020000020004" pitchFamily="50" charset="0"/>
            </a:endParaRPr>
          </a:p>
          <a:p>
            <a:pPr marL="88900" indent="0">
              <a:buNone/>
            </a:pPr>
            <a:endParaRPr lang="sv-SE" dirty="0" smtClean="0">
              <a:latin typeface="Variable Black" pitchFamily="50" charset="0"/>
            </a:endParaRPr>
          </a:p>
        </p:txBody>
      </p:sp>
      <p:sp>
        <p:nvSpPr>
          <p:cNvPr id="30724" name="Platshållare för sidfot 3"/>
          <p:cNvSpPr>
            <a:spLocks noGrp="1"/>
          </p:cNvSpPr>
          <p:nvPr>
            <p:ph type="ftr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476529"/>
            <a:ext cx="3103630" cy="4649633"/>
          </a:xfrm>
          <a:prstGeom prst="roundRect">
            <a:avLst>
              <a:gd name="adj" fmla="val 7095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Variable Black" pitchFamily="50" charset="0"/>
              </a:rPr>
              <a:t>Hur gör jag för att prenumerera?</a:t>
            </a:r>
            <a:endParaRPr lang="sv-SE" dirty="0">
              <a:latin typeface="Variable Black" pitchFamily="50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sv-SE" dirty="0">
                <a:latin typeface="Variable Bold" pitchFamily="50" charset="0"/>
              </a:rPr>
              <a:t>Du kontaktar din dagstidning </a:t>
            </a:r>
          </a:p>
          <a:p>
            <a:r>
              <a:rPr lang="sv-SE" dirty="0">
                <a:latin typeface="Variable Bold" pitchFamily="50" charset="0"/>
              </a:rPr>
              <a:t>Du betalar </a:t>
            </a:r>
            <a:r>
              <a:rPr lang="sv-SE" dirty="0" smtClean="0">
                <a:latin typeface="Variable Bold" pitchFamily="50" charset="0"/>
              </a:rPr>
              <a:t>endast tidningens prenumerationsavgift</a:t>
            </a:r>
            <a:endParaRPr lang="sv-SE" dirty="0">
              <a:latin typeface="Variable Bold" pitchFamily="50" charset="0"/>
            </a:endParaRPr>
          </a:p>
          <a:p>
            <a:r>
              <a:rPr lang="sv-SE" dirty="0">
                <a:latin typeface="Variable Bold" pitchFamily="50" charset="0"/>
              </a:rPr>
              <a:t>Du blir </a:t>
            </a:r>
            <a:r>
              <a:rPr lang="sv-SE" dirty="0" smtClean="0">
                <a:latin typeface="Variable Bold" pitchFamily="50" charset="0"/>
              </a:rPr>
              <a:t>inledningsvis kontaktad </a:t>
            </a:r>
            <a:r>
              <a:rPr lang="sv-SE" dirty="0">
                <a:latin typeface="Variable Bold" pitchFamily="50" charset="0"/>
              </a:rPr>
              <a:t>av MTM</a:t>
            </a:r>
          </a:p>
          <a:p>
            <a:r>
              <a:rPr lang="sv-SE" dirty="0">
                <a:latin typeface="Variable Bold" pitchFamily="50" charset="0"/>
              </a:rPr>
              <a:t>Du väljer själv hur du vill läsa</a:t>
            </a:r>
          </a:p>
          <a:p>
            <a:r>
              <a:rPr lang="sv-SE" dirty="0">
                <a:latin typeface="Variable Bold" pitchFamily="50" charset="0"/>
              </a:rPr>
              <a:t>Du kan låna en tidningsspelare</a:t>
            </a:r>
          </a:p>
          <a:p>
            <a:r>
              <a:rPr lang="sv-SE" dirty="0">
                <a:latin typeface="Variable Bold" pitchFamily="50" charset="0"/>
              </a:rPr>
              <a:t>Du får hembesök av instruktör</a:t>
            </a:r>
          </a:p>
          <a:p>
            <a:r>
              <a:rPr lang="sv-SE" dirty="0">
                <a:latin typeface="Variable Bold" pitchFamily="50" charset="0"/>
              </a:rPr>
              <a:t>Du får support via Taltidningshjälpen</a:t>
            </a:r>
          </a:p>
          <a:p>
            <a:pPr marL="88900" indent="0">
              <a:buNone/>
            </a:pPr>
            <a:endParaRPr lang="sv-SE" sz="1600" dirty="0">
              <a:latin typeface="Variable Bold" pitchFamily="50" charset="0"/>
            </a:endParaRPr>
          </a:p>
          <a:p>
            <a:endParaRPr lang="sv-SE" dirty="0">
              <a:latin typeface="Variable Bold" pitchFamily="50" charset="0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79825"/>
            <a:ext cx="3034680" cy="4546337"/>
          </a:xfrm>
          <a:prstGeom prst="roundRect">
            <a:avLst>
              <a:gd name="adj" fmla="val 2726"/>
            </a:avLst>
          </a:prstGeom>
        </p:spPr>
      </p:pic>
    </p:spTree>
    <p:extLst>
      <p:ext uri="{BB962C8B-B14F-4D97-AF65-F5344CB8AC3E}">
        <p14:creationId xmlns:p14="http://schemas.microsoft.com/office/powerpoint/2010/main" val="33584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latin typeface="Variable Black" pitchFamily="50" charset="0"/>
              </a:rPr>
              <a:t>Att läsa i </a:t>
            </a:r>
            <a:r>
              <a:rPr lang="sv-SE" dirty="0" err="1" smtClean="0">
                <a:latin typeface="Variable Black" pitchFamily="50" charset="0"/>
              </a:rPr>
              <a:t>appen</a:t>
            </a:r>
            <a:r>
              <a:rPr lang="sv-SE" dirty="0" smtClean="0">
                <a:latin typeface="Variable Black" pitchFamily="50" charset="0"/>
              </a:rPr>
              <a:t>?</a:t>
            </a:r>
            <a:endParaRPr lang="sv-SE" dirty="0">
              <a:latin typeface="Variable Black" pitchFamily="50" charset="0"/>
            </a:endParaRP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021080" cy="4525963"/>
          </a:xfrm>
          <a:prstGeom prst="roundRect">
            <a:avLst>
              <a:gd name="adj" fmla="val 2164"/>
            </a:avLst>
          </a:prstGeom>
        </p:spPr>
      </p:pic>
      <p:sp>
        <p:nvSpPr>
          <p:cNvPr id="4" name="Platshållare för innehåll 3"/>
          <p:cNvSpPr>
            <a:spLocks noGrp="1"/>
          </p:cNvSpPr>
          <p:nvPr>
            <p:ph idx="12"/>
          </p:nvPr>
        </p:nvSpPr>
        <p:spPr>
          <a:xfrm>
            <a:off x="3851920" y="1556792"/>
            <a:ext cx="4762872" cy="4525963"/>
          </a:xfrm>
        </p:spPr>
        <p:txBody>
          <a:bodyPr/>
          <a:lstStyle/>
          <a:p>
            <a:r>
              <a:rPr lang="sv-SE" dirty="0">
                <a:latin typeface="Variable Bold" pitchFamily="50" charset="0"/>
              </a:rPr>
              <a:t>Kontakta din dagstidning </a:t>
            </a:r>
          </a:p>
          <a:p>
            <a:r>
              <a:rPr lang="sv-SE" dirty="0">
                <a:latin typeface="Variable Bold" pitchFamily="50" charset="0"/>
              </a:rPr>
              <a:t>Du väljer själv hur du vill läsa</a:t>
            </a:r>
          </a:p>
          <a:p>
            <a:r>
              <a:rPr lang="sv-SE" dirty="0">
                <a:latin typeface="Variable Bold" pitchFamily="50" charset="0"/>
              </a:rPr>
              <a:t>Du betalar bara för tidningsprenumerationen</a:t>
            </a:r>
          </a:p>
          <a:p>
            <a:r>
              <a:rPr lang="sv-SE" dirty="0">
                <a:latin typeface="Variable Bold" pitchFamily="50" charset="0"/>
              </a:rPr>
              <a:t>Du blir kontaktad av MTM</a:t>
            </a:r>
          </a:p>
          <a:p>
            <a:r>
              <a:rPr lang="sv-SE" dirty="0">
                <a:latin typeface="Variable Bold" pitchFamily="50" charset="0"/>
              </a:rPr>
              <a:t>Du laddar själv ned </a:t>
            </a:r>
            <a:r>
              <a:rPr lang="sv-SE" dirty="0" err="1">
                <a:latin typeface="Variable Bold" pitchFamily="50" charset="0"/>
              </a:rPr>
              <a:t>appen</a:t>
            </a:r>
            <a:endParaRPr lang="sv-SE" dirty="0">
              <a:latin typeface="Variable Bold" pitchFamily="50" charset="0"/>
            </a:endParaRPr>
          </a:p>
          <a:p>
            <a:r>
              <a:rPr lang="sv-SE" dirty="0">
                <a:latin typeface="Variable Bold" pitchFamily="50" charset="0"/>
              </a:rPr>
              <a:t>Du får inloggningsuppgifter </a:t>
            </a:r>
          </a:p>
          <a:p>
            <a:pPr marL="88900" indent="0">
              <a:buNone/>
            </a:pPr>
            <a:r>
              <a:rPr lang="sv-SE" dirty="0">
                <a:latin typeface="Variable Bold" pitchFamily="50" charset="0"/>
              </a:rPr>
              <a:t>   från MTM</a:t>
            </a:r>
          </a:p>
          <a:p>
            <a:pPr marL="0" indent="0">
              <a:buNone/>
            </a:pPr>
            <a:endParaRPr lang="sv-SE" sz="1600" dirty="0" smtClean="0">
              <a:latin typeface="Variable Bold" pitchFamily="50" charset="0"/>
            </a:endParaRPr>
          </a:p>
          <a:p>
            <a:pPr marL="0" indent="0">
              <a:buNone/>
            </a:pPr>
            <a:endParaRPr lang="sv-SE" sz="1600" dirty="0" smtClean="0">
              <a:latin typeface="Variable Bold" pitchFamily="50" charset="0"/>
            </a:endParaRPr>
          </a:p>
          <a:p>
            <a:pPr marL="0" indent="0">
              <a:buNone/>
            </a:pPr>
            <a:endParaRPr lang="sv-SE" sz="1600" dirty="0">
              <a:latin typeface="Variable Bold" pitchFamily="50" charset="0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sv-SE" dirty="0"/>
              <a:t>Stockholm|  2014-11-14  |  Susanne Axner|  susanne.axner@mtm.se</a:t>
            </a:r>
          </a:p>
        </p:txBody>
      </p:sp>
    </p:spTree>
    <p:extLst>
      <p:ext uri="{BB962C8B-B14F-4D97-AF65-F5344CB8AC3E}">
        <p14:creationId xmlns:p14="http://schemas.microsoft.com/office/powerpoint/2010/main" val="278840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TM_Presentation_ma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Mall_PowerPoint_minskad_filstorlek (2)</Template>
  <TotalTime>1129</TotalTime>
  <Words>423</Words>
  <Application>Microsoft Office PowerPoint</Application>
  <PresentationFormat>Bildspel på skärmen (4:3)</PresentationFormat>
  <Paragraphs>113</Paragraphs>
  <Slides>13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Variable</vt:lpstr>
      <vt:lpstr>Variable Black</vt:lpstr>
      <vt:lpstr>Variable Bold</vt:lpstr>
      <vt:lpstr>MTM_Presentation_mall</vt:lpstr>
      <vt:lpstr>1_Office-tema</vt:lpstr>
      <vt:lpstr>PowerPoint-presentation</vt:lpstr>
      <vt:lpstr>Innehåll</vt:lpstr>
      <vt:lpstr>Varför prata om taltidningar?</vt:lpstr>
      <vt:lpstr>Vad är en taltidning?</vt:lpstr>
      <vt:lpstr>Vad innehåller taltidningen?</vt:lpstr>
      <vt:lpstr>Hur läser man taltidningen?</vt:lpstr>
      <vt:lpstr>Vem kan prenumerera?</vt:lpstr>
      <vt:lpstr>Hur gör jag för att prenumerera?</vt:lpstr>
      <vt:lpstr>Att läsa i appen?</vt:lpstr>
      <vt:lpstr>Hur når vi läsarna?</vt:lpstr>
      <vt:lpstr>Alla känner vi någon!</vt:lpstr>
      <vt:lpstr>Taltidningskampanj 2015</vt:lpstr>
      <vt:lpstr>TACK!   </vt:lpstr>
    </vt:vector>
  </TitlesOfParts>
  <Company>MTM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Amanda Idberg</dc:creator>
  <cp:lastModifiedBy>Susanne Axner</cp:lastModifiedBy>
  <cp:revision>64</cp:revision>
  <dcterms:created xsi:type="dcterms:W3CDTF">2014-09-19T06:35:53Z</dcterms:created>
  <dcterms:modified xsi:type="dcterms:W3CDTF">2014-11-07T10:40:35Z</dcterms:modified>
</cp:coreProperties>
</file>