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8"/>
  </p:notesMasterIdLst>
  <p:sldIdLst>
    <p:sldId id="256" r:id="rId3"/>
    <p:sldId id="338" r:id="rId4"/>
    <p:sldId id="337" r:id="rId5"/>
    <p:sldId id="257" r:id="rId6"/>
    <p:sldId id="259" r:id="rId7"/>
    <p:sldId id="260" r:id="rId8"/>
    <p:sldId id="306" r:id="rId9"/>
    <p:sldId id="307" r:id="rId10"/>
    <p:sldId id="261" r:id="rId11"/>
    <p:sldId id="313" r:id="rId12"/>
    <p:sldId id="314" r:id="rId13"/>
    <p:sldId id="331" r:id="rId14"/>
    <p:sldId id="316" r:id="rId15"/>
    <p:sldId id="305" r:id="rId16"/>
    <p:sldId id="312" r:id="rId17"/>
    <p:sldId id="308" r:id="rId18"/>
    <p:sldId id="310" r:id="rId19"/>
    <p:sldId id="317" r:id="rId20"/>
    <p:sldId id="332" r:id="rId21"/>
    <p:sldId id="336" r:id="rId22"/>
    <p:sldId id="333" r:id="rId23"/>
    <p:sldId id="315" r:id="rId24"/>
    <p:sldId id="266" r:id="rId25"/>
    <p:sldId id="334" r:id="rId26"/>
    <p:sldId id="304" r:id="rId27"/>
    <p:sldId id="267" r:id="rId28"/>
    <p:sldId id="319" r:id="rId29"/>
    <p:sldId id="301" r:id="rId30"/>
    <p:sldId id="268" r:id="rId31"/>
    <p:sldId id="335" r:id="rId32"/>
    <p:sldId id="300" r:id="rId33"/>
    <p:sldId id="270" r:id="rId34"/>
    <p:sldId id="271" r:id="rId35"/>
    <p:sldId id="321" r:id="rId36"/>
    <p:sldId id="272" r:id="rId37"/>
    <p:sldId id="284" r:id="rId38"/>
    <p:sldId id="339" r:id="rId39"/>
    <p:sldId id="283" r:id="rId40"/>
    <p:sldId id="278" r:id="rId41"/>
    <p:sldId id="296" r:id="rId42"/>
    <p:sldId id="322" r:id="rId43"/>
    <p:sldId id="326" r:id="rId44"/>
    <p:sldId id="330" r:id="rId45"/>
    <p:sldId id="329" r:id="rId46"/>
    <p:sldId id="291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78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34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A55696B-D7F3-41B4-998B-3E10987F8973}" type="datetimeFigureOut">
              <a:rPr lang="en-GB"/>
              <a:pPr/>
              <a:t>06/11/2014</a:t>
            </a:fld>
            <a:endParaRPr lang="en-GB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EB27041-DE0B-445E-BE04-E76E620B41C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6916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A5EBA-C0E5-4CD0-944C-D85C5D3B2169}" type="datetimeFigureOut">
              <a:rPr lang="en-US"/>
              <a:pPr>
                <a:defRPr/>
              </a:pPr>
              <a:t>11/6/2014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2F1FE-DD0D-4909-A1B6-1CAE5A778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0F9A-01B8-4F2C-BC17-472EDA5DD4D8}" type="datetimeFigureOut">
              <a:rPr lang="en-US"/>
              <a:pPr>
                <a:defRPr/>
              </a:pPr>
              <a:t>11/6/2014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1CC19-7644-4890-8C7B-42C07120F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E21D1-35BA-4BAF-A537-8CD9DA6241AD}" type="datetimeFigureOut">
              <a:rPr lang="en-US"/>
              <a:pPr>
                <a:defRPr/>
              </a:pPr>
              <a:t>11/6/2014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98A06-3ADB-4630-93ED-152EA9389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>
                <a:solidFill>
                  <a:srgbClr val="073E87"/>
                </a:solidFill>
              </a:rPr>
              <a:pPr/>
              <a:t>11/6/2014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02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>
                <a:solidFill>
                  <a:srgbClr val="073E87"/>
                </a:solidFill>
              </a:rPr>
              <a:pPr/>
              <a:t>11/6/2014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72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ndara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>
                <a:solidFill>
                  <a:srgbClr val="073E87"/>
                </a:solidFill>
              </a:rPr>
              <a:pPr/>
              <a:t>11/6/2014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05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>
                <a:solidFill>
                  <a:srgbClr val="073E87"/>
                </a:solidFill>
              </a:rPr>
              <a:pPr/>
              <a:t>11/6/2014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1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>
                <a:solidFill>
                  <a:srgbClr val="073E87"/>
                </a:solidFill>
              </a:rPr>
              <a:pPr/>
              <a:t>11/6/2014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5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>
                <a:solidFill>
                  <a:srgbClr val="073E87"/>
                </a:solidFill>
              </a:rPr>
              <a:pPr/>
              <a:t>11/6/2014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1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>
                <a:solidFill>
                  <a:srgbClr val="073E87"/>
                </a:solidFill>
              </a:rPr>
              <a:pPr/>
              <a:t>11/6/2014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27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>
                <a:solidFill>
                  <a:srgbClr val="073E87"/>
                </a:solidFill>
              </a:rPr>
              <a:pPr/>
              <a:t>11/6/2014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75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A84C4-9DA2-405C-A00B-F3D4A589336C}" type="datetimeFigureOut">
              <a:rPr lang="en-US"/>
              <a:pPr>
                <a:defRPr/>
              </a:pPr>
              <a:t>11/6/2014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9473D-5330-4254-A7D9-47DC7D611E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>
                <a:solidFill>
                  <a:srgbClr val="073E87"/>
                </a:solidFill>
              </a:rPr>
              <a:pPr/>
              <a:t>11/6/2014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034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>
                <a:solidFill>
                  <a:srgbClr val="073E87"/>
                </a:solidFill>
              </a:rPr>
              <a:pPr/>
              <a:t>11/6/2014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07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>
                <a:solidFill>
                  <a:srgbClr val="073E87"/>
                </a:solidFill>
              </a:rPr>
              <a:pPr/>
              <a:t>11/6/2014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813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82F5B-6649-4C7F-A255-60F962DFFD47}" type="datetimeFigureOut">
              <a:rPr lang="en-US"/>
              <a:pPr>
                <a:defRPr/>
              </a:pPr>
              <a:t>11/6/2014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1D8B2-D1E9-48BC-A0A2-93E89DEDC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B6429-7F27-40C2-B15E-376B2C659037}" type="datetimeFigureOut">
              <a:rPr lang="en-US"/>
              <a:pPr>
                <a:defRPr/>
              </a:pPr>
              <a:t>11/6/2014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8519C-8970-4734-BAD6-F956D99A4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7E5E0-A570-4D4B-8CDA-581A615366FF}" type="datetimeFigureOut">
              <a:rPr lang="en-US"/>
              <a:pPr>
                <a:defRPr/>
              </a:pPr>
              <a:t>11/6/2014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42648-FDCD-44D7-9F59-75BCB962B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A2972-2615-4169-A433-FD8DCF5FB77E}" type="datetimeFigureOut">
              <a:rPr lang="en-US"/>
              <a:pPr>
                <a:defRPr/>
              </a:pPr>
              <a:t>11/6/2014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0F202-6F94-4750-89DE-83D5445C2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A9086-7798-409A-99F5-698845D6E0A6}" type="datetimeFigureOut">
              <a:rPr lang="en-US"/>
              <a:pPr>
                <a:defRPr/>
              </a:pPr>
              <a:t>11/6/2014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8D0FA-3C2E-4F5B-9A02-4DDAF174F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A16B5-C71D-47CA-8F14-FB708DA84BD5}" type="datetimeFigureOut">
              <a:rPr lang="en-US"/>
              <a:pPr>
                <a:defRPr/>
              </a:pPr>
              <a:t>11/6/2014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100CF-A656-465B-84E0-C2950B6C0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77B37-9DF0-4202-9495-21A7200A47F1}" type="datetimeFigureOut">
              <a:rPr lang="en-US"/>
              <a:pPr>
                <a:defRPr/>
              </a:pPr>
              <a:t>11/6/2014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0E4E0-8F4B-4090-B39A-3ED42402A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672138"/>
            <a:ext cx="9144000" cy="1185862"/>
          </a:xfrm>
          <a:prstGeom prst="rect">
            <a:avLst/>
          </a:prstGeom>
          <a:solidFill>
            <a:srgbClr val="014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7832725" y="5775325"/>
            <a:ext cx="1216025" cy="979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8" name="Picture 7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89888" y="5848350"/>
            <a:ext cx="917575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600825"/>
            <a:ext cx="2057400" cy="120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E8E42B-607B-4DC2-8095-1A8A6D98FA26}" type="datetimeFigureOut">
              <a:rPr lang="en-US"/>
              <a:pPr>
                <a:defRPr/>
              </a:pPr>
              <a:t>11/6/2014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600825"/>
            <a:ext cx="3086100" cy="120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600825"/>
            <a:ext cx="1350963" cy="120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47B5AFE-0920-42A8-9A4D-457B17212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976438" y="6051550"/>
            <a:ext cx="5191125" cy="40005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Creating the Best Way to Read and Publish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D1D110F-3F4E-48D9-B8AA-5D0E825AFDBA}" type="datetime1">
              <a:rPr lang="en-US" smtClean="0">
                <a:solidFill>
                  <a:srgbClr val="073E87"/>
                </a:solidFill>
                <a:latin typeface="Candar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11/6/2014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7D7A59-36E2-48B9-B146-C1E59501F63F}" type="slidenum">
              <a:rPr lang="en-US" smtClean="0">
                <a:solidFill>
                  <a:srgbClr val="073E87"/>
                </a:solidFill>
                <a:latin typeface="Candar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32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jp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2.jpeg"/><Relationship Id="rId7" Type="http://schemas.openxmlformats.org/officeDocument/2006/relationships/image" Target="../media/image3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77.wmf"/><Relationship Id="rId5" Type="http://schemas.openxmlformats.org/officeDocument/2006/relationships/image" Target="../media/image71.png"/><Relationship Id="rId10" Type="http://schemas.openxmlformats.org/officeDocument/2006/relationships/image" Target="../media/image70.png"/><Relationship Id="rId4" Type="http://schemas.openxmlformats.org/officeDocument/2006/relationships/image" Target="../media/image74.png"/><Relationship Id="rId9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80.jpeg"/><Relationship Id="rId7" Type="http://schemas.openxmlformats.org/officeDocument/2006/relationships/image" Target="../media/image83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55.jpeg"/><Relationship Id="rId4" Type="http://schemas.openxmlformats.org/officeDocument/2006/relationships/image" Target="../media/image81.jpeg"/><Relationship Id="rId9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9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37.jp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2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5391796" y="231819"/>
            <a:ext cx="3979572" cy="5473521"/>
            <a:chOff x="3206" y="-181"/>
            <a:chExt cx="2452" cy="4881"/>
          </a:xfrm>
        </p:grpSpPr>
        <p:pic>
          <p:nvPicPr>
            <p:cNvPr id="8" name="Picture 5" descr="book stack smal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06" y="-181"/>
              <a:ext cx="2452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379" y="3249"/>
              <a:ext cx="1043" cy="1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331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eaLnBrk="1" hangingPunct="1"/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en-GB" sz="4000" b="1" dirty="0" smtClean="0"/>
              <a:t>Swedish Daisy Consortium</a:t>
            </a:r>
            <a:br>
              <a:rPr lang="en-GB" sz="4000" b="1" dirty="0" smtClean="0"/>
            </a:br>
            <a:r>
              <a:rPr lang="en-GB" sz="4000" b="1" dirty="0" smtClean="0"/>
              <a:t>10 Year Anniversary</a:t>
            </a:r>
            <a:r>
              <a:rPr lang="en-GB" sz="4000" b="1" dirty="0"/>
              <a:t/>
            </a:r>
            <a:br>
              <a:rPr lang="en-GB" sz="4000" b="1" dirty="0"/>
            </a:b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en-GB" sz="4000" b="1" dirty="0" smtClean="0"/>
              <a:t>Ending the Book  Famine</a:t>
            </a:r>
            <a:br>
              <a:rPr lang="en-GB" sz="4000" b="1" dirty="0" smtClean="0"/>
            </a:br>
            <a:r>
              <a:rPr lang="en-GB" sz="4000" b="1" dirty="0" smtClean="0"/>
              <a:t>How does the WIPO treaty Help?</a:t>
            </a:r>
            <a:r>
              <a:rPr lang="en-GB" sz="4400" b="1" dirty="0" smtClean="0"/>
              <a:t> </a:t>
            </a:r>
            <a:br>
              <a:rPr lang="en-GB" sz="4400" b="1" dirty="0" smtClean="0"/>
            </a:br>
            <a:endParaRPr lang="en-GB" sz="4400" b="1" dirty="0" smtClean="0"/>
          </a:p>
        </p:txBody>
      </p:sp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>
          <a:xfrm>
            <a:off x="685800" y="3131912"/>
            <a:ext cx="6858000" cy="1655763"/>
          </a:xfrm>
        </p:spPr>
        <p:txBody>
          <a:bodyPr/>
          <a:lstStyle/>
          <a:p>
            <a:pPr algn="l"/>
            <a:r>
              <a:rPr lang="en-GB" dirty="0" smtClean="0"/>
              <a:t>Stephen King</a:t>
            </a:r>
          </a:p>
          <a:p>
            <a:pPr algn="l"/>
            <a:r>
              <a:rPr lang="en-GB" dirty="0" smtClean="0"/>
              <a:t>President , Daisy Consortium</a:t>
            </a:r>
          </a:p>
          <a:p>
            <a:pPr eaLnBrk="1" hangingPunct="1"/>
            <a:endParaRPr lang="en-GB" dirty="0" smtClean="0"/>
          </a:p>
        </p:txBody>
      </p:sp>
      <p:pic>
        <p:nvPicPr>
          <p:cNvPr id="13316" name="Picture 8" descr="Kindle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641584">
            <a:off x="5985145" y="2854959"/>
            <a:ext cx="914400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7077" y="4082510"/>
            <a:ext cx="5603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97" y="4040227"/>
            <a:ext cx="1526139" cy="1479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BU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8751" y="67174"/>
            <a:ext cx="1753606" cy="834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WBU Right to Read Campaign</a:t>
            </a:r>
            <a:br>
              <a:rPr lang="en-GB" dirty="0" smtClean="0"/>
            </a:br>
            <a:r>
              <a:rPr lang="en-GB" dirty="0" smtClean="0"/>
              <a:t>Barriers to more accessible books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854" y="1857510"/>
            <a:ext cx="7886700" cy="3300168"/>
          </a:xfrm>
        </p:spPr>
        <p:txBody>
          <a:bodyPr/>
          <a:lstStyle/>
          <a:p>
            <a:r>
              <a:rPr lang="en-GB" dirty="0" smtClean="0"/>
              <a:t>Money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Copyright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 Reading &amp; publishing technology</a:t>
            </a:r>
          </a:p>
        </p:txBody>
      </p:sp>
      <p:pic>
        <p:nvPicPr>
          <p:cNvPr id="7170" name="Picture 2" descr="http://t3.gstatic.com/images?q=tbn:ANd9GcRgtSAl2m_HJVmPk5ytPINu8TP9hIUoUe03u_6GSgKm4Diin9YJf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03" y="1831374"/>
            <a:ext cx="1392097" cy="92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t2.gstatic.com/images?q=tbn:ANd9GcToY0RwNYSrLgRG-YoglhPPS1PuASlFupIEnFaTZSRjkNCWE6QuG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839" y="1878863"/>
            <a:ext cx="1842134" cy="92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803" y="1878863"/>
            <a:ext cx="1437347" cy="962398"/>
          </a:xfrm>
          <a:prstGeom prst="rect">
            <a:avLst/>
          </a:prstGeom>
        </p:spPr>
      </p:pic>
      <p:pic>
        <p:nvPicPr>
          <p:cNvPr id="7178" name="Picture 10" descr="http://upload.wikimedia.org/wikipedia/commons/4/4f/Copyright-_all_rights_reserv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03" y="3378122"/>
            <a:ext cx="1081152" cy="7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t2.gstatic.com/images?q=tbn:ANd9GcRSGY2TeSW4Mcu8_u3mr5qIn_Mon4TvzkLiCG38VUsi8GpB7vpEs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632" y="3353189"/>
            <a:ext cx="906555" cy="90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://cdn.arstechnica.net/wp-content/uploads/2011/11/pirate_finger_puppet_from_logan_-4eb1bc3-intr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755" y="2989135"/>
            <a:ext cx="1789530" cy="125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8" descr="data:image/jpeg;base64,/9j/4AAQSkZJRgABAQAAAQABAAD/2wCEAAkGBg8QEBUUEA8PFBQUFBIUFBAUFRQUEBUQFBYVFBQQFBQYHCYeFxkjGRQVHy8gIycpLCwsFR4xNTAqNSYrLCkBCQoKDQwOGA8PFTAcFBwqNSwpKTEpMikpKSksKTUpLCk1LzQpLCksLDUpLCkpKSkpKSwpKSkpKTUpLCksKSk1Lv/AABEIAMIBBAMBIgACEQEDEQH/xAAcAAEAAgMBAQEAAAAAAAAAAAAABgcDBAUBCAL/xABNEAABAwICAwoMAgcGBQUAAAABAAIDBBEGMQUSIQcTNEFRYXFyscEUIiMyM0JzgZGhsrMkUghDYoKSwtFjdKLS4fFEU5Pj8BYlVKPT/8QAGwEBAAMBAQEBAAAAAAAAAAAAAAQFBgcBAgP/xAAxEQABAgQFAgUDAwUAAAAAAAAAAQIDBDNxBRExMkGxwQYhNHLwEhOBIlFhFENTktH/2gAMAwEAAhEDEQA/ALxREQBERAEREAREQBERAERfl7w0XJAAzJ2AdJQH6RRzSe6HoynNpKuMkcTLyfNtx81Da/d7p2kiCle/kLngfFrQ7tQFqoqKq93PSDr73TwsBBt4riRz3c7b8FyXbrumT+ut+7CB9KA+i0Xzozdd0wP11+kRf5VtQ7telW+cI3fuM7rID6BRUnSbvtQPTUkZHNrsPxu4fJSTRe7lQS7JY5Izygh47j8kBZCLlaKxVRVXoKmJxPq31X/wusV1UAREQBERAEREAREQBERAEREAREQBERAEREAREQBa9dXxQML5pGsYM3ONh0c55lHsa7oFNoxnjnXmIu2EHbzOefVHzKonE2NKmvfr1MpDdurC3YAOYer2nlQFmYk3bImEsoYjI7/mPHijnDf6kdCrDT+NqyrP4ipcR/y2+aPd5o9wUZqK/ibsHIFpOkJQHQkrmX2NueVx1isT9IvPH7hsWGjoZpnasMUkjvyxtc93waCVLdF7j2mqix8EMQPrTObH/huXfJARI1LuVeeEnlVqUn6Otabb7WUrOUNbI+3vIaukz9G/l0n8Kf8A7qApnwkrzwg8qusfo4R8ekpP+g3/APRfmX9G9tvE0k6/7UAI+UiApltY7lWQVd/OAKs2r/R2rhfeqylfyBwkYexyjmktxzTUFz4JvgHHC9j/AINuHfJAR2nrC0+I9zffcKaYd3WdI0lg6TfWD1X3eLcg9ZvuKgNbo6endqzQyxO/LIxzD/iAX5iqCM0B9N4U3VKKus1x3mQ7NVxGo48jX8vMbe9TRfHMNTY3abHlHerNwNuwzU2rFV3li2AG/lGj9knMfsn3EIC+UWvQV0c8bZInhzHi7XDIj+vMthAEREAREQBERAEREAREQBERAEREAXDxBiHebRQgPnfsa3ibf1ndq08WYiNO1/jaoA1RYeUdIQCA038UWI27ePmUG0e6VpMsziZHjjO1rcyXc57ulAVhi+arbWS+Gg7+XaxJ2tIOT2W2EEZcwUdknJKu+pwg7Tr2ggsjiJBq7eOb5xsB87l27B8jJsMbjGi6Ih7mOqZAQQ+exa0jjbGBq+83QFNYM3KK/SVnhu8wf/IlBs4f2TM39Owc6t/QW4bomnsZWSVLxmZXWZfmjbYW5jdWEAvUBr0OjoYG6sMUcTR6sbWsb8GgLYREAREQBERAEREBhqqOKVpZLGyRpzY9oc09IOxV3i3cOoKljnUY8Gm2lobc07ncjmeqOdtrchyVlIgPjrTOg6mimMVTE6N7eI5EfmacnN5wteJ5JAAJJsABtJJyAX2BpTQ1NVM1KiCKVv5ZGhwHOL5HnCiGlNyeiaWy6PhjgniJc3zjG/mIJNjyO/3AEfwP4XoqBu+ya7XG8kIJtHfiH7XKeXYrUoa+OZgfG4Fp+I5iOIqqjUP1nMlaWvGx8bs/9udZ9FVzqZ+x7mtfsDxxHkcDsQFrIsFDMXxtc4C5aCbZLOgCIiAIiIAiIgCIiAIiIAiEqn91PdQe2J9NStI30uYagE+jGx7W7NhNxt4geUhAfnTuNoKzSwhpoXS6oMbJW3cHStJLntYOIAEB3NfKxXX0HhWSteTM2SOBrtoILJJXA7W2O1reU+4c2XcewKyjphUygOnqGAg7CI4TYhgI9Y7C7oA4lYyAx09OyNgZG0Na0Wa0CwAHEAsiIgCIiAIiIAiIgCIiAIiIAiIgCIiA4+IsNx1bM9SRu1kg4j+Vw42qr8XQaQoqN0ppsniNzjqvY0HKbVBva9gCRa5F1dCxVVMyVjmSNDmPaWuYdrXNcLFpHJZARvc9xrHpOlDgGtljs2aIZA8T2j8pts5LEcSlK+fINE1midNGPRuvI0khtx4phJ8ZkhOzxDxnjaDxq7cN6b8Kiu7ZIw6sjcrO5bc/9UB1kREAREQBERAEREAWOapYwXe9rRyuIA+a/ZCqLQ1R49Q2qdrvifIHSSeMfFJF7noQEyxRiNkkQhpJmPlmfvfiG+q213OJGQt3qJaepGz7zo6lhileCHF0jbsjAN31D+S5vs48uRa1JUx0VNJVkeNJrNhacyDm+3FrEe4N51MtzjDroIDUT7aiqs95ObY82RDkABvbn5l6eEm0ZQNgibG3aGi1+U8ZtxbeJV5X48rRNIxro2hkkjBZgvZri0X1r7bBWaqR0lwmf2033HK4wmDDiuf9bc8kKXGY8SDDasN2S5ncp8e1zCS57H3FtVzG2HONWx+ayS7pdYASGU/8L/8AOoyVgqPNPQVfJIyyrTQzbMQms6ikhw9ul11ZG9zzEwtkcwb2y2wW/OXbdq7f/rWqaP1budzdvRsIVcYA9DJ7aTuUnnyWefCZmvkdOl4bHQ2qqeaofuTdMr3TvYDE1rdW1mC+0X23JWzJul1oGVP06jvj5yhQ4VL0R9i2ajJQVann5GrlsPlXQmqsNFVSQaK3Ra+SQvc9nilzd7DbR2y2i97+9dg7oNZyQfwO/wAygGgPX67l2XFZyJHiI5UR3J+78Olc6aEgk3RawcUH8B/zLPhvdBqZIzvrI3lr3jW2tJAOy4GxQ+Y7Fnwt6N3tH9qixpuM1uaOPiLh0r9tV+2hL9KYzqXAahEdr31bHW5iXDZ7uVdnQmm5pYI3ucLuY05DjAKhFVkpRhngsPs2fSFUR56ZzRfuLr++RVTkrBhwm/SxE8zuSV8lvO+QuopizTtTS05fDNIHa0Yu464s57WnY6/ESpFIofug8EPXh+41JecmHR2IsRclVOV/coZlrUgvVE88lM7MWVtvTn+Fn9FjqMTVjhYzvHVs0/FoBXNZkvHLqKMblocj/rZn/K7/AGX/AKbD8TVrB4tTL7zrfVdWvA4ljScy0H5KlanI9BV0UZ8mzqN7AokwiJlkavAI0SJ9z63Kumq5/uRHGGjZaeXw2FxMYbapg2m7BtE0Y/MOPlG3lWpTaRbTzsqmkmGUasurtBuLtktx8XzU9ewOBBAIIIIO0EHMEKroqQUdVLQSXMMgMlMTxRuJJjHO0g26p5VGNGq/Sv8ACk5pMY0cgB33VvlrtLQffl8114pmvF2uDgciCCPiFV7KwtjMDwAY3E8xB4x/5xqZYFpi2kDj+se94HNfVH03968PskKIiAIiIAiIgCp3Fk9FBV1Esr3tZJJq6lthe3xXu2Ak+MxxHRfZcK4lWm6RhelEZfUtldCZtcOiIbLHK+92nWBBaSTt4rgciAguM9JumET2vYYo4mujDW2Y5utq6xF9hA2W/qr/AKJ+tGw3BuxpuMjcA3HMvm3EpDg0QxlkMTGsZHe51QSdZzvWcSbq/sFPJ0dSEuDj4PD4w4/EHZl7l+zm5MRT80d+tUO0qQ0ifxM/t5vuOV3qjtIn8TP7eb7jlcYJvfYo8dpNufgrBUnxSsxWCp80rSt1MmzU1sBeik9tJ3KTVGSjOBPRSe2k7lJZzsWXiblOvylFliLDhUvRH2FbNRktZp/FS9EfYVsVGSrl5NrKUWW7mLQPr9dy7DiuPoL1+ue5dYrJxd7rkiJqYJslsYW9G7rv7VrT5LZwv6M9d/aocxt/J8RaSnRqslKMM8Fi9mzsCi9UpRhrg0Xs2dgVLH1S5ST9JLnTkUQ3QOCnrxfcape9RDH3BT14vuNX1Leoh+5Opmpug+ynOjyRyR5I5deTQ4vyalVkegq5tHHyMfs2fSFTNXkegq5NFHyEXs4/pChTPBsPDv8Ac/Hc2lUu6ARJpeNu+EGNkFreq9zj8dlj71bSprTdF4RpWsLXGzXMs83BEkbGAhhtxOFvcoqGmi6In8mvJiqnmrjTb1IX6xYJb3Ou0EkWB5AeK3ard0AW+CxaosAxotzt2H5gqu8MUwmqxamgbM5rt8qmt8qIwLOc0HYHHY2/OrQp4Gxsaxos1oAA5gvD9TIiIgCIiAIiIAojjGvbMHU2oC3xd8J4yCHho+W33KXKpMTafkbVyiN2oNdzdawLib6txfIfPYgN+gwB4X6QFkNxdwtrOA9Vg4ssz81KKjEej9GxiEHVbC229sF9RoF7Ek5+9cvAuLWvppA+QP3hhcHXBOoweMwnlaR8CORU1iSueYppHOOtIbuJ4y91z2le5rlkeZclnw7u1HvgEkEjWFwaHhwc6xNtYssOmwJ96i89S2SaV7Ddr5ZXNdt2tc9xB28xVRslJI5tqsrQZvCzqt7Ff4In6n2QoMdpNudJYanI9CzLBUZHoWkbqZRmpr4G9HJ7Z/cpJOdijeCPRye2f3KRz5LLxdynXZSiyyEXHCZOiPsK2J8lrjhUnQzsK2Jyq1eTbSdFlu5i0H6/XPcuuVyNB+v1j3LrlZSLvdckxNTXnyWzhf0Z67+1a0+S2cLejPXf2qFMbfyfnFpKdGqUow1waL2bOwKL1WSk+GuDRdRvYqWPqlykn6KXOnIolj3gp68X3GqWyKJY84KevF9xq9lvUQ/cnUzU3QfZehzYskK8jyRy68mhxjk1KrIrZ0ju5ineyGngY9jIo2mV5cCZA0BwDRawB2bc7LWqsiqf0lId9fzSP+oqHMcGt8Pav/BfeFN2UzGQVLGbNUt3satmbQ64JN9tvipfU6KptIxiop3gPcCBIMnW2akjeO1s8xzhfM2F5SZ7X85rh8Brdyu7AmIWUdNO2V7W2Alja4ga0jhqlgvzhp2cpUQ1pkgE1HMbWa9mxwzBBsbHlB2FWJQVW+xMfa2s0G3ITmFRtNpnf5HPY92trO1ydhLht1iOO+tf3q38G1e+UbDxguafc4nsIQHbREQBERAEREAXztp2d0nhUlzdpe6/75X0SqHgoNd1fFxiKqt0scT3ICttD6UmDwxrzqm4I/ZdsI+fzUwxrosx6Pjdbz5GD5Od3KJYcpCZhccbB8Xf0aVbu63QNZo2jAzMlz7oJCgKOhaNbNuXGLhWRoL0MfUb2Ku6TWD9lgbcf+qsPQZ8izqt7FocE3PshQY5Sbc6iwVGRWZYZ8lpG6mUZqa+CvMk9q/uUjnOxRzBfmSe2f3KRTnYsvG3rc65J0WWQi4P4qToZ3rZmWqOFSdDP5lsy5KrXk28nRZbuY9CHa/rnuXWcVx9B5v657AuuVlIu91yQ/UwznYtnC58m7rv7Vqz5LZwufJu67+1Q5jb+T4i01OlVFSjDXBouo3sUWqVKMNcGi6jexUkfi5ST9FLnTeoljzgp68X3GqWvUSx5wU9eL7jV7K+oh+5OpmZug+ynNjyRy8jyR66+mhxjk1KrIqnq8eVk9o/6irgqslUNc3ykp/tH/UVDmODXeHtX2Q6eEWfjYB+Z4b/ABAjvUu3SIHRQMLSRZ9jbkIv2hRrD0erW0p/toPm9o71YO61R+QdzOB/wuUQ1hEdzljnumJ9VoPvJAV67nLvwzxySu+bWqpNzLR+rR1Mp43xsHw1j3K3dzxlqV55ZXfJrUBKUREAREQBERARjFWK3072wU7Q+eQAgHaGtJIDiOPI/DnVe4a1xpR7Jra0hnY8bLa0gdf5lSXGdLLDpBlQCQ1zGNBt4uswuu2/LYg/FQvw9w0hvt9u+NeT8O5ARbQlOGVDm8bJadvw8Jv2BWXuzSAUlF1n/YI71Xta3e9LzNGTpWyDotKR9aku7DpPWpaMXyc/7YCAqiIeM62zxSp9oE+Qj6jexV2JPGOz1efuVh6BPkI+o3sWhwTe+xQY3Sbc6qwTZLMsEy0rdTKs1MGDfNl9s/uUhmyUcwafFl9s/sapFOdiy0be651uToMshGBwqToZ3rZmyWr/AMTJ0M/mWzNkqteTbydFnzkxaDO1/WPYF1yuPoQ7X9Y9gXXWUi71uSX6mGfJbOF/Ru67+1as+S2cMejd139qhTGw/OJTU6dQpPhng0XUCi9QpPhk/ho+qFSx+LlLiFFLnVkUSx5wU9eL7jVLHqJ474K7rxfcYvZX1EP3J1MxN0H2U5jMl49ex5Lxy68mhxnk1KrJVHWDykvNJJ9RVt1WSqOtPlZfaP8AqKiTHBrfD2r7IdrR0wE1MR6s0Bv0PYVam6cA6J3JrR/Mgd6pnR03lIuZ8fycFbO6DOX0shGd2W6dcWUQ1hmwpAI9DREZzOEh9zdXsAViYBt4GPaSX+I/0UAsIqSCEZRxhvvADSfi2/vU63OpdaiBGRkf3BAShERAEREAREQGKopmSNLZGNc05tcAR8CqIx7NDRaVkjtqRlkTm2BIb4u3Znb+ivxUF+kBQFtdDIBskhtfnY4i3zCAjkml46nSTXRg21WN1jsLiAQTbk2rq7qBJpqfmkI+LD/RQvDbtWsi53WU03Rna1LH+zIPmx4XoK1iuSbcnLZWPoH0EfUb2KtmZnoVkaA9BH1G9i0GB7327lDjdJtzq3WGbJZSsMuS0rTKt1NbB3my+2d2NUhnOxR3Bx2S+2d2NUimyWWjb3XOtSVBlkIx/wATJ1Y/5lsy5LVHCZOrH/MtmXJVa8m3kqDPnJi0Lm/rHsC665Ghc39Y9gXWWUi73XJT9TFPktjDHo3dd/ctadbGGD5N3Xf3KFMbD84lNTqVCk+GeDR9VReoKk+GeDR9HeVSx+L9ikxCilzqvUTx3wV3Xi+41Sx6ieOuCu68X3Gr2V9RD9ydTMTdB9l6HLZkjkZkvHLryaHGeTUqsiqirfTS9d/1FW7VZFVFXeml9pJ9RUSY4Nb4f1fZD9aN2yR9dn1BWzjVxbTON8i0/BwPcqo0ILzRj+0i+sKz90Wa1G/nLR8TZRDVkbjx891O1r2EyhttfYGk56xHLzBXnuVxkaKpyfWaT8yL/JfMbYzZfWWEKEwUFNGRYthjBH7RaCfmSh6ddERAEREAREQBRfH+CYtJwBryWviLnscBc7RtYRcbDYfAKUIUB8o4B0YaivbGWOuI5pALG7Hxsc9t+QawDfeu9jR2tSkcjmO7R3ro7jrP/fpjyx1h/wDuaF38W7mtYRK2Fu+sfrFmrYOAvrNa4E5i1roCiBn7irI0D6CPqN7FF48DaQkm3uOknL9bVI1HDVN7XcSLNA5SpjR0L4BvUlteImN9jca7DquseMXBWhwPe+3cocbpNubawy5LKsUuS0zdTKt1NTB+UvtXdjVIpslHMIZS+1d2BSKY7FlI2911OsyVBliMjhMnVZ/MtmVaoP4mTqs/mWzKqxeTbyVBnzkxaG85/WPYF11ydDZv6/cF1isrG3uuSn6mCbJbGGfMd7R/csE2Sz4Y8x/Xd3KDMbD4iU1OnOpRhng7OjvKi86k+GT+HZ0HtKpY/F+ylLiFFLnVeopjngx68X3GqVvUUxzwY9eL7jV9SvqIfuTqZeboPsvQ5ceS8cvWZLxy66mhxrk06rIqo68eWl68n1FW7U5Lh6Z3GtI714RAI52yhsm9xkiZrZPH81wsbXtsJPMokxwazw/ufYhGGY71MXtGH4EHuV3aKwzFpNzopy8RhmsSwgODrgNzBHL8FBMG7m+knzaxpJWCPMyjehc7BbXtre66vPCWGzRxu13NdI+19XzQBk0E55lRDWEdo9xPRscjX69Q7VcHajizVNjexsy9lYKIgCIiAIiIAiIgCIhQFEbjLL6YlPJTVLv4qlg71e6pPcMgvX1T/wAsDG/9SVzv5FdiAKitNcMqf7xP9xyvVUVprhlT/eJ/uOV/gdR9u5RY3SbfsYFilyWVYpclqE1Mq3U08Ifrfau7ApDLko7hH9b7V3YFIpsllI291zrElQZYjDeFSdVna5bcq1GcKk6rO1y25lVrybeSoN+cmLQ2b+v3BdcrkaGzf1+4LrFZaNvW5KfqYZslnwx5j+u7uWvNks+GPMf7R3YFCmNh8RKanUnUmwxwdnQfqKjM6k2GODs/e+pypI+iX7KUuIUUudZ6imOeDO68X3GqVvUUxzwZ3Wi+41eyvqIfuTqZeboPsvQ5bMl45esyXjl15NDjXJqVORVxYe4HT+wh+21U7VZFXDh3gdP7CH7bVEmODWeHtX2Q6KIiiGsCIiAIiIAiIgCIiAIiICqNwqMa2kDYX8Ia29tuqNezegXOznVroiAKitN8Mqf7xP8AcciK/wADqPt3KLG6Tb9jAsUiItQmplW6mlhH9b7V3YFIpl4iysbe66nWJGgyxGGcKk6rO1y3JURVS8m3kqDfnJi0N5z+t/KF1nL1Flo291yU/UwT5LLhnzX+0d2BeooUxsPh9NTqTqTYY4Oz976iiKlj8X7KUuIUUudV6iuOuDO60f1tRElfUQ/cnUy83QfZehy2ZLx6IuvJoca5NSryKuHDvA6f2EP22oiiTHBrPD2r7HRREUQ1gREQBERAERE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88" name="Picture 20" descr="Frank Buykx helping Nick Hobbs trial the Pen Friend device at Mile Cross library.&#10;Photo: Bill Smit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120" y="4282369"/>
            <a:ext cx="1841631" cy="130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844" y="4460126"/>
            <a:ext cx="1898156" cy="114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6606861" y="1724927"/>
            <a:ext cx="2537139" cy="3914558"/>
            <a:chOff x="3190" y="-19"/>
            <a:chExt cx="2463" cy="4719"/>
          </a:xfrm>
        </p:grpSpPr>
        <p:pic>
          <p:nvPicPr>
            <p:cNvPr id="6" name="Picture 5" descr="book stack smal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90" y="-19"/>
              <a:ext cx="2463" cy="4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379" y="3249"/>
              <a:ext cx="1043" cy="1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WBU Right to Read Strategy</a:t>
            </a:r>
            <a:br>
              <a:rPr lang="en-GB" dirty="0" smtClean="0"/>
            </a:br>
            <a:r>
              <a:rPr lang="en-GB" dirty="0" smtClean="0"/>
              <a:t>End the book famine by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</a:t>
            </a:r>
            <a:r>
              <a:rPr lang="en-GB" dirty="0" smtClean="0"/>
              <a:t>ational campaigns for more money for reading</a:t>
            </a:r>
          </a:p>
          <a:p>
            <a:endParaRPr lang="en-GB" dirty="0" smtClean="0"/>
          </a:p>
          <a:p>
            <a:r>
              <a:rPr lang="en-GB" dirty="0" smtClean="0"/>
              <a:t>Global campaign via WIPO on Copyright</a:t>
            </a:r>
          </a:p>
          <a:p>
            <a:endParaRPr lang="en-GB" dirty="0" smtClean="0"/>
          </a:p>
          <a:p>
            <a:r>
              <a:rPr lang="en-GB" dirty="0" smtClean="0"/>
              <a:t>Develop reading &amp; publishing Technology</a:t>
            </a:r>
          </a:p>
          <a:p>
            <a:endParaRPr lang="en-GB" dirty="0"/>
          </a:p>
          <a:p>
            <a:r>
              <a:rPr lang="en-GB" dirty="0" smtClean="0"/>
              <a:t>Promote new model of inclusive publishing</a:t>
            </a:r>
            <a:endParaRPr lang="en-GB" dirty="0"/>
          </a:p>
        </p:txBody>
      </p:sp>
      <p:pic>
        <p:nvPicPr>
          <p:cNvPr id="4" name="Picture 8" descr="WBU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7470" y="136407"/>
            <a:ext cx="2176530" cy="103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082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424" y="230188"/>
            <a:ext cx="1869576" cy="890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 smtClean="0"/>
              <a:t>Partnership to end the book famine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Money</a:t>
            </a:r>
          </a:p>
          <a:p>
            <a:pPr lvl="1"/>
            <a:r>
              <a:rPr lang="en-GB" dirty="0" smtClean="0"/>
              <a:t>Local &amp; Regional members</a:t>
            </a:r>
          </a:p>
          <a:p>
            <a:endParaRPr lang="en-GB" dirty="0" smtClean="0"/>
          </a:p>
          <a:p>
            <a:r>
              <a:rPr lang="en-GB" dirty="0" smtClean="0"/>
              <a:t>Copyright</a:t>
            </a:r>
          </a:p>
          <a:p>
            <a:pPr lvl="1"/>
            <a:r>
              <a:rPr lang="en-GB" dirty="0" smtClean="0"/>
              <a:t>IFLA, Daisy Consortium, Civil society</a:t>
            </a:r>
          </a:p>
          <a:p>
            <a:endParaRPr lang="en-GB" dirty="0" smtClean="0"/>
          </a:p>
          <a:p>
            <a:r>
              <a:rPr lang="en-GB" dirty="0" smtClean="0"/>
              <a:t>Inclusive publishing</a:t>
            </a:r>
          </a:p>
          <a:p>
            <a:pPr lvl="1"/>
            <a:r>
              <a:rPr lang="en-GB" dirty="0" smtClean="0"/>
              <a:t>Daisy Consortium, Publishing industry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999" y="1906711"/>
            <a:ext cx="1304925" cy="657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37298" y="1825625"/>
            <a:ext cx="2880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The voice of blind and </a:t>
            </a:r>
            <a:br>
              <a:rPr lang="en-GB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partially sighted people in Europe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558" y="2797664"/>
            <a:ext cx="865707" cy="902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582" y="2713467"/>
            <a:ext cx="1138711" cy="1035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651" y="4122925"/>
            <a:ext cx="1442660" cy="6182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82" y="3991171"/>
            <a:ext cx="910039" cy="910039"/>
          </a:xfrm>
          <a:prstGeom prst="rect">
            <a:avLst/>
          </a:prstGeom>
        </p:spPr>
      </p:pic>
      <p:pic>
        <p:nvPicPr>
          <p:cNvPr id="13" name="Picture 6" descr="http://publishingperspectives.com/wp-content/uploads/2011/07/Screen-shot-2011-07-07-at-4.11.48-P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370" y="4948326"/>
            <a:ext cx="1124081" cy="57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8237" y="4932396"/>
            <a:ext cx="1348056" cy="60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3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6297769" y="1690688"/>
            <a:ext cx="3045021" cy="4413762"/>
            <a:chOff x="3379" y="534"/>
            <a:chExt cx="2274" cy="4166"/>
          </a:xfrm>
        </p:grpSpPr>
        <p:pic>
          <p:nvPicPr>
            <p:cNvPr id="5" name="Picture 5" descr="book stack smal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04" y="534"/>
              <a:ext cx="2149" cy="3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379" y="3249"/>
              <a:ext cx="1043" cy="1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WBU advocacy for more money</a:t>
            </a:r>
            <a:br>
              <a:rPr lang="en-GB" dirty="0" smtClean="0"/>
            </a:br>
            <a:r>
              <a:rPr lang="en-GB" dirty="0" smtClean="0"/>
              <a:t>Some successes some problems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Global</a:t>
            </a:r>
          </a:p>
          <a:p>
            <a:pPr lvl="1"/>
            <a:r>
              <a:rPr lang="en-GB" dirty="0" smtClean="0"/>
              <a:t>UN Convention on Rights of Persons with Disabilities; Accessibility, education, livelihood</a:t>
            </a:r>
          </a:p>
          <a:p>
            <a:r>
              <a:rPr lang="en-GB" dirty="0" smtClean="0"/>
              <a:t>Regional</a:t>
            </a:r>
          </a:p>
          <a:p>
            <a:pPr lvl="1"/>
            <a:r>
              <a:rPr lang="en-GB" dirty="0" smtClean="0"/>
              <a:t>EU research but legislation like accessibility act stuck</a:t>
            </a:r>
          </a:p>
          <a:p>
            <a:r>
              <a:rPr lang="en-GB" dirty="0" smtClean="0"/>
              <a:t>National</a:t>
            </a:r>
          </a:p>
          <a:p>
            <a:pPr lvl="1"/>
            <a:r>
              <a:rPr lang="en-GB" dirty="0" smtClean="0"/>
              <a:t>Canada: Government funding for library services</a:t>
            </a:r>
          </a:p>
          <a:p>
            <a:pPr lvl="1"/>
            <a:r>
              <a:rPr lang="en-GB" dirty="0" smtClean="0"/>
              <a:t>Scandinavia: Continued priority for accessibility</a:t>
            </a:r>
          </a:p>
          <a:p>
            <a:pPr lvl="1"/>
            <a:r>
              <a:rPr lang="en-GB" dirty="0" smtClean="0"/>
              <a:t>India: Increased </a:t>
            </a:r>
            <a:r>
              <a:rPr lang="en-GB" dirty="0" err="1" smtClean="0"/>
              <a:t>Govt</a:t>
            </a:r>
            <a:r>
              <a:rPr lang="en-GB" dirty="0" smtClean="0"/>
              <a:t> attention &amp; legislation</a:t>
            </a:r>
            <a:endParaRPr lang="en-GB" dirty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54235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6045"/>
            <a:ext cx="7886700" cy="1325563"/>
          </a:xfrm>
        </p:spPr>
        <p:txBody>
          <a:bodyPr/>
          <a:lstStyle/>
          <a:p>
            <a:r>
              <a:rPr lang="en-GB" sz="3200" dirty="0" smtClean="0"/>
              <a:t>Money: UK School Children ask Parliament</a:t>
            </a:r>
            <a:br>
              <a:rPr lang="en-GB" sz="3200" dirty="0" smtClean="0"/>
            </a:br>
            <a:r>
              <a:rPr lang="en-GB" sz="3200" b="1" dirty="0" smtClean="0"/>
              <a:t>“Where’s my book?”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5" descr="Image showing group of children standing outside parliament, holding pacards &quot;Where's my book?&quot; and &quot;I want the right to read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4572"/>
            <a:ext cx="9144000" cy="450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62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nfb.org/images/nfb/publications/bm/bm09/bm0906/Kindle-Protest-00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6" y="90152"/>
            <a:ext cx="9014004" cy="562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59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t2.gstatic.com/images?q=tbn:ANd9GcTMwOuv6tvJpvtZ9P7dqeQKYbdkwDJyElhLhiefxuaks1E1eo6QF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452" y="1303177"/>
            <a:ext cx="3034548" cy="404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WBU Copyright campaign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19" y="2434108"/>
            <a:ext cx="6184293" cy="3362258"/>
          </a:xfrm>
        </p:spPr>
        <p:txBody>
          <a:bodyPr/>
          <a:lstStyle/>
          <a:p>
            <a:r>
              <a:rPr lang="en-GB" dirty="0"/>
              <a:t>“If a book is available somewhere in a format I can read I can get hold of it easily and quickly</a:t>
            </a:r>
            <a:r>
              <a:rPr lang="en-GB" dirty="0" smtClean="0"/>
              <a:t>”</a:t>
            </a:r>
            <a:r>
              <a:rPr lang="en-GB" dirty="0"/>
              <a:t> </a:t>
            </a:r>
            <a:endParaRPr lang="en-GB" dirty="0" smtClean="0"/>
          </a:p>
          <a:p>
            <a:r>
              <a:rPr lang="en-GB" dirty="0" smtClean="0"/>
              <a:t>Break </a:t>
            </a:r>
            <a:r>
              <a:rPr lang="en-GB" dirty="0"/>
              <a:t>Copyright </a:t>
            </a:r>
            <a:r>
              <a:rPr lang="en-GB" dirty="0" smtClean="0"/>
              <a:t>barriers</a:t>
            </a:r>
          </a:p>
          <a:p>
            <a:pPr lvl="1"/>
            <a:r>
              <a:rPr lang="en-GB" dirty="0" smtClean="0"/>
              <a:t>Recognising its not the only barrier</a:t>
            </a:r>
            <a:endParaRPr lang="en-GB" dirty="0"/>
          </a:p>
          <a:p>
            <a:r>
              <a:rPr lang="en-GB" dirty="0"/>
              <a:t>Sharing expensive accessible formats</a:t>
            </a:r>
          </a:p>
          <a:p>
            <a:r>
              <a:rPr lang="en-GB" dirty="0" smtClean="0"/>
              <a:t>Global Library of accessible formats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812" y="230188"/>
            <a:ext cx="2261812" cy="1072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24" y="131813"/>
            <a:ext cx="2041750" cy="1084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548" y="155722"/>
            <a:ext cx="2517866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0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7" y="2740684"/>
            <a:ext cx="4364904" cy="2922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4586"/>
            <a:ext cx="7886700" cy="1325563"/>
          </a:xfrm>
        </p:spPr>
        <p:txBody>
          <a:bodyPr/>
          <a:lstStyle/>
          <a:p>
            <a:r>
              <a:rPr lang="en-GB" dirty="0" smtClean="0"/>
              <a:t>Copyright Treaty June 2013</a:t>
            </a:r>
            <a:br>
              <a:rPr lang="en-GB" dirty="0" smtClean="0"/>
            </a:br>
            <a:r>
              <a:rPr lang="en-GB" dirty="0" smtClean="0"/>
              <a:t>Success in Morocco</a:t>
            </a:r>
            <a:endParaRPr lang="en-GB" dirty="0"/>
          </a:p>
        </p:txBody>
      </p:sp>
      <p:pic>
        <p:nvPicPr>
          <p:cNvPr id="6152" name="Picture 8" descr="http://t3.gstatic.com/images?q=tbn:ANd9GcRXt_YV8Lj5U8_AiWbSj1kOQOS7idS_Kyy_84GZwNNMz33s5b5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693" y="1380149"/>
            <a:ext cx="1730682" cy="126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21" y="1570317"/>
            <a:ext cx="2261812" cy="1072989"/>
          </a:xfrm>
          <a:prstGeom prst="rect">
            <a:avLst/>
          </a:prstGeom>
        </p:spPr>
      </p:pic>
      <p:pic>
        <p:nvPicPr>
          <p:cNvPr id="14" name="Picture 13"/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218" y="-10539"/>
            <a:ext cx="2895877" cy="1580856"/>
          </a:xfrm>
          <a:prstGeom prst="rect">
            <a:avLst/>
          </a:prstGeom>
        </p:spPr>
      </p:pic>
      <p:pic>
        <p:nvPicPr>
          <p:cNvPr id="6154" name="Picture 10" descr="http://farm3.staticflickr.com/2852/9159769516_41727b32f2_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83" y="2643080"/>
            <a:ext cx="4540312" cy="303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98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Copyright Treaty June </a:t>
            </a:r>
            <a:r>
              <a:rPr lang="en-GB" dirty="0" smtClean="0"/>
              <a:t>2013</a:t>
            </a:r>
            <a:br>
              <a:rPr lang="en-GB" dirty="0" smtClean="0"/>
            </a:br>
            <a:r>
              <a:rPr lang="en-GB" dirty="0" smtClean="0"/>
              <a:t>Next steps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581412"/>
            <a:ext cx="7886700" cy="3713163"/>
          </a:xfrm>
        </p:spPr>
        <p:txBody>
          <a:bodyPr/>
          <a:lstStyle/>
          <a:p>
            <a:r>
              <a:rPr lang="en-GB" dirty="0" smtClean="0"/>
              <a:t>Treaty signed by 61 countries (At 27 Nov 13)</a:t>
            </a:r>
          </a:p>
          <a:p>
            <a:pPr lvl="1"/>
            <a:r>
              <a:rPr lang="en-GB" dirty="0" smtClean="0"/>
              <a:t>China, Chile, USA, UK, Korea, Switzerland, Denmark, (Not Sweden yet, but EU announced it will)</a:t>
            </a:r>
          </a:p>
          <a:p>
            <a:r>
              <a:rPr lang="en-GB" dirty="0" smtClean="0"/>
              <a:t>National laws need updating to compliance</a:t>
            </a:r>
          </a:p>
          <a:p>
            <a:r>
              <a:rPr lang="en-GB" dirty="0" smtClean="0"/>
              <a:t>Ratification is next: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2362"/>
            <a:ext cx="2975020" cy="1981364"/>
          </a:xfrm>
          <a:prstGeom prst="rect">
            <a:avLst/>
          </a:prstGeom>
        </p:spPr>
      </p:pic>
      <p:pic>
        <p:nvPicPr>
          <p:cNvPr id="7" name="Picture 6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954" y="34114"/>
            <a:ext cx="2228045" cy="1216287"/>
          </a:xfrm>
          <a:prstGeom prst="rect">
            <a:avLst/>
          </a:prstGeom>
        </p:spPr>
      </p:pic>
      <p:pic>
        <p:nvPicPr>
          <p:cNvPr id="9220" name="Picture 4" descr="http://t0.gstatic.com/images?q=tbn:ANd9GcQQpbu2E89SPy7C752HpBhWSTEKI128g67CsdLeFLLMbQ5k_r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040" y="3692362"/>
            <a:ext cx="2628931" cy="19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020" y="3683358"/>
            <a:ext cx="2988540" cy="199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8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WIPO Treaty Mean?</a:t>
            </a:r>
            <a:br>
              <a:rPr lang="en-GB" dirty="0" smtClean="0"/>
            </a:br>
            <a:r>
              <a:rPr lang="en-GB" sz="2400" dirty="0" smtClean="0"/>
              <a:t>(after ratification which may take 5 + years)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It does not solve the book famine on its own</a:t>
            </a:r>
          </a:p>
          <a:p>
            <a:r>
              <a:rPr lang="en-GB" dirty="0" smtClean="0"/>
              <a:t>It Enables “Enhanced Accessibility </a:t>
            </a:r>
            <a:r>
              <a:rPr lang="en-GB" dirty="0"/>
              <a:t>b</a:t>
            </a:r>
            <a:r>
              <a:rPr lang="en-GB" dirty="0" smtClean="0"/>
              <a:t>ooks” produced using a copyright exception in one country to be supplied to a user or “Authorised Entity” in another country where there is a copyright exception law.</a:t>
            </a:r>
          </a:p>
          <a:p>
            <a:pPr lvl="1"/>
            <a:r>
              <a:rPr lang="en-GB" dirty="0" smtClean="0"/>
              <a:t>Business to Business or Business to Consumer</a:t>
            </a:r>
          </a:p>
          <a:p>
            <a:r>
              <a:rPr lang="en-GB" dirty="0" smtClean="0"/>
              <a:t>Enables global market place for accessible formats</a:t>
            </a:r>
          </a:p>
          <a:p>
            <a:r>
              <a:rPr lang="en-GB" dirty="0" smtClean="0"/>
              <a:t>Still need business arrangements &amp; Infrastructure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91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53036" y="2322714"/>
            <a:ext cx="7886700" cy="1325563"/>
          </a:xfrm>
        </p:spPr>
        <p:txBody>
          <a:bodyPr/>
          <a:lstStyle/>
          <a:p>
            <a:r>
              <a:rPr lang="en-GB" sz="6000" b="1" dirty="0"/>
              <a:t>God </a:t>
            </a:r>
            <a:r>
              <a:rPr lang="en-GB" sz="6000" b="1" dirty="0" err="1" smtClean="0"/>
              <a:t>Morgon</a:t>
            </a:r>
            <a:r>
              <a:rPr lang="en-GB" sz="6000" b="1" dirty="0"/>
              <a:t/>
            </a:r>
            <a:br>
              <a:rPr lang="en-GB" sz="6000" b="1" dirty="0"/>
            </a:br>
            <a:r>
              <a:rPr lang="en-GB" sz="6000" b="1" dirty="0" err="1"/>
              <a:t>Svenska</a:t>
            </a:r>
            <a:r>
              <a:rPr lang="en-GB" sz="6000" b="1" dirty="0"/>
              <a:t> </a:t>
            </a:r>
            <a:r>
              <a:rPr lang="en-GB" sz="6000" b="1" dirty="0" err="1" smtClean="0"/>
              <a:t>Daisykonsortiet</a:t>
            </a:r>
            <a:r>
              <a:rPr lang="en-GB" sz="6000" b="1" dirty="0" smtClean="0"/>
              <a:t>!</a:t>
            </a:r>
            <a:r>
              <a:rPr lang="en-GB" sz="6000" b="1" dirty="0"/>
              <a:t/>
            </a:r>
            <a:br>
              <a:rPr lang="en-GB" sz="6000" b="1" dirty="0"/>
            </a:b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77256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does Treaty Help Sweden?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93805"/>
            <a:ext cx="7886700" cy="3713163"/>
          </a:xfrm>
        </p:spPr>
        <p:txBody>
          <a:bodyPr/>
          <a:lstStyle/>
          <a:p>
            <a:r>
              <a:rPr lang="en-GB" dirty="0" smtClean="0"/>
              <a:t>“What I want to read”, not what’s available here</a:t>
            </a:r>
          </a:p>
          <a:p>
            <a:pPr lvl="2"/>
            <a:r>
              <a:rPr lang="en-GB" dirty="0" smtClean="0"/>
              <a:t>Enables access to global culture &amp; learning in accessible formats</a:t>
            </a:r>
          </a:p>
          <a:p>
            <a:pPr lvl="2"/>
            <a:r>
              <a:rPr lang="en-GB" dirty="0" smtClean="0"/>
              <a:t>Support minorities who want to read own language</a:t>
            </a:r>
          </a:p>
          <a:p>
            <a:pPr lvl="2"/>
            <a:r>
              <a:rPr lang="en-GB" dirty="0" smtClean="0"/>
              <a:t>Support people learning languages and studying</a:t>
            </a:r>
          </a:p>
          <a:p>
            <a:pPr lvl="2"/>
            <a:r>
              <a:rPr lang="en-GB" dirty="0" smtClean="0"/>
              <a:t>Supports global (economic) development</a:t>
            </a:r>
          </a:p>
          <a:p>
            <a:pPr lvl="2"/>
            <a:r>
              <a:rPr lang="en-GB" dirty="0" smtClean="0"/>
              <a:t>Better, richer libraries &amp; more cost effective</a:t>
            </a:r>
          </a:p>
          <a:p>
            <a:pPr lvl="2"/>
            <a:r>
              <a:rPr lang="en-GB" dirty="0" smtClean="0"/>
              <a:t>People with print disabilities better equipped for out globalised world</a:t>
            </a:r>
          </a:p>
          <a:p>
            <a:r>
              <a:rPr lang="en-GB" dirty="0" smtClean="0"/>
              <a:t>BUT: The Marrakesh treaty is just the start: There is much more to do</a:t>
            </a:r>
          </a:p>
          <a:p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831" y="57654"/>
            <a:ext cx="897169" cy="869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" y="57654"/>
            <a:ext cx="758391" cy="73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3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Does WIPO Treaty End the book famine?</a:t>
            </a:r>
            <a:br>
              <a:rPr lang="en-GB" sz="3600" dirty="0" smtClean="0"/>
            </a:br>
            <a:r>
              <a:rPr lang="en-GB" sz="3600" dirty="0" smtClean="0"/>
              <a:t>No! Still need to deliver other projects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3713163"/>
          </a:xfrm>
        </p:spPr>
        <p:txBody>
          <a:bodyPr/>
          <a:lstStyle/>
          <a:p>
            <a:r>
              <a:rPr lang="en-GB" dirty="0" smtClean="0"/>
              <a:t>Money &amp; resources</a:t>
            </a:r>
          </a:p>
          <a:p>
            <a:pPr lvl="2"/>
            <a:r>
              <a:rPr lang="en-GB" dirty="0" smtClean="0"/>
              <a:t>Need to ensure benefits people in developing countries</a:t>
            </a:r>
          </a:p>
          <a:p>
            <a:pPr lvl="2"/>
            <a:r>
              <a:rPr lang="en-GB" dirty="0" smtClean="0"/>
              <a:t>Maintain funding for access enhancing industry</a:t>
            </a:r>
          </a:p>
          <a:p>
            <a:r>
              <a:rPr lang="en-GB" dirty="0" smtClean="0"/>
              <a:t>Treaty Implementation in 200 countries</a:t>
            </a:r>
          </a:p>
          <a:p>
            <a:pPr lvl="2"/>
            <a:r>
              <a:rPr lang="en-GB" dirty="0" smtClean="0"/>
              <a:t>Need copyright law with exception in each country</a:t>
            </a:r>
          </a:p>
          <a:p>
            <a:pPr lvl="2"/>
            <a:r>
              <a:rPr lang="en-GB" dirty="0" smtClean="0"/>
              <a:t>5 year + programme: but good momentum</a:t>
            </a:r>
            <a:endParaRPr lang="en-GB" dirty="0"/>
          </a:p>
          <a:p>
            <a:r>
              <a:rPr lang="en-GB" dirty="0"/>
              <a:t>Develop reading &amp; publishing </a:t>
            </a:r>
            <a:r>
              <a:rPr lang="en-GB" dirty="0" smtClean="0"/>
              <a:t>Technology</a:t>
            </a:r>
          </a:p>
          <a:p>
            <a:pPr lvl="2"/>
            <a:r>
              <a:rPr lang="en-GB" dirty="0" smtClean="0"/>
              <a:t>Reading with eyes ears &amp; fingers is easy &amp; affordable</a:t>
            </a:r>
          </a:p>
          <a:p>
            <a:pPr lvl="2"/>
            <a:r>
              <a:rPr lang="en-GB" dirty="0" smtClean="0"/>
              <a:t>Publishing captures accessibility mark-up &amp; features</a:t>
            </a:r>
            <a:endParaRPr lang="en-GB" dirty="0"/>
          </a:p>
          <a:p>
            <a:r>
              <a:rPr lang="en-GB" dirty="0"/>
              <a:t>Promote new model of inclusive publishing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67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 smtClean="0"/>
              <a:t>Reading &amp; Publishing Technology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Great Progress!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E-book revolution</a:t>
            </a:r>
          </a:p>
          <a:p>
            <a:r>
              <a:rPr lang="en-GB" dirty="0"/>
              <a:t>The growth of mobile devices</a:t>
            </a:r>
          </a:p>
          <a:p>
            <a:r>
              <a:rPr lang="en-GB" dirty="0" smtClean="0"/>
              <a:t>The speech synthesiser revolution</a:t>
            </a:r>
          </a:p>
          <a:p>
            <a:r>
              <a:rPr lang="en-GB" dirty="0" smtClean="0"/>
              <a:t>Low cost braille display project</a:t>
            </a:r>
          </a:p>
          <a:p>
            <a:endParaRPr lang="en-GB" dirty="0"/>
          </a:p>
        </p:txBody>
      </p:sp>
      <p:pic>
        <p:nvPicPr>
          <p:cNvPr id="11266" name="Picture 2" descr="https://www.scmp.com/sites/default/files/2013/08/02/29a927184e7239f4046d8e849528b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865" y="3887898"/>
            <a:ext cx="2617394" cy="178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n ebook reading devi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89419"/>
            <a:ext cx="1784305" cy="178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4305" y="3889419"/>
            <a:ext cx="2694560" cy="181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ttp://cdn4.openculture.com/wp-content/uploads/2010/04/bigstock_Audio_book_14340599-e13303862187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588" y="3992451"/>
            <a:ext cx="2163760" cy="161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6972" y="55119"/>
            <a:ext cx="1757028" cy="83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2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406400" y="238125"/>
            <a:ext cx="8178800" cy="1008063"/>
          </a:xfrm>
        </p:spPr>
        <p:txBody>
          <a:bodyPr/>
          <a:lstStyle/>
          <a:p>
            <a:pPr algn="ctr"/>
            <a:r>
              <a:rPr lang="en-GB" sz="4000" dirty="0" smtClean="0"/>
              <a:t>The e-book revolution</a:t>
            </a:r>
            <a:endParaRPr lang="en-GB" sz="3600" dirty="0" smtClean="0"/>
          </a:p>
        </p:txBody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>
          <a:xfrm>
            <a:off x="196850" y="1279525"/>
            <a:ext cx="7886700" cy="3713163"/>
          </a:xfrm>
        </p:spPr>
        <p:txBody>
          <a:bodyPr/>
          <a:lstStyle/>
          <a:p>
            <a:pPr>
              <a:buFont typeface="Arial" charset="0"/>
              <a:buNone/>
            </a:pPr>
            <a:endParaRPr lang="en-GB" dirty="0" smtClean="0"/>
          </a:p>
          <a:p>
            <a:pPr>
              <a:buFont typeface="Arial" charset="0"/>
              <a:buNone/>
            </a:pPr>
            <a:r>
              <a:rPr lang="en-GB" dirty="0" smtClean="0"/>
              <a:t>People with print disabilities are increasingly able to enjoy the same book at the same price and place as everyone else"</a:t>
            </a:r>
          </a:p>
          <a:p>
            <a:pPr>
              <a:buFont typeface="Arial" charset="0"/>
              <a:buNone/>
            </a:pPr>
            <a:r>
              <a:rPr lang="en-GB" dirty="0" smtClean="0"/>
              <a:t>"But there is much more to do to end the book famine."</a:t>
            </a:r>
          </a:p>
          <a:p>
            <a:pPr>
              <a:buFont typeface="Arial" charset="0"/>
              <a:buNone/>
            </a:pPr>
            <a:endParaRPr lang="en-GB" sz="1800" dirty="0" smtClean="0"/>
          </a:p>
          <a:p>
            <a:pPr>
              <a:buFont typeface="Arial" charset="0"/>
              <a:buNone/>
            </a:pPr>
            <a:r>
              <a:rPr lang="en-GB" sz="2000" dirty="0" smtClean="0"/>
              <a:t> Stephen King, Helsinki June 2012</a:t>
            </a:r>
          </a:p>
          <a:p>
            <a:endParaRPr lang="en-GB" dirty="0" smtClean="0"/>
          </a:p>
        </p:txBody>
      </p:sp>
      <p:pic>
        <p:nvPicPr>
          <p:cNvPr id="23558" name="Picture 8" descr="Kindle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213152">
            <a:off x="4814888" y="3740150"/>
            <a:ext cx="95885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63" name="Group 7"/>
          <p:cNvGrpSpPr>
            <a:grpSpLocks/>
          </p:cNvGrpSpPr>
          <p:nvPr/>
        </p:nvGrpSpPr>
        <p:grpSpPr bwMode="auto">
          <a:xfrm>
            <a:off x="7121525" y="2517775"/>
            <a:ext cx="1793875" cy="3171825"/>
            <a:chOff x="3190" y="0"/>
            <a:chExt cx="2452" cy="4700"/>
          </a:xfrm>
        </p:grpSpPr>
        <p:pic>
          <p:nvPicPr>
            <p:cNvPr id="23564" name="Picture 5" descr="book stack smal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90" y="0"/>
              <a:ext cx="2452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5" name="Rectangle 6"/>
            <p:cNvSpPr>
              <a:spLocks noChangeArrowheads="1"/>
            </p:cNvSpPr>
            <p:nvPr/>
          </p:nvSpPr>
          <p:spPr bwMode="auto">
            <a:xfrm>
              <a:off x="3379" y="3249"/>
              <a:ext cx="1043" cy="1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2356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3611" y="3721993"/>
            <a:ext cx="649352" cy="150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0788" y="2421302"/>
            <a:ext cx="6321612" cy="89564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Swedish DAISY Consortium annual conference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Stockholm 28</a:t>
            </a:r>
            <a:r>
              <a:rPr lang="en-US" sz="2400" dirty="0">
                <a:solidFill>
                  <a:srgbClr val="000000"/>
                </a:solidFill>
              </a:rPr>
              <a:t>-</a:t>
            </a:r>
            <a:r>
              <a:rPr lang="en-US" sz="2400" dirty="0" smtClean="0">
                <a:solidFill>
                  <a:srgbClr val="000000"/>
                </a:solidFill>
              </a:rPr>
              <a:t>29 November 2103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99701"/>
            <a:ext cx="6400800" cy="186924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Richard Orme, UK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digital accessibility</a:t>
            </a:r>
          </a:p>
          <a:p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nclusion strategy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corporate responsibility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rorme@outlook.com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777038"/>
            <a:ext cx="7772400" cy="14425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“eBooks offer choices for Print Disabled People”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5" name="Picture 1" descr="Photo of Richard Or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" y="3988358"/>
            <a:ext cx="1858963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aisy_high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048" y="3988358"/>
            <a:ext cx="1996703" cy="178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aisquared.com/blog/wp-content/uploads/2010/06/accessibility_voiceover_20100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85" y="3604468"/>
            <a:ext cx="1347492" cy="20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331135" cy="871247"/>
          </a:xfrm>
        </p:spPr>
        <p:txBody>
          <a:bodyPr/>
          <a:lstStyle/>
          <a:p>
            <a:r>
              <a:rPr lang="en-GB" dirty="0" smtClean="0"/>
              <a:t>Many people can benefit now!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3045"/>
            <a:ext cx="7886700" cy="3713163"/>
          </a:xfrm>
        </p:spPr>
        <p:txBody>
          <a:bodyPr/>
          <a:lstStyle/>
          <a:p>
            <a:r>
              <a:rPr lang="en-GB" dirty="0" smtClean="0"/>
              <a:t>You will have heard from Richard Orme about transformation in access to reading in English</a:t>
            </a:r>
          </a:p>
          <a:p>
            <a:r>
              <a:rPr lang="en-GB" dirty="0" smtClean="0"/>
              <a:t>For people with low vision reading is transformed</a:t>
            </a:r>
          </a:p>
          <a:p>
            <a:r>
              <a:rPr lang="en-GB" dirty="0" smtClean="0"/>
              <a:t>For ears &amp; touch readers "If you've experienced a famine, you will relish mouldy bread"</a:t>
            </a:r>
          </a:p>
          <a:p>
            <a:r>
              <a:rPr lang="en-GB" dirty="0" smtClean="0"/>
              <a:t>A better reading experience needed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01" y="3889420"/>
            <a:ext cx="2618954" cy="1759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http://www.bartimeus.nl/afbeeldingen/BECI/ipad_met_braille_in_het_onderwij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055" y="3883088"/>
            <a:ext cx="2354706" cy="176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ak5.picdn.net/shutterstock/videos/4807331/preview/stock-footage-child-playing-listening-music-on-ipad-tablet-girl-with-headphones-childr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61" y="3883088"/>
            <a:ext cx="3132268" cy="175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3" name="Picture 8" descr="Kindle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46135">
            <a:off x="8174773" y="120867"/>
            <a:ext cx="841635" cy="127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254000" y="263525"/>
            <a:ext cx="8674100" cy="1325563"/>
          </a:xfrm>
        </p:spPr>
        <p:txBody>
          <a:bodyPr/>
          <a:lstStyle/>
          <a:p>
            <a:pPr algn="ctr"/>
            <a:r>
              <a:rPr lang="en-GB" dirty="0" smtClean="0"/>
              <a:t> UK Research published July 13</a:t>
            </a:r>
            <a:br>
              <a:rPr lang="en-GB" dirty="0" smtClean="0"/>
            </a:br>
            <a:r>
              <a:rPr lang="en-GB" dirty="0" smtClean="0"/>
              <a:t>E Books transform access</a:t>
            </a:r>
          </a:p>
        </p:txBody>
      </p:sp>
      <p:sp>
        <p:nvSpPr>
          <p:cNvPr id="24581" name="Rectangl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7</a:t>
            </a:r>
            <a:r>
              <a:rPr lang="en-GB" b="1" dirty="0"/>
              <a:t>% of all books </a:t>
            </a:r>
            <a:r>
              <a:rPr lang="en-GB" dirty="0"/>
              <a:t>available in UK accessible by eyes, ears &amp; fingers (Up from 5% in 2004)</a:t>
            </a:r>
          </a:p>
          <a:p>
            <a:r>
              <a:rPr lang="en-GB" b="1" dirty="0" smtClean="0"/>
              <a:t>84% of top 1000 books sold in 2012 </a:t>
            </a:r>
            <a:r>
              <a:rPr lang="en-GB" dirty="0" smtClean="0"/>
              <a:t>are e-books,  readable by eyes, ears &amp; fingers. (Up from 54% 2010 &amp; 74% in 2011)</a:t>
            </a:r>
            <a:r>
              <a:rPr lang="en-GB" sz="2000" b="1" dirty="0" smtClean="0"/>
              <a:t> </a:t>
            </a:r>
            <a:endParaRPr lang="en-GB" sz="2000" dirty="0" smtClean="0"/>
          </a:p>
          <a:p>
            <a:r>
              <a:rPr lang="en-GB" dirty="0" smtClean="0"/>
              <a:t>Of top 1000 </a:t>
            </a:r>
            <a:r>
              <a:rPr lang="en-GB" b="1" dirty="0" smtClean="0"/>
              <a:t>99% adult fiction, 77% Non fiction &amp; 43% Children's </a:t>
            </a:r>
            <a:r>
              <a:rPr lang="en-GB" dirty="0" smtClean="0"/>
              <a:t>readable by eyes, ears &amp; fingers </a:t>
            </a:r>
          </a:p>
        </p:txBody>
      </p:sp>
      <p:pic>
        <p:nvPicPr>
          <p:cNvPr id="2458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435968">
            <a:off x="322517" y="33667"/>
            <a:ext cx="757445" cy="175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new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999" y="4893973"/>
            <a:ext cx="3458723" cy="64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83" y="50466"/>
            <a:ext cx="7547020" cy="3620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19" y="3270009"/>
            <a:ext cx="8108881" cy="24018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22772" y="218941"/>
            <a:ext cx="2163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Latest Kindle Fire</a:t>
            </a:r>
          </a:p>
          <a:p>
            <a:r>
              <a:rPr lang="en-GB" dirty="0" smtClean="0"/>
              <a:t>Offers accessibility features built 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246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Great Progress-But no one delivers great navigation: Yet!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Novel reading is OK: If you have knowledge</a:t>
            </a:r>
          </a:p>
          <a:p>
            <a:r>
              <a:rPr lang="en-GB" dirty="0"/>
              <a:t>N</a:t>
            </a:r>
            <a:r>
              <a:rPr lang="en-GB" dirty="0" smtClean="0"/>
              <a:t>avigating around a problem</a:t>
            </a:r>
          </a:p>
          <a:p>
            <a:r>
              <a:rPr lang="en-GB" dirty="0" smtClean="0"/>
              <a:t>Non fiction, news and education a problem</a:t>
            </a:r>
          </a:p>
          <a:p>
            <a:r>
              <a:rPr lang="en-GB" dirty="0" smtClean="0"/>
              <a:t>People need skills and confidence</a:t>
            </a:r>
          </a:p>
          <a:p>
            <a:r>
              <a:rPr lang="en-GB" dirty="0" smtClean="0"/>
              <a:t>But fantastic progress In English &amp; few languages</a:t>
            </a:r>
          </a:p>
          <a:p>
            <a:r>
              <a:rPr lang="en-GB" dirty="0" smtClean="0"/>
              <a:t>Problem of lack of speech synthesis for many languages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628650" y="479425"/>
            <a:ext cx="7886700" cy="1325563"/>
          </a:xfrm>
        </p:spPr>
        <p:txBody>
          <a:bodyPr/>
          <a:lstStyle/>
          <a:p>
            <a:pPr algn="ctr"/>
            <a:r>
              <a:rPr lang="en-GB" sz="4000" smtClean="0"/>
              <a:t>Still much to do… Many </a:t>
            </a:r>
            <a:r>
              <a:rPr lang="en-GB" sz="4000" i="1" smtClean="0"/>
              <a:t>publishing</a:t>
            </a:r>
            <a:r>
              <a:rPr lang="en-GB" sz="4000" smtClean="0"/>
              <a:t> and </a:t>
            </a:r>
            <a:r>
              <a:rPr lang="en-GB" sz="4000" i="1" smtClean="0"/>
              <a:t>reading</a:t>
            </a:r>
            <a:r>
              <a:rPr lang="en-GB" sz="4000" smtClean="0"/>
              <a:t> problems still to solve</a:t>
            </a:r>
            <a:br>
              <a:rPr lang="en-GB" sz="4000" smtClean="0"/>
            </a:br>
            <a:endParaRPr lang="en-GB" sz="4000" smtClean="0"/>
          </a:p>
        </p:txBody>
      </p:sp>
      <p:pic>
        <p:nvPicPr>
          <p:cNvPr id="25604" name="Picture 4" descr="shutterstock_35112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71650" y="1825625"/>
            <a:ext cx="5575300" cy="3713163"/>
          </a:xfrm>
          <a:noFill/>
          <a:ln/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15925" y="2128838"/>
            <a:ext cx="20256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400"/>
              <a:t>How are the DAISY Consortium involved?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Sweden Has Proud History as Founder of Daisy Consortium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Consortium original agreement drafted here in Stockholm in 1996: I am proud to have been there</a:t>
            </a:r>
          </a:p>
          <a:p>
            <a:r>
              <a:rPr lang="en-GB" dirty="0" smtClean="0"/>
              <a:t>Sweden, UK, Spain, Japan, Switzerland, Netherlands</a:t>
            </a:r>
          </a:p>
          <a:p>
            <a:r>
              <a:rPr lang="en-GB" dirty="0" smtClean="0"/>
              <a:t>First President </a:t>
            </a:r>
            <a:r>
              <a:rPr lang="en-GB" dirty="0" err="1"/>
              <a:t>Inger</a:t>
            </a:r>
            <a:r>
              <a:rPr lang="en-GB" dirty="0"/>
              <a:t> Beckman </a:t>
            </a:r>
            <a:r>
              <a:rPr lang="en-GB" dirty="0" err="1" smtClean="0"/>
              <a:t>Hirschfeldt</a:t>
            </a:r>
            <a:endParaRPr lang="en-GB" dirty="0" smtClean="0"/>
          </a:p>
          <a:p>
            <a:r>
              <a:rPr lang="en-GB" dirty="0" smtClean="0"/>
              <a:t>Great Visionaries: </a:t>
            </a:r>
            <a:r>
              <a:rPr lang="en-GB" dirty="0"/>
              <a:t>L</a:t>
            </a:r>
            <a:r>
              <a:rPr lang="en-GB" dirty="0" smtClean="0"/>
              <a:t>ars </a:t>
            </a:r>
            <a:r>
              <a:rPr lang="en-GB" dirty="0" err="1" smtClean="0"/>
              <a:t>Sonnebo</a:t>
            </a:r>
            <a:r>
              <a:rPr lang="en-GB" dirty="0" smtClean="0"/>
              <a:t>, Kjell Hansson</a:t>
            </a:r>
          </a:p>
          <a:p>
            <a:r>
              <a:rPr lang="en-GB" dirty="0" smtClean="0"/>
              <a:t>Now Markus Gylling is Chief Technology officer</a:t>
            </a:r>
          </a:p>
          <a:p>
            <a:r>
              <a:rPr lang="en-GB" dirty="0" smtClean="0"/>
              <a:t>Consistent strong supporter of global approach, cooperation and rights of people with disabilities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586" y="193564"/>
            <a:ext cx="1544543" cy="149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5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Promoting a new model of Inclusive publishing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Daisy Consortium and its members are leading</a:t>
            </a:r>
          </a:p>
          <a:p>
            <a:pPr lvl="2"/>
            <a:r>
              <a:rPr lang="en-GB" dirty="0" smtClean="0"/>
              <a:t>Supported by WBU, IFLA, IPA &amp; WIPO</a:t>
            </a:r>
          </a:p>
          <a:p>
            <a:r>
              <a:rPr lang="en-GB" dirty="0" smtClean="0"/>
              <a:t>We have a proud heritage of improving reading</a:t>
            </a:r>
          </a:p>
          <a:p>
            <a:pPr lvl="2"/>
            <a:r>
              <a:rPr lang="en-GB" dirty="0" smtClean="0"/>
              <a:t>Talking books</a:t>
            </a:r>
          </a:p>
          <a:p>
            <a:pPr lvl="2"/>
            <a:r>
              <a:rPr lang="en-GB" dirty="0" smtClean="0"/>
              <a:t>E-Books</a:t>
            </a:r>
          </a:p>
          <a:p>
            <a:r>
              <a:rPr lang="en-GB" dirty="0" smtClean="0"/>
              <a:t>Now we are focused on helping global publishing industry change</a:t>
            </a:r>
          </a:p>
          <a:p>
            <a:r>
              <a:rPr lang="en-GB" dirty="0" smtClean="0"/>
              <a:t>Supporting our global network of  “authorised entities” and producers to integrate &amp; change</a:t>
            </a:r>
            <a:endParaRPr lang="en-GB" dirty="0"/>
          </a:p>
        </p:txBody>
      </p:sp>
      <p:pic>
        <p:nvPicPr>
          <p:cNvPr id="4" name="Picture 8" descr="WBU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7957" y="1191187"/>
            <a:ext cx="1214784" cy="57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1962" y="2249667"/>
            <a:ext cx="8667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9588" y="3245545"/>
            <a:ext cx="1504748" cy="64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68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Publishing is a Global Business</a:t>
            </a:r>
            <a:br>
              <a:rPr lang="en-GB" sz="4000" dirty="0" smtClean="0"/>
            </a:br>
            <a:r>
              <a:rPr lang="en-GB" sz="4000" dirty="0" smtClean="0"/>
              <a:t>Daisy Consortium is Global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pic>
        <p:nvPicPr>
          <p:cNvPr id="1026" name="Picture 2" descr="http://www.freeworldmaps.net/download/maps/physi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1594011"/>
            <a:ext cx="7759699" cy="41178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527050" y="0"/>
            <a:ext cx="7886700" cy="855663"/>
          </a:xfrm>
        </p:spPr>
        <p:txBody>
          <a:bodyPr/>
          <a:lstStyle/>
          <a:p>
            <a:pPr algn="ctr"/>
            <a:r>
              <a:rPr lang="en-GB" smtClean="0"/>
              <a:t>Our DAISY Consortium Vision</a:t>
            </a:r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xfrm>
            <a:off x="565150" y="796925"/>
            <a:ext cx="7886700" cy="3713163"/>
          </a:xfrm>
        </p:spPr>
        <p:txBody>
          <a:bodyPr/>
          <a:lstStyle/>
          <a:p>
            <a:r>
              <a:rPr lang="en-GB" smtClean="0"/>
              <a:t>People have equal access to information and knowledge, regardless of disabilities</a:t>
            </a:r>
          </a:p>
          <a:p>
            <a:pPr>
              <a:buFont typeface="Arial" charset="0"/>
              <a:buNone/>
            </a:pPr>
            <a:endParaRPr lang="en-GB" sz="800" b="1" smtClean="0"/>
          </a:p>
          <a:p>
            <a:pPr>
              <a:buFont typeface="Arial" charset="0"/>
              <a:buNone/>
            </a:pPr>
            <a:r>
              <a:rPr lang="en-GB" sz="3200" b="1" smtClean="0"/>
              <a:t>Our Mission</a:t>
            </a:r>
          </a:p>
          <a:p>
            <a:r>
              <a:rPr lang="en-GB" smtClean="0"/>
              <a:t>Working to create the best way to read and publish, </a:t>
            </a:r>
            <a:br>
              <a:rPr lang="en-GB" smtClean="0"/>
            </a:br>
            <a:r>
              <a:rPr lang="en-GB" smtClean="0"/>
              <a:t>for everybody, in the 21</a:t>
            </a:r>
            <a:r>
              <a:rPr lang="en-GB" baseline="30000" smtClean="0"/>
              <a:t>st</a:t>
            </a:r>
            <a:r>
              <a:rPr lang="en-GB" smtClean="0"/>
              <a:t> century</a:t>
            </a:r>
          </a:p>
          <a:p>
            <a:pPr>
              <a:buFont typeface="Arial" charset="0"/>
              <a:buNone/>
            </a:pPr>
            <a:r>
              <a:rPr lang="en-GB" sz="2400" smtClean="0"/>
              <a:t>	By delivering  global partnerships ... that build a more effective solution for everyone.</a:t>
            </a:r>
          </a:p>
          <a:p>
            <a:pPr algn="ctr">
              <a:buFont typeface="Arial" charset="0"/>
              <a:buNone/>
            </a:pPr>
            <a:r>
              <a:rPr lang="en-GB" b="1" i="1" smtClean="0"/>
              <a:t>Committed to a common mission &amp; vision.  Coordinating resources to deliver global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Global partnerships</a:t>
            </a:r>
            <a:br>
              <a:rPr lang="en-GB" dirty="0" smtClean="0"/>
            </a:br>
            <a:r>
              <a:rPr lang="en-GB" dirty="0" smtClean="0"/>
              <a:t> Solving the book famine</a:t>
            </a:r>
          </a:p>
        </p:txBody>
      </p:sp>
      <p:pic>
        <p:nvPicPr>
          <p:cNvPr id="28676" name="Picture 2" descr="C:\Users\sking\Pictures\global-partnership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45168" y="1601787"/>
            <a:ext cx="5565775" cy="3322638"/>
          </a:xfrm>
          <a:noFill/>
          <a:ln/>
        </p:spPr>
      </p:pic>
      <p:pic>
        <p:nvPicPr>
          <p:cNvPr id="28678" name="Picture 8" descr="WBU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649788"/>
            <a:ext cx="1874838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3038" y="5011738"/>
            <a:ext cx="37798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3498" y="4609369"/>
            <a:ext cx="20923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http://www.w4a.info/2008/images/DAISYlogo-lar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4" y="0"/>
            <a:ext cx="1674254" cy="152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w4a.info/2008/images/DAISYlogo-lar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943" y="-2452"/>
            <a:ext cx="1674254" cy="152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publishingperspectives.com/wp-content/uploads/2011/07/Screen-shot-2011-07-07-at-4.11.48-P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1837"/>
            <a:ext cx="1682497" cy="8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854" y="1866587"/>
            <a:ext cx="1440969" cy="144096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86078" y="3678264"/>
            <a:ext cx="17589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5262" y="1601787"/>
            <a:ext cx="8667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549" y="3916955"/>
            <a:ext cx="1680167" cy="548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Daisy member worldwide</a:t>
            </a:r>
            <a:br>
              <a:rPr lang="en-GB" dirty="0" smtClean="0"/>
            </a:br>
            <a:r>
              <a:rPr lang="en-GB" dirty="0" smtClean="0"/>
              <a:t>Libraries for blind &amp; Friends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0688"/>
            <a:ext cx="9144000" cy="402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3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>
          <a:xfrm>
            <a:off x="590550" y="161925"/>
            <a:ext cx="7886700" cy="1325563"/>
          </a:xfrm>
        </p:spPr>
        <p:txBody>
          <a:bodyPr/>
          <a:lstStyle/>
          <a:p>
            <a:pPr algn="ctr"/>
            <a:r>
              <a:rPr lang="en-GB" sz="3600" dirty="0" smtClean="0"/>
              <a:t>Our goal is confident readers</a:t>
            </a:r>
            <a:br>
              <a:rPr lang="en-GB" sz="3600" dirty="0" smtClean="0"/>
            </a:br>
            <a:r>
              <a:rPr lang="en-GB" sz="3600" dirty="0" smtClean="0"/>
              <a:t>reading what they want, when they want with eyes, ears or fingers</a:t>
            </a:r>
          </a:p>
        </p:txBody>
      </p:sp>
      <p:pic>
        <p:nvPicPr>
          <p:cNvPr id="29700" name="Content Placeholder 3" descr="_CWP9207.jpg"/>
          <p:cNvPicPr>
            <a:picLocks noGrp="1" noChangeAspect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72618" y="1762919"/>
            <a:ext cx="1241425" cy="1871663"/>
          </a:xfrm>
          <a:noFill/>
          <a:ln/>
        </p:spPr>
      </p:pic>
      <p:pic>
        <p:nvPicPr>
          <p:cNvPr id="29701" name="Picture 5" descr="rnib-100316-048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3825" y="1734344"/>
            <a:ext cx="116046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5" descr="India pictures Sally 0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22" y="1762919"/>
            <a:ext cx="2282825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6" descr="An ebook reading devi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6043" y="3775096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4" descr="http://www.rnib.org.uk/livingwithsightloss/readingwriting/Talkingbooksanddaisyplayers/PublishingImages/ladywithTBplayer200p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99134" y="3699254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4" descr="rnib-100316-011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2225" y="3735388"/>
            <a:ext cx="1262062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support.perkins.org/images/content/pagebuilder/insight_btbl_inside_stor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59" y="1762919"/>
            <a:ext cx="2871670" cy="193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www.thirdforcenews.org.uk/wp-content/uploads/2012/09/p8_Talking-Book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775096"/>
            <a:ext cx="2912376" cy="16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>
          <a:xfrm>
            <a:off x="184150" y="0"/>
            <a:ext cx="8959850" cy="944563"/>
          </a:xfrm>
        </p:spPr>
        <p:txBody>
          <a:bodyPr/>
          <a:lstStyle/>
          <a:p>
            <a:r>
              <a:rPr lang="en-GB" sz="4000" dirty="0" smtClean="0"/>
              <a:t>Daisy Vision for reading in 21st C</a:t>
            </a:r>
          </a:p>
        </p:txBody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xfrm>
            <a:off x="501650" y="885825"/>
            <a:ext cx="8369300" cy="3713163"/>
          </a:xfrm>
        </p:spPr>
        <p:txBody>
          <a:bodyPr/>
          <a:lstStyle/>
          <a:p>
            <a:r>
              <a:rPr lang="en-GB" sz="3200" dirty="0" smtClean="0"/>
              <a:t>E-books readable on low cost devices (Phone)</a:t>
            </a:r>
          </a:p>
          <a:p>
            <a:pPr lvl="2"/>
            <a:r>
              <a:rPr lang="en-GB" dirty="0" smtClean="0"/>
              <a:t>Local language speech synthesis &amp; screen readers</a:t>
            </a:r>
          </a:p>
          <a:p>
            <a:pPr lvl="2"/>
            <a:r>
              <a:rPr lang="en-GB" dirty="0" smtClean="0"/>
              <a:t>Low cost </a:t>
            </a:r>
            <a:r>
              <a:rPr lang="en-GB" dirty="0" err="1" smtClean="0"/>
              <a:t>braille</a:t>
            </a:r>
            <a:r>
              <a:rPr lang="en-GB" dirty="0" smtClean="0"/>
              <a:t> display: Transforming Braille</a:t>
            </a:r>
          </a:p>
          <a:p>
            <a:pPr lvl="2"/>
            <a:r>
              <a:rPr lang="en-GB" dirty="0" smtClean="0"/>
              <a:t>Cheap tablets as an E-slate for many</a:t>
            </a:r>
          </a:p>
          <a:p>
            <a:pPr lvl="2"/>
            <a:r>
              <a:rPr lang="en-GB" dirty="0" smtClean="0"/>
              <a:t>Specialist devices for heavy users &amp; special needs</a:t>
            </a:r>
          </a:p>
          <a:p>
            <a:r>
              <a:rPr lang="en-GB" sz="3200" dirty="0"/>
              <a:t>Libraries enhance access to some e-book </a:t>
            </a:r>
          </a:p>
          <a:p>
            <a:pPr lvl="2"/>
            <a:r>
              <a:rPr lang="en-GB" dirty="0"/>
              <a:t>Picture descriptions, diagrams, maths </a:t>
            </a:r>
            <a:r>
              <a:rPr lang="en-GB" dirty="0" err="1"/>
              <a:t>etc</a:t>
            </a:r>
            <a:endParaRPr lang="en-GB" dirty="0"/>
          </a:p>
          <a:p>
            <a:r>
              <a:rPr lang="en-GB" sz="3200" dirty="0" smtClean="0"/>
              <a:t>Direct production of Braille from e-books</a:t>
            </a:r>
          </a:p>
          <a:p>
            <a:r>
              <a:rPr lang="en-GB" sz="3200" dirty="0"/>
              <a:t>Global catalogue of access enhanced materials</a:t>
            </a:r>
          </a:p>
          <a:p>
            <a:r>
              <a:rPr lang="en-GB" sz="3200" dirty="0" smtClean="0"/>
              <a:t>Access enhanced materials available worldwide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Inclusive publishing</a:t>
            </a:r>
            <a:br>
              <a:rPr lang="en-GB" dirty="0" smtClean="0"/>
            </a:br>
            <a:r>
              <a:rPr lang="en-GB" dirty="0" smtClean="0"/>
              <a:t>From consumer point of 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 can discover access features of any book easily</a:t>
            </a:r>
          </a:p>
          <a:p>
            <a:pPr lvl="2"/>
            <a:r>
              <a:rPr lang="en-GB" dirty="0" smtClean="0"/>
              <a:t>From bookshop, library, internet, </a:t>
            </a:r>
            <a:r>
              <a:rPr lang="en-GB" dirty="0" err="1" smtClean="0"/>
              <a:t>Tigar</a:t>
            </a:r>
            <a:r>
              <a:rPr lang="en-GB" dirty="0" smtClean="0"/>
              <a:t> catalogue</a:t>
            </a:r>
          </a:p>
          <a:p>
            <a:pPr lvl="2"/>
            <a:r>
              <a:rPr lang="en-GB" dirty="0" smtClean="0"/>
              <a:t>Most books have the access features I need</a:t>
            </a:r>
          </a:p>
          <a:p>
            <a:r>
              <a:rPr lang="en-GB" dirty="0" smtClean="0"/>
              <a:t>I get books from same shop or library as others</a:t>
            </a:r>
          </a:p>
          <a:p>
            <a:pPr lvl="2"/>
            <a:r>
              <a:rPr lang="en-GB" dirty="0" smtClean="0"/>
              <a:t>Read on my phone, tablet or specialised device with eyes, ears or fingers</a:t>
            </a:r>
          </a:p>
          <a:p>
            <a:r>
              <a:rPr lang="en-GB" dirty="0" smtClean="0"/>
              <a:t>Some books I need enhanced access features</a:t>
            </a:r>
          </a:p>
          <a:p>
            <a:pPr lvl="2"/>
            <a:r>
              <a:rPr lang="en-GB" dirty="0" smtClean="0"/>
              <a:t>Discover </a:t>
            </a:r>
            <a:r>
              <a:rPr lang="en-GB" dirty="0" err="1" smtClean="0"/>
              <a:t>whats</a:t>
            </a:r>
            <a:r>
              <a:rPr lang="en-GB" dirty="0" smtClean="0"/>
              <a:t> available from TIGAR catalogue</a:t>
            </a:r>
          </a:p>
          <a:p>
            <a:pPr lvl="2"/>
            <a:r>
              <a:rPr lang="en-GB" dirty="0" smtClean="0"/>
              <a:t>Easily order from local or global authorised entity (University, school, library, shop, online service provider </a:t>
            </a:r>
            <a:r>
              <a:rPr lang="en-GB" dirty="0" err="1" smtClean="0"/>
              <a:t>etc</a:t>
            </a:r>
            <a:r>
              <a:rPr lang="en-GB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75584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>
          <a:xfrm>
            <a:off x="361950" y="339725"/>
            <a:ext cx="8305800" cy="792163"/>
          </a:xfrm>
        </p:spPr>
        <p:txBody>
          <a:bodyPr/>
          <a:lstStyle/>
          <a:p>
            <a:pPr algn="ctr"/>
            <a:r>
              <a:rPr lang="en-GB" dirty="0" smtClean="0"/>
              <a:t>New model of Inclusive Publishing</a:t>
            </a:r>
          </a:p>
        </p:txBody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>
          <a:xfrm>
            <a:off x="571500" y="1131888"/>
            <a:ext cx="7886700" cy="3713163"/>
          </a:xfrm>
        </p:spPr>
        <p:txBody>
          <a:bodyPr/>
          <a:lstStyle/>
          <a:p>
            <a:r>
              <a:rPr lang="en-GB" dirty="0" smtClean="0"/>
              <a:t>Increasing numbers of e-books that have built in accessibility: </a:t>
            </a:r>
            <a:r>
              <a:rPr lang="en-GB" b="1" dirty="0" smtClean="0"/>
              <a:t>Inbuilt access publication</a:t>
            </a:r>
          </a:p>
          <a:p>
            <a:pPr lvl="1"/>
            <a:r>
              <a:rPr lang="en-GB" dirty="0" smtClean="0"/>
              <a:t>IDPF partnership</a:t>
            </a:r>
          </a:p>
          <a:p>
            <a:pPr lvl="1"/>
            <a:r>
              <a:rPr lang="en-GB" dirty="0" smtClean="0"/>
              <a:t>E-pub 3 standard development</a:t>
            </a:r>
          </a:p>
          <a:p>
            <a:pPr lvl="1"/>
            <a:r>
              <a:rPr lang="en-GB" dirty="0" smtClean="0"/>
              <a:t>Work with publishing tools tech companies</a:t>
            </a:r>
          </a:p>
          <a:p>
            <a:pPr lvl="1"/>
            <a:r>
              <a:rPr lang="en-GB" dirty="0" smtClean="0"/>
              <a:t>Develop better meta data on access features</a:t>
            </a:r>
          </a:p>
          <a:p>
            <a:r>
              <a:rPr lang="en-GB" dirty="0" smtClean="0"/>
              <a:t>Improved efficiency where publications need access enhanced: </a:t>
            </a:r>
            <a:r>
              <a:rPr lang="en-GB" b="1" dirty="0" smtClean="0"/>
              <a:t>Access enhanced material</a:t>
            </a:r>
          </a:p>
          <a:p>
            <a:pPr lvl="1"/>
            <a:r>
              <a:rPr lang="en-GB" dirty="0"/>
              <a:t>Link libraries for blind into publisher workflow</a:t>
            </a:r>
          </a:p>
          <a:p>
            <a:pPr lvl="1"/>
            <a:r>
              <a:rPr lang="en-GB" dirty="0" err="1" smtClean="0"/>
              <a:t>Obi,Tobi</a:t>
            </a:r>
            <a:r>
              <a:rPr lang="en-GB" dirty="0" smtClean="0"/>
              <a:t> &amp; pipeline production tools</a:t>
            </a:r>
          </a:p>
          <a:p>
            <a:pPr lvl="1"/>
            <a:r>
              <a:rPr lang="en-GB" dirty="0"/>
              <a:t>C</a:t>
            </a:r>
            <a:r>
              <a:rPr lang="en-GB" dirty="0" smtClean="0"/>
              <a:t>oordinating production of access enhancement</a:t>
            </a:r>
          </a:p>
          <a:p>
            <a:pPr lvl="1"/>
            <a:endParaRPr lang="en-GB" dirty="0" smtClean="0"/>
          </a:p>
          <a:p>
            <a:pPr lvl="1"/>
            <a:endParaRPr lang="en-GB" b="1" dirty="0" smtClean="0"/>
          </a:p>
          <a:p>
            <a:endParaRPr lang="en-GB" dirty="0" smtClean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6668" y="2096554"/>
            <a:ext cx="1326524" cy="59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An Introduction to the EPUB Specification for Multimedia Publis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808" y="2036976"/>
            <a:ext cx="1275008" cy="167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pPr algn="ctr"/>
            <a:r>
              <a:rPr lang="en-GB" b="1" smtClean="0"/>
              <a:t>Inbuilt</a:t>
            </a:r>
            <a:r>
              <a:rPr lang="en-GB" smtClean="0"/>
              <a:t> accessibility: Standard</a:t>
            </a:r>
            <a:br>
              <a:rPr lang="en-GB" smtClean="0"/>
            </a:br>
            <a:r>
              <a:rPr lang="en-GB" smtClean="0"/>
              <a:t>E-book read by eyes ears or fingers</a:t>
            </a:r>
          </a:p>
        </p:txBody>
      </p:sp>
      <p:pic>
        <p:nvPicPr>
          <p:cNvPr id="35844" name="Picture 4" descr="D:\Brenda\Photos\RNIB\Girl_in_pink_socks[1]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60525" y="3616325"/>
            <a:ext cx="2620963" cy="1966913"/>
          </a:xfrm>
          <a:noFill/>
          <a:ln/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9738" y="1357313"/>
            <a:ext cx="2927350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An ebook reading devi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8650" y="13970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8" descr="Person using CCTV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8363" y="3438525"/>
            <a:ext cx="2671762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D:\Brenda\Photos\RNIB\Girl_in_pink_socks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8775" y="3616325"/>
            <a:ext cx="2620963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057275"/>
          </a:xfrm>
        </p:spPr>
        <p:txBody>
          <a:bodyPr/>
          <a:lstStyle/>
          <a:p>
            <a:r>
              <a:rPr lang="en-GB" dirty="0" smtClean="0"/>
              <a:t>What I will cover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617538" y="1360488"/>
            <a:ext cx="7886700" cy="3713162"/>
          </a:xfrm>
        </p:spPr>
        <p:txBody>
          <a:bodyPr/>
          <a:lstStyle/>
          <a:p>
            <a:r>
              <a:rPr lang="en-GB" dirty="0" smtClean="0"/>
              <a:t>About the book &amp; curriculum famine</a:t>
            </a:r>
          </a:p>
          <a:p>
            <a:r>
              <a:rPr lang="en-GB" dirty="0" smtClean="0"/>
              <a:t>The WBU Right to Read advocacy campaign</a:t>
            </a:r>
          </a:p>
          <a:p>
            <a:r>
              <a:rPr lang="en-GB" dirty="0" smtClean="0"/>
              <a:t>The WIPO Copyright Treaty: How it helps</a:t>
            </a:r>
          </a:p>
          <a:p>
            <a:r>
              <a:rPr lang="en-GB" dirty="0" smtClean="0"/>
              <a:t>Progress made to end the book famine</a:t>
            </a:r>
          </a:p>
          <a:p>
            <a:r>
              <a:rPr lang="en-GB" dirty="0"/>
              <a:t>T</a:t>
            </a:r>
            <a:r>
              <a:rPr lang="en-GB" dirty="0" smtClean="0"/>
              <a:t>he DAISY Consortium strategy to end the book famine</a:t>
            </a:r>
          </a:p>
          <a:p>
            <a:r>
              <a:rPr lang="en-GB" dirty="0" smtClean="0"/>
              <a:t>Next steps</a:t>
            </a:r>
          </a:p>
          <a:p>
            <a:r>
              <a:rPr lang="en-GB" dirty="0" smtClean="0"/>
              <a:t>How you can help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>
          <a:xfrm>
            <a:off x="565150" y="161925"/>
            <a:ext cx="7886700" cy="1325563"/>
          </a:xfrm>
        </p:spPr>
        <p:txBody>
          <a:bodyPr/>
          <a:lstStyle/>
          <a:p>
            <a:r>
              <a:rPr lang="en-GB" b="1" dirty="0" smtClean="0"/>
              <a:t>Enhanced accessibility version</a:t>
            </a:r>
            <a:endParaRPr lang="en-GB" dirty="0" smtClean="0"/>
          </a:p>
        </p:txBody>
      </p:sp>
      <p:pic>
        <p:nvPicPr>
          <p:cNvPr id="56324" name="Picture 5" descr="Close up of man's fingers reading braill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00225" y="1697038"/>
            <a:ext cx="2025650" cy="2025650"/>
          </a:xfrm>
          <a:noFill/>
          <a:ln/>
        </p:spPr>
      </p:pic>
      <p:pic>
        <p:nvPicPr>
          <p:cNvPr id="56325" name="Picture 10" descr="Ros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7500" y="1590675"/>
            <a:ext cx="286385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571500" y="3913188"/>
            <a:ext cx="80772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3200"/>
              <a:t>Picture descriptions, complex layout</a:t>
            </a:r>
          </a:p>
          <a:p>
            <a:r>
              <a:rPr lang="en-GB" sz="3200"/>
              <a:t>Simplified for learning disability</a:t>
            </a:r>
          </a:p>
          <a:p>
            <a:r>
              <a:rPr lang="en-GB" sz="3200"/>
              <a:t>Economically derived from standard e-book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6603"/>
            <a:ext cx="7886700" cy="879465"/>
          </a:xfrm>
        </p:spPr>
        <p:txBody>
          <a:bodyPr/>
          <a:lstStyle/>
          <a:p>
            <a:r>
              <a:rPr lang="en-GB" dirty="0" smtClean="0"/>
              <a:t>Daisy consortium Strategy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93" y="1168831"/>
            <a:ext cx="6144028" cy="3013656"/>
          </a:xfrm>
        </p:spPr>
        <p:txBody>
          <a:bodyPr/>
          <a:lstStyle/>
          <a:p>
            <a:r>
              <a:rPr lang="en-GB" dirty="0" smtClean="0"/>
              <a:t>Helping libraries for the blind improve, change &amp; cooperate</a:t>
            </a:r>
          </a:p>
          <a:p>
            <a:r>
              <a:rPr lang="en-GB" dirty="0" smtClean="0"/>
              <a:t>Better ways to read</a:t>
            </a:r>
          </a:p>
          <a:p>
            <a:pPr lvl="2"/>
            <a:r>
              <a:rPr lang="en-GB" dirty="0" smtClean="0"/>
              <a:t>Work with Tech </a:t>
            </a:r>
            <a:r>
              <a:rPr lang="en-GB" dirty="0" err="1" smtClean="0"/>
              <a:t>co’s</a:t>
            </a:r>
            <a:r>
              <a:rPr lang="en-GB" dirty="0" smtClean="0"/>
              <a:t> on accessibility features</a:t>
            </a:r>
          </a:p>
          <a:p>
            <a:r>
              <a:rPr lang="en-GB" dirty="0" smtClean="0"/>
              <a:t>Better ways to publish</a:t>
            </a:r>
          </a:p>
          <a:p>
            <a:pPr lvl="2"/>
            <a:r>
              <a:rPr lang="en-GB" dirty="0" smtClean="0"/>
              <a:t>Work with industry on inclusive publishing</a:t>
            </a:r>
          </a:p>
          <a:p>
            <a:pPr lvl="2"/>
            <a:r>
              <a:rPr lang="en-GB" dirty="0" smtClean="0"/>
              <a:t>Develop meta data on access features</a:t>
            </a:r>
          </a:p>
          <a:p>
            <a:r>
              <a:rPr lang="en-GB" dirty="0" smtClean="0"/>
              <a:t>Sharing accessible versions worldwide</a:t>
            </a:r>
          </a:p>
          <a:p>
            <a:pPr lvl="2"/>
            <a:r>
              <a:rPr lang="en-GB" dirty="0" smtClean="0"/>
              <a:t>TIGAR project, Global library, </a:t>
            </a:r>
            <a:r>
              <a:rPr lang="en-GB" dirty="0" err="1" smtClean="0"/>
              <a:t>Bookshare</a:t>
            </a:r>
            <a:r>
              <a:rPr lang="en-GB" dirty="0" smtClean="0"/>
              <a:t> </a:t>
            </a:r>
            <a:r>
              <a:rPr lang="en-GB" dirty="0" err="1" smtClean="0"/>
              <a:t>etc</a:t>
            </a:r>
            <a:endParaRPr lang="en-GB" dirty="0" smtClean="0"/>
          </a:p>
          <a:p>
            <a:r>
              <a:rPr lang="en-GB" dirty="0" smtClean="0"/>
              <a:t>Skills and knowledge development</a:t>
            </a:r>
          </a:p>
          <a:p>
            <a:pPr lvl="2"/>
            <a:r>
              <a:rPr lang="en-GB" dirty="0" smtClean="0"/>
              <a:t>Publishing Industry, providers &amp; consumers</a:t>
            </a:r>
            <a:endParaRPr lang="en-GB" dirty="0"/>
          </a:p>
        </p:txBody>
      </p:sp>
      <p:pic>
        <p:nvPicPr>
          <p:cNvPr id="4" name="Picture 4" descr="http://www.w4a.info/2008/images/DAISYlogo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204" y="163768"/>
            <a:ext cx="1674254" cy="152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8986" y="1690688"/>
            <a:ext cx="2125014" cy="142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986" y="3118504"/>
            <a:ext cx="2125013" cy="1176746"/>
          </a:xfrm>
          <a:prstGeom prst="rect">
            <a:avLst/>
          </a:prstGeom>
        </p:spPr>
      </p:pic>
      <p:pic>
        <p:nvPicPr>
          <p:cNvPr id="18434" name="Picture 2" descr="http://www.dinf.ne.jp/doc/japanese/access/daisy/sympo20110210/img/margaret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985" y="4295250"/>
            <a:ext cx="2125015" cy="13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77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king\Pictures\global-partnershi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9564" y="193183"/>
            <a:ext cx="3908889" cy="233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07" y="365125"/>
            <a:ext cx="7886700" cy="1325563"/>
          </a:xfrm>
        </p:spPr>
        <p:txBody>
          <a:bodyPr/>
          <a:lstStyle/>
          <a:p>
            <a:r>
              <a:rPr lang="en-GB" dirty="0" smtClean="0"/>
              <a:t>Sharing Enhanced Accessibility versions worldwide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TIGAR Network project</a:t>
            </a:r>
          </a:p>
          <a:p>
            <a:pPr lvl="1"/>
            <a:r>
              <a:rPr lang="en-GB" dirty="0" smtClean="0"/>
              <a:t>Trusted Intermediaries Global Accessible Resources</a:t>
            </a:r>
          </a:p>
          <a:p>
            <a:r>
              <a:rPr lang="en-GB" dirty="0"/>
              <a:t>“If a book is available somewhere in a format I can read I can get hold of it easily and quickly</a:t>
            </a:r>
            <a:r>
              <a:rPr lang="en-GB" dirty="0" smtClean="0"/>
              <a:t>”</a:t>
            </a:r>
            <a:endParaRPr lang="en-GB" dirty="0"/>
          </a:p>
          <a:p>
            <a:r>
              <a:rPr lang="en-GB" dirty="0" smtClean="0"/>
              <a:t>TIGAR Project sponsored by WIPO: Will now change</a:t>
            </a:r>
          </a:p>
          <a:p>
            <a:r>
              <a:rPr lang="en-GB" dirty="0" smtClean="0"/>
              <a:t>Global catalogue &amp; framework for crossing borders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1577" y="4611375"/>
            <a:ext cx="20923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://publishingperspectives.com/wp-content/uploads/2011/07/Screen-shot-2011-07-07-at-4.11.48-P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77" y="4678844"/>
            <a:ext cx="1682497" cy="8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461" y="4611375"/>
            <a:ext cx="994881" cy="994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50323" y="4697283"/>
            <a:ext cx="8667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9711" y="4588656"/>
            <a:ext cx="2587509" cy="104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450761"/>
            <a:ext cx="8077468" cy="563495"/>
          </a:xfrm>
        </p:spPr>
        <p:txBody>
          <a:bodyPr/>
          <a:lstStyle/>
          <a:p>
            <a:r>
              <a:rPr lang="en-GB" dirty="0"/>
              <a:t>Next </a:t>
            </a:r>
            <a:r>
              <a:rPr lang="en-GB" dirty="0" smtClean="0"/>
              <a:t>steps to End the book famine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14256"/>
            <a:ext cx="7886700" cy="4524533"/>
          </a:xfrm>
        </p:spPr>
        <p:txBody>
          <a:bodyPr/>
          <a:lstStyle/>
          <a:p>
            <a:r>
              <a:rPr lang="en-GB" dirty="0" smtClean="0"/>
              <a:t>Spread accessibility benefits of e-books </a:t>
            </a:r>
          </a:p>
          <a:p>
            <a:pPr lvl="1"/>
            <a:r>
              <a:rPr lang="en-GB" dirty="0"/>
              <a:t>S</a:t>
            </a:r>
            <a:r>
              <a:rPr lang="en-GB" dirty="0" smtClean="0"/>
              <a:t>kills development + missing speech synthesis</a:t>
            </a:r>
          </a:p>
          <a:p>
            <a:r>
              <a:rPr lang="en-GB" dirty="0" smtClean="0"/>
              <a:t>Bring benefits of e-books to braille users</a:t>
            </a:r>
          </a:p>
          <a:p>
            <a:pPr lvl="1"/>
            <a:r>
              <a:rPr lang="en-GB" dirty="0" smtClean="0"/>
              <a:t>Complete Transforming Braille project</a:t>
            </a:r>
          </a:p>
          <a:p>
            <a:r>
              <a:rPr lang="en-GB" dirty="0" smtClean="0"/>
              <a:t>Get wide adoption of E-pub 3 standard</a:t>
            </a:r>
          </a:p>
          <a:p>
            <a:pPr lvl="1"/>
            <a:r>
              <a:rPr lang="en-GB" dirty="0" smtClean="0"/>
              <a:t>More books with built in accessibility</a:t>
            </a:r>
          </a:p>
          <a:p>
            <a:pPr lvl="1"/>
            <a:r>
              <a:rPr lang="en-GB" dirty="0" smtClean="0"/>
              <a:t>Better meta data on access features</a:t>
            </a:r>
          </a:p>
          <a:p>
            <a:r>
              <a:rPr lang="en-GB" dirty="0" smtClean="0"/>
              <a:t>Implement new copyright treaty in 200 countries</a:t>
            </a:r>
          </a:p>
          <a:p>
            <a:r>
              <a:rPr lang="en-GB" dirty="0" smtClean="0"/>
              <a:t>Develop TIGAR Global network &amp; global catalogue</a:t>
            </a:r>
          </a:p>
          <a:p>
            <a:r>
              <a:rPr lang="en-GB" dirty="0" smtClean="0"/>
              <a:t>Spread skills, knowledge and access technology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8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6603"/>
            <a:ext cx="7886700" cy="879465"/>
          </a:xfrm>
        </p:spPr>
        <p:txBody>
          <a:bodyPr/>
          <a:lstStyle/>
          <a:p>
            <a:r>
              <a:rPr lang="en-GB" dirty="0" smtClean="0"/>
              <a:t>Daisy Consortium of Sweden</a:t>
            </a:r>
            <a:br>
              <a:rPr lang="en-GB" dirty="0" smtClean="0"/>
            </a:br>
            <a:r>
              <a:rPr lang="en-GB" dirty="0" smtClean="0"/>
              <a:t>You can help!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014" y="1519708"/>
            <a:ext cx="7139190" cy="3013656"/>
          </a:xfrm>
        </p:spPr>
        <p:txBody>
          <a:bodyPr/>
          <a:lstStyle/>
          <a:p>
            <a:r>
              <a:rPr lang="en-GB" dirty="0" smtClean="0"/>
              <a:t>Continue to support the Daisy Consortium</a:t>
            </a:r>
          </a:p>
          <a:p>
            <a:r>
              <a:rPr lang="en-GB" dirty="0" smtClean="0"/>
              <a:t>Contribute your Skills and knowledge</a:t>
            </a:r>
          </a:p>
          <a:p>
            <a:r>
              <a:rPr lang="en-GB" dirty="0" smtClean="0"/>
              <a:t>Promote ratification of Marrakesh Treaty</a:t>
            </a:r>
          </a:p>
          <a:p>
            <a:r>
              <a:rPr lang="en-GB" dirty="0" smtClean="0"/>
              <a:t>Promote inclusive publishing</a:t>
            </a:r>
          </a:p>
          <a:p>
            <a:pPr lvl="1"/>
            <a:r>
              <a:rPr lang="en-GB" dirty="0" smtClean="0"/>
              <a:t>More e-books with accessibility built in</a:t>
            </a:r>
          </a:p>
          <a:p>
            <a:pPr lvl="1"/>
            <a:r>
              <a:rPr lang="en-GB" dirty="0" smtClean="0"/>
              <a:t>Better meta data on access features</a:t>
            </a:r>
          </a:p>
          <a:p>
            <a:pPr lvl="1"/>
            <a:r>
              <a:rPr lang="en-GB" dirty="0" smtClean="0"/>
              <a:t>Efficient access enhancement where necessary</a:t>
            </a:r>
          </a:p>
          <a:p>
            <a:r>
              <a:rPr lang="en-GB" dirty="0" smtClean="0"/>
              <a:t>Share your access enhanced books worldwide</a:t>
            </a:r>
          </a:p>
          <a:p>
            <a:r>
              <a:rPr lang="en-GB" dirty="0" smtClean="0"/>
              <a:t>Spread the knowledge of new ways to read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4" descr="http://www.w4a.info/2008/images/DAISYlogo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204" y="163768"/>
            <a:ext cx="1674254" cy="152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988" y="1974023"/>
            <a:ext cx="1670469" cy="161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>
          <a:xfrm>
            <a:off x="0" y="165100"/>
            <a:ext cx="9144000" cy="1084263"/>
          </a:xfrm>
        </p:spPr>
        <p:txBody>
          <a:bodyPr/>
          <a:lstStyle/>
          <a:p>
            <a:pPr algn="ctr"/>
            <a:r>
              <a:rPr lang="en-GB" dirty="0" smtClean="0"/>
              <a:t>Together we </a:t>
            </a:r>
            <a:r>
              <a:rPr lang="en-GB" b="1" dirty="0" smtClean="0"/>
              <a:t>can</a:t>
            </a:r>
            <a:br>
              <a:rPr lang="en-GB" b="1" dirty="0" smtClean="0"/>
            </a:br>
            <a:r>
              <a:rPr lang="en-GB" dirty="0" smtClean="0"/>
              <a:t>Solve the book famine</a:t>
            </a:r>
          </a:p>
        </p:txBody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>
          <a:xfrm>
            <a:off x="285750" y="1825625"/>
            <a:ext cx="8623300" cy="3713163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en-GB" dirty="0" smtClean="0"/>
          </a:p>
          <a:p>
            <a:pPr algn="ctr">
              <a:buFont typeface="Arial" charset="0"/>
              <a:buNone/>
            </a:pPr>
            <a:endParaRPr lang="en-GB" dirty="0" smtClean="0"/>
          </a:p>
          <a:p>
            <a:pPr algn="ctr">
              <a:buFont typeface="Arial" charset="0"/>
              <a:buNone/>
            </a:pPr>
            <a:endParaRPr lang="en-GB" dirty="0" smtClean="0"/>
          </a:p>
          <a:p>
            <a:pPr algn="ctr">
              <a:buFont typeface="Arial" charset="0"/>
              <a:buNone/>
            </a:pPr>
            <a:endParaRPr lang="en-GB" dirty="0" smtClean="0"/>
          </a:p>
          <a:p>
            <a:pPr algn="ctr">
              <a:buNone/>
            </a:pPr>
            <a:r>
              <a:rPr lang="en-GB" sz="4400" dirty="0" smtClean="0"/>
              <a:t>Tack </a:t>
            </a:r>
            <a:r>
              <a:rPr lang="en-GB" sz="4400" dirty="0" err="1"/>
              <a:t>så</a:t>
            </a:r>
            <a:r>
              <a:rPr lang="en-GB" sz="4400" dirty="0"/>
              <a:t> </a:t>
            </a:r>
            <a:r>
              <a:rPr lang="en-GB" sz="4400" dirty="0" err="1" smtClean="0"/>
              <a:t>mycket</a:t>
            </a:r>
            <a:endParaRPr lang="en-GB" sz="4400" dirty="0" smtClean="0"/>
          </a:p>
          <a:p>
            <a:pPr algn="ctr">
              <a:buNone/>
            </a:pPr>
            <a:r>
              <a:rPr lang="en-GB" sz="2400" dirty="0" smtClean="0"/>
              <a:t>Stephen King</a:t>
            </a:r>
          </a:p>
          <a:p>
            <a:pPr>
              <a:buFont typeface="Arial" charset="0"/>
              <a:buNone/>
            </a:pPr>
            <a:r>
              <a:rPr lang="en-GB" sz="2400" dirty="0" smtClean="0"/>
              <a:t>President Daisy Consortium: President@Daisy.org</a:t>
            </a:r>
          </a:p>
        </p:txBody>
      </p:sp>
      <p:pic>
        <p:nvPicPr>
          <p:cNvPr id="51204" name="Picture 2" descr="C:\Users\sking\Pictures\global-partnershi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4263" y="1362075"/>
            <a:ext cx="4129087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Kindle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641584">
            <a:off x="6869116" y="2744788"/>
            <a:ext cx="914400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5475" y="2108200"/>
            <a:ext cx="5603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rainbow-book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1391410"/>
            <a:ext cx="1201985" cy="15192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402" y="3630273"/>
            <a:ext cx="1226546" cy="1188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Since Caxton people with print disability denied access</a:t>
            </a:r>
          </a:p>
        </p:txBody>
      </p:sp>
      <p:pic>
        <p:nvPicPr>
          <p:cNvPr id="16388" name="Picture 4" descr="shutterstock_5766805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73313" y="1597025"/>
            <a:ext cx="4052887" cy="40560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mtClean="0"/>
              <a:t>Print disabled learners denied access to curriculum</a:t>
            </a:r>
          </a:p>
        </p:txBody>
      </p:sp>
      <p:pic>
        <p:nvPicPr>
          <p:cNvPr id="17412" name="Picture 4" descr="shutterstock_35112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84350" y="1825625"/>
            <a:ext cx="5575300" cy="37131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Libraries for the Blind have helped</a:t>
            </a:r>
            <a:br>
              <a:rPr lang="en-GB" dirty="0" smtClean="0"/>
            </a:br>
            <a:r>
              <a:rPr lang="en-GB" dirty="0" smtClean="0"/>
              <a:t>Reading with eyes ears &amp; fingers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32" y="1591551"/>
            <a:ext cx="2031544" cy="2031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276" y="1603554"/>
            <a:ext cx="1551917" cy="1980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5787" y="3773167"/>
            <a:ext cx="1908213" cy="1902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863" y="1619640"/>
            <a:ext cx="2667138" cy="20034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646268"/>
            <a:ext cx="2432891" cy="20094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623095"/>
            <a:ext cx="2657306" cy="1990153"/>
          </a:xfrm>
          <a:prstGeom prst="rect">
            <a:avLst/>
          </a:prstGeom>
        </p:spPr>
      </p:pic>
      <p:pic>
        <p:nvPicPr>
          <p:cNvPr id="13" name="Picture 2" descr="http://support.perkins.org/images/content/pagebuilder/insight_btbl_inside_stor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193" y="1646190"/>
            <a:ext cx="2871670" cy="193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aph.org/pbf/images/photo_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372" y="3623095"/>
            <a:ext cx="2126147" cy="195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7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2458"/>
          </a:xfrm>
        </p:spPr>
        <p:txBody>
          <a:bodyPr/>
          <a:lstStyle/>
          <a:p>
            <a:r>
              <a:rPr lang="en-GB" dirty="0" smtClean="0"/>
              <a:t>But libraries can’t keep 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619" y="1175489"/>
            <a:ext cx="7886700" cy="3713163"/>
          </a:xfrm>
        </p:spPr>
        <p:txBody>
          <a:bodyPr/>
          <a:lstStyle/>
          <a:p>
            <a:r>
              <a:rPr lang="en-GB" dirty="0" smtClean="0"/>
              <a:t>Explosion of publishing</a:t>
            </a:r>
          </a:p>
          <a:p>
            <a:r>
              <a:rPr lang="en-GB" dirty="0" smtClean="0"/>
              <a:t>Making Braille, talking books, large print is expensive</a:t>
            </a:r>
          </a:p>
          <a:p>
            <a:r>
              <a:rPr lang="en-GB" dirty="0" smtClean="0"/>
              <a:t>Only 5% of books available in accessible formats in best performing countries</a:t>
            </a:r>
          </a:p>
          <a:p>
            <a:r>
              <a:rPr lang="en-GB" dirty="0" smtClean="0"/>
              <a:t>Developing countries lack basic infrastructure</a:t>
            </a:r>
            <a:endParaRPr lang="en-GB" dirty="0"/>
          </a:p>
        </p:txBody>
      </p:sp>
      <p:pic>
        <p:nvPicPr>
          <p:cNvPr id="1030" name="Picture 6" descr="WTBBLgreencassette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926" y="17249"/>
            <a:ext cx="1717610" cy="215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ulaskinews.net/sites/pulaskinews.net/files/styles/large/public/article/330295_web_07-25-13-nlr-Jump-Start-2013-Library-for-Blind-r.jpg?itok=V0zsshX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68" y="4191730"/>
            <a:ext cx="2747032" cy="154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t1.gstatic.com/images?q=tbn:ANd9GcRqDNSe5PbAJBEObDwe6hfRkBEYLrz9thZNHtv8C7LkcXH7pp-XL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18" y="4200269"/>
            <a:ext cx="2273418" cy="151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t1.gstatic.com/images?q=tbn:ANd9GcTPbzkgBFjYrqI5wVAK_g3o02ZhWq_NE56lPv-o3535-oeRgePRV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91730"/>
            <a:ext cx="2327730" cy="15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abc.co.za/wps/wcm/connect/794302804bc82ae5aba9af5d3fa648ac/braille.jpg?MOD=AJPERES&amp;CACHEID=794302804bc82ae5aba9af5d3fa648a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9" y="4171212"/>
            <a:ext cx="1830177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56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7" name="Group 7"/>
          <p:cNvGrpSpPr>
            <a:grpSpLocks/>
          </p:cNvGrpSpPr>
          <p:nvPr/>
        </p:nvGrpSpPr>
        <p:grpSpPr bwMode="auto">
          <a:xfrm>
            <a:off x="5022761" y="-126"/>
            <a:ext cx="4139726" cy="5605372"/>
            <a:chOff x="3190" y="-19"/>
            <a:chExt cx="2463" cy="4719"/>
          </a:xfrm>
        </p:grpSpPr>
        <p:pic>
          <p:nvPicPr>
            <p:cNvPr id="18438" name="Picture 5" descr="book stack smal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90" y="-19"/>
              <a:ext cx="2463" cy="4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9" name="Rectangle 6"/>
            <p:cNvSpPr>
              <a:spLocks noChangeArrowheads="1"/>
            </p:cNvSpPr>
            <p:nvPr/>
          </p:nvSpPr>
          <p:spPr bwMode="auto">
            <a:xfrm>
              <a:off x="3379" y="3249"/>
              <a:ext cx="1043" cy="1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298450" y="0"/>
            <a:ext cx="7886700" cy="132556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The Right to Read 2000-2013</a:t>
            </a:r>
          </a:p>
        </p:txBody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317288" y="1892083"/>
            <a:ext cx="4483100" cy="3713163"/>
          </a:xfrm>
        </p:spPr>
        <p:txBody>
          <a:bodyPr/>
          <a:lstStyle/>
          <a:p>
            <a:r>
              <a:rPr lang="en-GB" dirty="0" smtClean="0"/>
              <a:t>"Less than 5% of books are available in any accessible format"</a:t>
            </a:r>
          </a:p>
          <a:p>
            <a:r>
              <a:rPr lang="en-GB" dirty="0" smtClean="0"/>
              <a:t>"It’s a book famine"</a:t>
            </a:r>
          </a:p>
          <a:p>
            <a:r>
              <a:rPr lang="en-GB" dirty="0" smtClean="0"/>
              <a:t>"We want the right to read the same book at the same time, price and place as everyone else"</a:t>
            </a:r>
          </a:p>
          <a:p>
            <a:endParaRPr lang="en-GB" dirty="0" smtClean="0"/>
          </a:p>
        </p:txBody>
      </p:sp>
      <p:pic>
        <p:nvPicPr>
          <p:cNvPr id="18440" name="Picture 8" descr="WBU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6277" y="124618"/>
            <a:ext cx="2524111" cy="120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Right to Read ‘Overdue’ library sta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4837" y="2115878"/>
            <a:ext cx="13477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1914</TotalTime>
  <Words>1588</Words>
  <Application>Microsoft Office PowerPoint</Application>
  <PresentationFormat>Bildspel på skärmen (4:3)</PresentationFormat>
  <Paragraphs>244</Paragraphs>
  <Slides>45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Candara</vt:lpstr>
      <vt:lpstr>Symbol</vt:lpstr>
      <vt:lpstr>Office Theme</vt:lpstr>
      <vt:lpstr>Waveform</vt:lpstr>
      <vt:lpstr> Swedish Daisy Consortium 10 Year Anniversary  Ending the Book  Famine How does the WIPO treaty Help?  </vt:lpstr>
      <vt:lpstr>God Morgon Svenska Daisykonsortiet! </vt:lpstr>
      <vt:lpstr>Sweden Has Proud History as Founder of Daisy Consortium</vt:lpstr>
      <vt:lpstr>What I will cover</vt:lpstr>
      <vt:lpstr>Since Caxton people with print disability denied access</vt:lpstr>
      <vt:lpstr>Print disabled learners denied access to curriculum</vt:lpstr>
      <vt:lpstr>Libraries for the Blind have helped Reading with eyes ears &amp; fingers</vt:lpstr>
      <vt:lpstr>But libraries can’t keep up</vt:lpstr>
      <vt:lpstr>   The Right to Read 2000-2013</vt:lpstr>
      <vt:lpstr>WBU Right to Read Campaign Barriers to more accessible books</vt:lpstr>
      <vt:lpstr>WBU Right to Read Strategy End the book famine by</vt:lpstr>
      <vt:lpstr>Partnership to end the book famine</vt:lpstr>
      <vt:lpstr>WBU advocacy for more money Some successes some problems</vt:lpstr>
      <vt:lpstr>Money: UK School Children ask Parliament “Where’s my book?”</vt:lpstr>
      <vt:lpstr>PowerPoint-presentation</vt:lpstr>
      <vt:lpstr>  WBU Copyright campaign</vt:lpstr>
      <vt:lpstr>Copyright Treaty June 2013 Success in Morocco</vt:lpstr>
      <vt:lpstr>Copyright Treaty June 2013 Next steps</vt:lpstr>
      <vt:lpstr>What does WIPO Treaty Mean? (after ratification which may take 5 + years)</vt:lpstr>
      <vt:lpstr>How does Treaty Help Sweden?</vt:lpstr>
      <vt:lpstr>Does WIPO Treaty End the book famine? No! Still need to deliver other projects</vt:lpstr>
      <vt:lpstr>Reading &amp; Publishing Technology Great Progress!</vt:lpstr>
      <vt:lpstr>The e-book revolution</vt:lpstr>
      <vt:lpstr>Swedish DAISY Consortium annual conference Stockholm 28-29 November 2103</vt:lpstr>
      <vt:lpstr>Many people can benefit now!</vt:lpstr>
      <vt:lpstr> UK Research published July 13 E Books transform access</vt:lpstr>
      <vt:lpstr>PowerPoint-presentation</vt:lpstr>
      <vt:lpstr>Great Progress-But no one delivers great navigation: Yet!</vt:lpstr>
      <vt:lpstr>Still much to do… Many publishing and reading problems still to solve </vt:lpstr>
      <vt:lpstr>Promoting a new model of Inclusive publishing</vt:lpstr>
      <vt:lpstr>Publishing is a Global Business Daisy Consortium is Global</vt:lpstr>
      <vt:lpstr>Our DAISY Consortium Vision</vt:lpstr>
      <vt:lpstr>Global partnerships  Solving the book famine</vt:lpstr>
      <vt:lpstr>Daisy member worldwide Libraries for blind &amp; Friends</vt:lpstr>
      <vt:lpstr>Our goal is confident readers reading what they want, when they want with eyes, ears or fingers</vt:lpstr>
      <vt:lpstr>Daisy Vision for reading in 21st C</vt:lpstr>
      <vt:lpstr>Inclusive publishing From consumer point of view</vt:lpstr>
      <vt:lpstr>New model of Inclusive Publishing</vt:lpstr>
      <vt:lpstr>Inbuilt accessibility: Standard E-book read by eyes ears or fingers</vt:lpstr>
      <vt:lpstr>Enhanced accessibility version</vt:lpstr>
      <vt:lpstr>Daisy consortium Strategy</vt:lpstr>
      <vt:lpstr>Sharing Enhanced Accessibility versions worldwide</vt:lpstr>
      <vt:lpstr>Next steps to End the book famine</vt:lpstr>
      <vt:lpstr>Daisy Consortium of Sweden You can help!</vt:lpstr>
      <vt:lpstr>Together we can Solve the book famine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Elton M.</dc:creator>
  <cp:lastModifiedBy>Anna-Lena Andersson</cp:lastModifiedBy>
  <cp:revision>225</cp:revision>
  <dcterms:created xsi:type="dcterms:W3CDTF">2013-05-01T14:34:11Z</dcterms:created>
  <dcterms:modified xsi:type="dcterms:W3CDTF">2014-11-06T14:45:31Z</dcterms:modified>
</cp:coreProperties>
</file>