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91" r:id="rId3"/>
    <p:sldId id="284" r:id="rId4"/>
    <p:sldId id="286" r:id="rId5"/>
    <p:sldId id="292" r:id="rId6"/>
    <p:sldId id="285" r:id="rId7"/>
    <p:sldId id="287" r:id="rId8"/>
    <p:sldId id="294" r:id="rId9"/>
    <p:sldId id="288" r:id="rId10"/>
    <p:sldId id="289" r:id="rId11"/>
    <p:sldId id="290" r:id="rId12"/>
  </p:sldIdLst>
  <p:sldSz cx="9144000" cy="6858000" type="screen4x3"/>
  <p:notesSz cx="6794500" cy="9906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9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A3C01-9A93-46DE-B89D-DFB9D39C7272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7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67FE4-D905-4FAB-B2EC-D8BB065145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20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7FE4-D905-4FAB-B2EC-D8BB0651459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33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7FE4-D905-4FAB-B2EC-D8BB0651459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74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67FE4-D905-4FAB-B2EC-D8BB0651459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73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2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19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9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00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73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4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6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01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3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6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21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CBE0A-A3E4-4C1F-BE00-068E73890B06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0C3A-5294-4DFA-81AF-C2FA5A5C1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955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ibliotekuppsala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2007096"/>
          </a:xfrm>
        </p:spPr>
        <p:txBody>
          <a:bodyPr>
            <a:noAutofit/>
          </a:bodyPr>
          <a:lstStyle/>
          <a:p>
            <a:r>
              <a:rPr lang="sv-SE" sz="4800" b="1" dirty="0" smtClean="0"/>
              <a:t/>
            </a:r>
            <a:br>
              <a:rPr lang="sv-SE" sz="4800" b="1" dirty="0" smtClean="0"/>
            </a:br>
            <a:r>
              <a:rPr lang="sv-SE" sz="5400" b="1" dirty="0" smtClean="0"/>
              <a:t>Bemötande </a:t>
            </a:r>
            <a:r>
              <a:rPr lang="sv-SE" sz="5400" b="1" dirty="0"/>
              <a:t>är kompetens </a:t>
            </a:r>
            <a:r>
              <a:rPr lang="sv-SE" sz="5400" dirty="0" smtClean="0"/>
              <a:t> </a:t>
            </a:r>
            <a:r>
              <a:rPr lang="sv-SE" sz="2800" dirty="0"/>
              <a:t>Erfarenheter från ett </a:t>
            </a:r>
            <a:r>
              <a:rPr lang="sv-SE" sz="2800" dirty="0" smtClean="0"/>
              <a:t>kompetensutvecklingsprojekt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4527" y="3533170"/>
            <a:ext cx="7823897" cy="1365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800" dirty="0" smtClean="0"/>
              <a:t>Cecilia </a:t>
            </a:r>
            <a:r>
              <a:rPr lang="sv-SE" sz="2800" dirty="0"/>
              <a:t>Stiernstedt </a:t>
            </a:r>
          </a:p>
          <a:p>
            <a:pPr marL="0" indent="0" algn="ctr">
              <a:buNone/>
            </a:pPr>
            <a:r>
              <a:rPr lang="sv-SE" sz="2800" dirty="0" smtClean="0"/>
              <a:t>Anna-Klara </a:t>
            </a:r>
            <a:r>
              <a:rPr lang="sv-SE" sz="2800" dirty="0"/>
              <a:t>Ehn </a:t>
            </a:r>
            <a:r>
              <a:rPr lang="sv-SE" sz="2800" dirty="0" smtClean="0"/>
              <a:t>Ericson</a:t>
            </a:r>
          </a:p>
          <a:p>
            <a:pPr marL="0" indent="0" algn="ctr">
              <a:buNone/>
            </a:pPr>
            <a:endParaRPr lang="sv-SE" sz="3600" dirty="0"/>
          </a:p>
          <a:p>
            <a:pPr marL="0" indent="0" algn="ctr">
              <a:buNone/>
            </a:pP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157192"/>
            <a:ext cx="5511879" cy="9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2241" y="980728"/>
            <a:ext cx="8229600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Är det bra sen?</a:t>
            </a: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47663" y="2564904"/>
            <a:ext cx="6912769" cy="2260847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Påminn!</a:t>
            </a:r>
          </a:p>
          <a:p>
            <a:r>
              <a:rPr lang="sv-SE" dirty="0" smtClean="0"/>
              <a:t>Avdramatisera </a:t>
            </a:r>
            <a:r>
              <a:rPr lang="sv-SE" dirty="0" smtClean="0"/>
              <a:t>– </a:t>
            </a:r>
            <a:r>
              <a:rPr lang="sv-SE" dirty="0" smtClean="0"/>
              <a:t>våga fråga</a:t>
            </a:r>
          </a:p>
          <a:p>
            <a:r>
              <a:rPr lang="sv-SE" dirty="0" smtClean="0"/>
              <a:t>Följ med/följ upp</a:t>
            </a:r>
            <a:endParaRPr lang="sv-SE" dirty="0" smtClean="0"/>
          </a:p>
          <a:p>
            <a:r>
              <a:rPr lang="sv-SE" dirty="0" smtClean="0"/>
              <a:t>Håll liv i medvetenheten: </a:t>
            </a:r>
            <a:r>
              <a:rPr lang="sv-SE" dirty="0" smtClean="0"/>
              <a:t>behov är </a:t>
            </a:r>
            <a:r>
              <a:rPr lang="sv-SE" smtClean="0"/>
              <a:t>aldrig besvärliga!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83" y="917548"/>
            <a:ext cx="916053" cy="14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0700" b="1" dirty="0" smtClean="0">
                <a:solidFill>
                  <a:srgbClr val="5C9E2A"/>
                </a:solidFill>
              </a:rPr>
              <a:t>Tack!</a:t>
            </a:r>
            <a:r>
              <a:rPr lang="sv-SE" sz="3100" dirty="0" smtClean="0"/>
              <a:t/>
            </a:r>
            <a:br>
              <a:rPr lang="sv-SE" sz="3100" dirty="0" smtClean="0"/>
            </a:br>
            <a:r>
              <a:rPr lang="sv-SE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anna-klara.ehnericson@uppsala.se</a:t>
            </a:r>
            <a:br>
              <a:rPr lang="sv-SE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v-S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bibliotekuppsala.se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59" y="1412777"/>
            <a:ext cx="971648" cy="151216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sv-SE" b="1" dirty="0" smtClean="0"/>
              <a:t>Bakgrund Bibliotek Uppsala</a:t>
            </a:r>
            <a:endParaRPr lang="sv-SE" b="1" dirty="0"/>
          </a:p>
        </p:txBody>
      </p:sp>
      <p:sp>
        <p:nvSpPr>
          <p:cNvPr id="4" name="Platshållare för innehåll 3"/>
          <p:cNvSpPr txBox="1">
            <a:spLocks noGrp="1"/>
          </p:cNvSpPr>
          <p:nvPr>
            <p:ph idx="1"/>
          </p:nvPr>
        </p:nvSpPr>
        <p:spPr>
          <a:xfrm>
            <a:off x="1619672" y="2132856"/>
            <a:ext cx="6059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13 bibliotek </a:t>
            </a:r>
          </a:p>
          <a:p>
            <a:r>
              <a:rPr lang="sv-SE" dirty="0" smtClean="0"/>
              <a:t>2 biblioteksbussar</a:t>
            </a:r>
          </a:p>
          <a:p>
            <a:r>
              <a:rPr lang="sv-SE" dirty="0" smtClean="0"/>
              <a:t>ca. 110 anställda</a:t>
            </a:r>
          </a:p>
          <a:p>
            <a:r>
              <a:rPr lang="sv-SE" dirty="0" smtClean="0"/>
              <a:t>Drygt 1,5 miljon besökare/år</a:t>
            </a:r>
          </a:p>
          <a:p>
            <a:r>
              <a:rPr lang="sv-SE" dirty="0" smtClean="0">
                <a:hlinkClick r:id="rId2"/>
              </a:rPr>
              <a:t>www.bibliotekuppsala.se</a:t>
            </a:r>
            <a:endParaRPr lang="sv-SE" dirty="0" smtClean="0"/>
          </a:p>
          <a:p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8800"/>
            <a:ext cx="1238060" cy="19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2241" y="404664"/>
            <a:ext cx="8229600" cy="1143000"/>
          </a:xfrm>
        </p:spPr>
        <p:txBody>
          <a:bodyPr/>
          <a:lstStyle/>
          <a:p>
            <a:r>
              <a:rPr lang="sv-SE" b="1" dirty="0" smtClean="0"/>
              <a:t>Bakgrund Bibliotek Uppsala</a:t>
            </a:r>
            <a:endParaRPr lang="sv-SE" b="1" dirty="0"/>
          </a:p>
        </p:txBody>
      </p:sp>
      <p:sp>
        <p:nvSpPr>
          <p:cNvPr id="6" name="Underrubrik 2"/>
          <p:cNvSpPr txBox="1">
            <a:spLocks/>
          </p:cNvSpPr>
          <p:nvPr/>
        </p:nvSpPr>
        <p:spPr>
          <a:xfrm>
            <a:off x="775059" y="1369368"/>
            <a:ext cx="7253325" cy="450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600" dirty="0" smtClean="0"/>
              <a:t>1980-tal: decentralisering. Talböcker på alla bibliotek</a:t>
            </a:r>
          </a:p>
          <a:p>
            <a:r>
              <a:rPr lang="sv-SE" sz="2600" dirty="0" smtClean="0"/>
              <a:t>2000-tal: Talböckerna flyttades ut centralt</a:t>
            </a:r>
          </a:p>
          <a:p>
            <a:r>
              <a:rPr lang="sv-SE" sz="2600" dirty="0" smtClean="0"/>
              <a:t>2009 Förtydligad barnbibliotekarietjänst</a:t>
            </a:r>
          </a:p>
          <a:p>
            <a:r>
              <a:rPr lang="sv-SE" sz="2600" dirty="0" smtClean="0"/>
              <a:t>Satsningar på att marknadsföra talböcker i biblioteket. </a:t>
            </a:r>
          </a:p>
          <a:p>
            <a:r>
              <a:rPr lang="sv-SE" sz="2600" dirty="0" smtClean="0"/>
              <a:t>Uppsökande verksamhet</a:t>
            </a:r>
          </a:p>
          <a:p>
            <a:r>
              <a:rPr lang="sv-SE" sz="2600" dirty="0" smtClean="0"/>
              <a:t>Ökat samarbete med skolorna</a:t>
            </a:r>
          </a:p>
          <a:p>
            <a:r>
              <a:rPr lang="sv-SE" sz="2600" dirty="0" smtClean="0"/>
              <a:t>Egen nedladdning. Talboken kommer</a:t>
            </a:r>
          </a:p>
          <a:p>
            <a:r>
              <a:rPr lang="sv-SE" sz="2600" dirty="0" smtClean="0"/>
              <a:t>Ökad tillgänglighet och ökad efterfrågan</a:t>
            </a:r>
          </a:p>
          <a:p>
            <a:r>
              <a:rPr lang="sv-SE" sz="2600" dirty="0" smtClean="0"/>
              <a:t>Men…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39" y="3601764"/>
            <a:ext cx="20764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17" y="1124744"/>
            <a:ext cx="1284992" cy="15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84" y="1851107"/>
            <a:ext cx="1336937" cy="15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43808" y="2817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reception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 flipH="1">
            <a:off x="6969356" y="1952836"/>
            <a:ext cx="127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Talboks-avdelningen</a:t>
            </a:r>
            <a:endParaRPr lang="sv-SE" sz="1400" dirty="0"/>
          </a:p>
        </p:txBody>
      </p:sp>
      <p:cxnSp>
        <p:nvCxnSpPr>
          <p:cNvPr id="12" name="Rak pil 11"/>
          <p:cNvCxnSpPr/>
          <p:nvPr/>
        </p:nvCxnSpPr>
        <p:spPr>
          <a:xfrm flipV="1">
            <a:off x="3669995" y="1952836"/>
            <a:ext cx="1694093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6" y="2214446"/>
            <a:ext cx="1109704" cy="15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39" y="836712"/>
            <a:ext cx="1348358" cy="159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31" y="3842533"/>
            <a:ext cx="1468449" cy="17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Vinklad  3"/>
          <p:cNvCxnSpPr/>
          <p:nvPr/>
        </p:nvCxnSpPr>
        <p:spPr>
          <a:xfrm flipV="1">
            <a:off x="1157586" y="3248980"/>
            <a:ext cx="936104" cy="5040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>
            <a:endCxn id="1032" idx="1"/>
          </p:cNvCxnSpPr>
          <p:nvPr/>
        </p:nvCxnSpPr>
        <p:spPr>
          <a:xfrm>
            <a:off x="5993904" y="1124744"/>
            <a:ext cx="965513" cy="759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3923928" y="3248980"/>
            <a:ext cx="1699903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endCxn id="1030" idx="0"/>
          </p:cNvCxnSpPr>
          <p:nvPr/>
        </p:nvCxnSpPr>
        <p:spPr>
          <a:xfrm>
            <a:off x="5993904" y="2258870"/>
            <a:ext cx="364152" cy="1583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V="1">
            <a:off x="6504522" y="2650799"/>
            <a:ext cx="731774" cy="1155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>
            <a:stCxn id="1032" idx="2"/>
          </p:cNvCxnSpPr>
          <p:nvPr/>
        </p:nvCxnSpPr>
        <p:spPr>
          <a:xfrm flipH="1">
            <a:off x="6870409" y="2644706"/>
            <a:ext cx="731504" cy="1792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flipV="1">
            <a:off x="2555776" y="3248980"/>
            <a:ext cx="648072" cy="1417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 flipV="1">
            <a:off x="2684184" y="4023066"/>
            <a:ext cx="3111952" cy="642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 flipV="1">
            <a:off x="1157586" y="1560264"/>
            <a:ext cx="2046262" cy="436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flipV="1">
            <a:off x="4021121" y="2258870"/>
            <a:ext cx="1342967" cy="604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 flipV="1">
            <a:off x="4021121" y="2431627"/>
            <a:ext cx="2849288" cy="57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/>
          <p:cNvCxnSpPr/>
          <p:nvPr/>
        </p:nvCxnSpPr>
        <p:spPr>
          <a:xfrm>
            <a:off x="4021121" y="3050701"/>
            <a:ext cx="1972783" cy="972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ruta 1024"/>
          <p:cNvSpPr txBox="1"/>
          <p:nvPr/>
        </p:nvSpPr>
        <p:spPr>
          <a:xfrm>
            <a:off x="5008172" y="1768170"/>
            <a:ext cx="129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information</a:t>
            </a:r>
            <a:endParaRPr lang="sv-SE" dirty="0"/>
          </a:p>
        </p:txBody>
      </p:sp>
      <p:sp>
        <p:nvSpPr>
          <p:cNvPr id="1031" name="textruta 1030"/>
          <p:cNvSpPr txBox="1"/>
          <p:nvPr/>
        </p:nvSpPr>
        <p:spPr>
          <a:xfrm>
            <a:off x="1578911" y="5036635"/>
            <a:ext cx="209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stadsdelsbiblioteken</a:t>
            </a:r>
            <a:endParaRPr lang="sv-SE" dirty="0"/>
          </a:p>
        </p:txBody>
      </p:sp>
      <p:sp>
        <p:nvSpPr>
          <p:cNvPr id="1033" name="textruta 1032"/>
          <p:cNvSpPr txBox="1"/>
          <p:nvPr/>
        </p:nvSpPr>
        <p:spPr>
          <a:xfrm>
            <a:off x="5568786" y="4869160"/>
            <a:ext cx="15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barnavdelning</a:t>
            </a:r>
            <a:endParaRPr lang="sv-SE" dirty="0"/>
          </a:p>
        </p:txBody>
      </p:sp>
      <p:sp>
        <p:nvSpPr>
          <p:cNvPr id="1037" name="Oval 1036"/>
          <p:cNvSpPr/>
          <p:nvPr/>
        </p:nvSpPr>
        <p:spPr>
          <a:xfrm>
            <a:off x="611560" y="1196752"/>
            <a:ext cx="1679793" cy="7797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Får jag låna en talbok?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28" name="Bildobjekt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  <p:cxnSp>
        <p:nvCxnSpPr>
          <p:cNvPr id="9" name="Rak pil 8"/>
          <p:cNvCxnSpPr/>
          <p:nvPr/>
        </p:nvCxnSpPr>
        <p:spPr>
          <a:xfrm flipH="1">
            <a:off x="3669995" y="2258870"/>
            <a:ext cx="1694093" cy="2962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1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Definiera problem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03848" y="2077505"/>
            <a:ext cx="5544616" cy="2704593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Går emot bibliotekets målsättning</a:t>
            </a:r>
          </a:p>
          <a:p>
            <a:r>
              <a:rPr lang="sv-SE" dirty="0" smtClean="0"/>
              <a:t>Ovilja?</a:t>
            </a:r>
          </a:p>
          <a:p>
            <a:r>
              <a:rPr lang="sv-SE" dirty="0" smtClean="0"/>
              <a:t>Okunskap</a:t>
            </a:r>
          </a:p>
          <a:p>
            <a:r>
              <a:rPr lang="sv-SE" dirty="0" smtClean="0"/>
              <a:t>Begreppsförvirring</a:t>
            </a:r>
          </a:p>
          <a:p>
            <a:r>
              <a:rPr lang="sv-SE" dirty="0" smtClean="0"/>
              <a:t>Osäkerhet</a:t>
            </a:r>
          </a:p>
          <a:p>
            <a:r>
              <a:rPr lang="sv-SE" dirty="0" smtClean="0"/>
              <a:t>Tidsbrist </a:t>
            </a:r>
          </a:p>
          <a:p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7506"/>
            <a:ext cx="2335782" cy="420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70868"/>
            <a:ext cx="1137009" cy="17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sv-SE" b="1" dirty="0" smtClean="0"/>
              <a:t>Att  hitta möjligheter</a:t>
            </a:r>
            <a:endParaRPr lang="sv-SE" b="1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696744" cy="302433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Bemötande är kompetens!</a:t>
            </a:r>
          </a:p>
          <a:p>
            <a:pPr marL="457200" indent="-457200" algn="l">
              <a:buFont typeface="Arial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KUB- kompetensutvecklingsprojekt i fyra län</a:t>
            </a:r>
          </a:p>
          <a:p>
            <a:pPr marL="457200" indent="-457200" algn="l">
              <a:buFont typeface="Arial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Ekonomiskt bidrag köper tid</a:t>
            </a:r>
          </a:p>
          <a:p>
            <a:pPr marL="457200" indent="-457200" algn="l">
              <a:buFont typeface="Arial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Stöd från ledningen</a:t>
            </a:r>
          </a:p>
          <a:p>
            <a:pPr marL="457200" indent="-457200" algn="l">
              <a:buFont typeface="Arial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Alla kunde vara med!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0" y="1052736"/>
            <a:ext cx="823294" cy="12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2241" y="476672"/>
            <a:ext cx="8229600" cy="1143000"/>
          </a:xfrm>
        </p:spPr>
        <p:txBody>
          <a:bodyPr/>
          <a:lstStyle/>
          <a:p>
            <a:r>
              <a:rPr lang="sv-SE" b="1" dirty="0"/>
              <a:t>Kompetens </a:t>
            </a:r>
            <a:r>
              <a:rPr lang="sv-SE" b="1" dirty="0" smtClean="0"/>
              <a:t>på turné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84356" y="168535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Informationspaketet</a:t>
            </a:r>
            <a:endParaRPr lang="sv-SE" b="1" dirty="0"/>
          </a:p>
          <a:p>
            <a:pPr marL="0" indent="0">
              <a:buNone/>
            </a:pPr>
            <a:r>
              <a:rPr lang="sv-SE" dirty="0" smtClean="0"/>
              <a:t>* Grundläggande information om</a:t>
            </a:r>
          </a:p>
          <a:p>
            <a:pPr lvl="1"/>
            <a:r>
              <a:rPr lang="sv-SE" dirty="0"/>
              <a:t>m</a:t>
            </a:r>
            <a:r>
              <a:rPr lang="sv-SE" dirty="0" smtClean="0"/>
              <a:t>edier och begrepp</a:t>
            </a:r>
          </a:p>
          <a:p>
            <a:pPr lvl="1"/>
            <a:r>
              <a:rPr lang="sv-SE" dirty="0" smtClean="0"/>
              <a:t>reglerna kring talboksanvändning</a:t>
            </a:r>
          </a:p>
          <a:p>
            <a:pPr lvl="1"/>
            <a:r>
              <a:rPr lang="sv-SE" dirty="0" smtClean="0"/>
              <a:t>låntagare med behov av talböcker</a:t>
            </a:r>
          </a:p>
          <a:p>
            <a:pPr lvl="1"/>
            <a:r>
              <a:rPr lang="sv-SE" dirty="0" smtClean="0"/>
              <a:t>sökning </a:t>
            </a:r>
            <a:r>
              <a:rPr lang="sv-SE" dirty="0"/>
              <a:t>i </a:t>
            </a:r>
            <a:r>
              <a:rPr lang="sv-SE" dirty="0" err="1"/>
              <a:t>legimus</a:t>
            </a:r>
            <a:endParaRPr lang="sv-SE" dirty="0"/>
          </a:p>
          <a:p>
            <a:pPr lvl="1"/>
            <a:r>
              <a:rPr lang="sv-SE" dirty="0" smtClean="0"/>
              <a:t>Egen nedladdning +registrering </a:t>
            </a:r>
            <a:r>
              <a:rPr lang="sv-SE" dirty="0"/>
              <a:t>av låntagare </a:t>
            </a:r>
            <a:endParaRPr lang="sv-SE" dirty="0" smtClean="0"/>
          </a:p>
          <a:p>
            <a:pPr lvl="1"/>
            <a:r>
              <a:rPr lang="sv-SE" dirty="0" smtClean="0"/>
              <a:t>registrera talbokslåntagare i </a:t>
            </a:r>
            <a:r>
              <a:rPr lang="sv-SE" dirty="0" err="1" smtClean="0"/>
              <a:t>book</a:t>
            </a:r>
            <a:r>
              <a:rPr lang="sv-SE" dirty="0" smtClean="0"/>
              <a:t>-it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59" y="980728"/>
            <a:ext cx="8756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1143000"/>
          </a:xfrm>
        </p:spPr>
        <p:txBody>
          <a:bodyPr/>
          <a:lstStyle/>
          <a:p>
            <a:r>
              <a:rPr lang="sv-SE" b="1" dirty="0" smtClean="0"/>
              <a:t>Kompetens </a:t>
            </a:r>
            <a:r>
              <a:rPr lang="sv-SE" b="1" dirty="0"/>
              <a:t>på turné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181409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Teknikpaketet</a:t>
            </a:r>
            <a:r>
              <a:rPr lang="sv-SE" dirty="0"/>
              <a:t> </a:t>
            </a:r>
          </a:p>
          <a:p>
            <a:r>
              <a:rPr lang="sv-SE" dirty="0"/>
              <a:t>Testa att ladda ner en talbok till en </a:t>
            </a:r>
            <a:r>
              <a:rPr lang="sv-SE" dirty="0" err="1"/>
              <a:t>smartphone</a:t>
            </a:r>
            <a:r>
              <a:rPr lang="sv-SE" dirty="0"/>
              <a:t> eller surfplatta  </a:t>
            </a:r>
          </a:p>
          <a:p>
            <a:r>
              <a:rPr lang="sv-SE" dirty="0"/>
              <a:t>Läs i </a:t>
            </a:r>
            <a:r>
              <a:rPr lang="sv-SE" dirty="0" err="1" smtClean="0"/>
              <a:t>Legimus</a:t>
            </a:r>
            <a:r>
              <a:rPr lang="sv-SE" dirty="0" smtClean="0"/>
              <a:t> och Amis, testa </a:t>
            </a:r>
            <a:r>
              <a:rPr lang="sv-SE" dirty="0"/>
              <a:t>olika talboksspelare </a:t>
            </a:r>
          </a:p>
          <a:p>
            <a:r>
              <a:rPr lang="sv-SE" dirty="0"/>
              <a:t>Andra praktiska frågor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77072"/>
            <a:ext cx="1007634" cy="15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2241" y="493299"/>
            <a:ext cx="8229600" cy="1143000"/>
          </a:xfrm>
        </p:spPr>
        <p:txBody>
          <a:bodyPr/>
          <a:lstStyle/>
          <a:p>
            <a:r>
              <a:rPr lang="sv-SE" b="1" dirty="0" smtClean="0"/>
              <a:t>Fler åtgärder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1916832"/>
            <a:ext cx="6408712" cy="3600401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Baskunskapslistan</a:t>
            </a:r>
          </a:p>
          <a:p>
            <a:r>
              <a:rPr lang="sv-SE" dirty="0" smtClean="0"/>
              <a:t>Samarbetsrum </a:t>
            </a:r>
          </a:p>
          <a:p>
            <a:r>
              <a:rPr lang="sv-SE" dirty="0" smtClean="0"/>
              <a:t>Utökad information för lärare</a:t>
            </a:r>
          </a:p>
          <a:p>
            <a:r>
              <a:rPr lang="sv-SE" dirty="0" smtClean="0"/>
              <a:t>Daisykvällar för barn och föräldrar</a:t>
            </a:r>
          </a:p>
          <a:p>
            <a:r>
              <a:rPr lang="sv-SE" dirty="0"/>
              <a:t>Tänk om! </a:t>
            </a:r>
            <a:r>
              <a:rPr lang="sv-SE" dirty="0" smtClean="0"/>
              <a:t>Alla diskar är talboksdiskar.</a:t>
            </a:r>
          </a:p>
          <a:p>
            <a:r>
              <a:rPr lang="sv-SE" dirty="0" smtClean="0"/>
              <a:t>Alltid få med perspektivet</a:t>
            </a:r>
          </a:p>
          <a:p>
            <a:r>
              <a:rPr lang="sv-SE" dirty="0" smtClean="0"/>
              <a:t>Även biblioteksrummet: likvärdigt, tydligt, attraktivt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5877272"/>
            <a:ext cx="4643271" cy="81360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92696"/>
            <a:ext cx="1238060" cy="19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233</Words>
  <Application>Microsoft Office PowerPoint</Application>
  <PresentationFormat>Bildspel på skärmen (4:3)</PresentationFormat>
  <Paragraphs>69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 Bemötande är kompetens  Erfarenheter från ett kompetensutvecklingsprojekt</vt:lpstr>
      <vt:lpstr>Bakgrund Bibliotek Uppsala</vt:lpstr>
      <vt:lpstr>Bakgrund Bibliotek Uppsala</vt:lpstr>
      <vt:lpstr>PowerPoint-presentation</vt:lpstr>
      <vt:lpstr>Definiera problem</vt:lpstr>
      <vt:lpstr>Att  hitta möjligheter</vt:lpstr>
      <vt:lpstr>Kompetens på turné</vt:lpstr>
      <vt:lpstr>Kompetens på turné</vt:lpstr>
      <vt:lpstr>Fler åtgärder</vt:lpstr>
      <vt:lpstr>Är det bra sen?</vt:lpstr>
      <vt:lpstr>       Tack! anna-klara.ehnericson@uppsala.se bibliotekuppsala.se </vt:lpstr>
    </vt:vector>
  </TitlesOfParts>
  <Company>Uppsala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Fagerlind Fredrike</dc:creator>
  <cp:lastModifiedBy>Ericson Henrik</cp:lastModifiedBy>
  <cp:revision>81</cp:revision>
  <cp:lastPrinted>2014-11-06T14:48:03Z</cp:lastPrinted>
  <dcterms:created xsi:type="dcterms:W3CDTF">2013-08-07T13:48:32Z</dcterms:created>
  <dcterms:modified xsi:type="dcterms:W3CDTF">2014-11-13T06:16:29Z</dcterms:modified>
</cp:coreProperties>
</file>