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8" r:id="rId2"/>
    <p:sldId id="288" r:id="rId3"/>
    <p:sldId id="275" r:id="rId4"/>
    <p:sldId id="273" r:id="rId5"/>
    <p:sldId id="287" r:id="rId6"/>
    <p:sldId id="280" r:id="rId7"/>
    <p:sldId id="276" r:id="rId8"/>
    <p:sldId id="270" r:id="rId9"/>
    <p:sldId id="277" r:id="rId10"/>
    <p:sldId id="284" r:id="rId11"/>
    <p:sldId id="259" r:id="rId12"/>
    <p:sldId id="292" r:id="rId13"/>
    <p:sldId id="289" r:id="rId14"/>
    <p:sldId id="285" r:id="rId15"/>
    <p:sldId id="286" r:id="rId16"/>
    <p:sldId id="291" r:id="rId17"/>
    <p:sldId id="281" r:id="rId18"/>
    <p:sldId id="290" r:id="rId19"/>
    <p:sldId id="266"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495" autoAdjust="0"/>
  </p:normalViewPr>
  <p:slideViewPr>
    <p:cSldViewPr>
      <p:cViewPr varScale="1">
        <p:scale>
          <a:sx n="73" d="100"/>
          <a:sy n="73" d="100"/>
        </p:scale>
        <p:origin x="4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L1\Organisation\Utveckling\Effektm&#229;lsuppf&#246;ljning\Egen%20nedladdning%20DAISY%20Direkt\Anv&#228;ndartillv&#228;xt%20okt%202011-%20okt%2020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1">
                <a:lumMod val="75000"/>
                <a:lumOff val="25000"/>
              </a:schemeClr>
            </a:solidFill>
          </c:spPr>
          <c:invertIfNegative val="0"/>
          <c:cat>
            <c:multiLvlStrRef>
              <c:f>Blad1!$B$5:$C$15</c:f>
              <c:multiLvlStrCache>
                <c:ptCount val="11"/>
                <c:lvl>
                  <c:pt idx="0">
                    <c:v>|</c:v>
                  </c:pt>
                  <c:pt idx="1">
                    <c:v>|</c:v>
                  </c:pt>
                  <c:pt idx="2">
                    <c:v>|</c:v>
                  </c:pt>
                  <c:pt idx="3">
                    <c:v>|</c:v>
                  </c:pt>
                  <c:pt idx="4">
                    <c:v>|</c:v>
                  </c:pt>
                  <c:pt idx="5">
                    <c:v>|</c:v>
                  </c:pt>
                  <c:pt idx="6">
                    <c:v>|</c:v>
                  </c:pt>
                  <c:pt idx="7">
                    <c:v>|</c:v>
                  </c:pt>
                  <c:pt idx="8">
                    <c:v>|</c:v>
                  </c:pt>
                  <c:pt idx="9">
                    <c:v>|</c:v>
                  </c:pt>
                  <c:pt idx="10">
                    <c:v>|</c:v>
                  </c:pt>
                </c:lvl>
                <c:lvl>
                  <c:pt idx="0">
                    <c:v>0-10</c:v>
                  </c:pt>
                  <c:pt idx="1">
                    <c:v>10-20</c:v>
                  </c:pt>
                  <c:pt idx="2">
                    <c:v>20-30</c:v>
                  </c:pt>
                  <c:pt idx="3">
                    <c:v>30-40</c:v>
                  </c:pt>
                  <c:pt idx="4">
                    <c:v>40-50</c:v>
                  </c:pt>
                  <c:pt idx="5">
                    <c:v>50-60</c:v>
                  </c:pt>
                  <c:pt idx="6">
                    <c:v>60-70</c:v>
                  </c:pt>
                  <c:pt idx="7">
                    <c:v>70-80</c:v>
                  </c:pt>
                  <c:pt idx="8">
                    <c:v>80-90</c:v>
                  </c:pt>
                  <c:pt idx="9">
                    <c:v>90-100</c:v>
                  </c:pt>
                  <c:pt idx="10">
                    <c:v>100+</c:v>
                  </c:pt>
                </c:lvl>
              </c:multiLvlStrCache>
            </c:multiLvlStrRef>
          </c:cat>
          <c:val>
            <c:numRef>
              <c:f>Blad1!$D$5:$D$15</c:f>
              <c:numCache>
                <c:formatCode>General</c:formatCode>
                <c:ptCount val="11"/>
                <c:pt idx="0">
                  <c:v>660</c:v>
                </c:pt>
                <c:pt idx="1">
                  <c:v>14335</c:v>
                </c:pt>
                <c:pt idx="2">
                  <c:v>7513</c:v>
                </c:pt>
                <c:pt idx="3">
                  <c:v>3230</c:v>
                </c:pt>
                <c:pt idx="4">
                  <c:v>2561</c:v>
                </c:pt>
                <c:pt idx="5">
                  <c:v>1859</c:v>
                </c:pt>
                <c:pt idx="6">
                  <c:v>1490</c:v>
                </c:pt>
                <c:pt idx="7">
                  <c:v>763</c:v>
                </c:pt>
                <c:pt idx="8">
                  <c:v>269</c:v>
                </c:pt>
                <c:pt idx="9">
                  <c:v>74</c:v>
                </c:pt>
                <c:pt idx="10">
                  <c:v>1</c:v>
                </c:pt>
              </c:numCache>
            </c:numRef>
          </c:val>
        </c:ser>
        <c:dLbls>
          <c:showLegendKey val="0"/>
          <c:showVal val="0"/>
          <c:showCatName val="0"/>
          <c:showSerName val="0"/>
          <c:showPercent val="0"/>
          <c:showBubbleSize val="0"/>
        </c:dLbls>
        <c:gapWidth val="150"/>
        <c:axId val="412314352"/>
        <c:axId val="401676824"/>
      </c:barChart>
      <c:catAx>
        <c:axId val="412314352"/>
        <c:scaling>
          <c:orientation val="minMax"/>
        </c:scaling>
        <c:delete val="0"/>
        <c:axPos val="b"/>
        <c:numFmt formatCode="General" sourceLinked="0"/>
        <c:majorTickMark val="out"/>
        <c:minorTickMark val="none"/>
        <c:tickLblPos val="nextTo"/>
        <c:crossAx val="401676824"/>
        <c:crosses val="autoZero"/>
        <c:auto val="1"/>
        <c:lblAlgn val="ctr"/>
        <c:lblOffset val="100"/>
        <c:noMultiLvlLbl val="0"/>
      </c:catAx>
      <c:valAx>
        <c:axId val="401676824"/>
        <c:scaling>
          <c:orientation val="minMax"/>
        </c:scaling>
        <c:delete val="1"/>
        <c:axPos val="l"/>
        <c:majorGridlines/>
        <c:numFmt formatCode="General" sourceLinked="1"/>
        <c:majorTickMark val="out"/>
        <c:minorTickMark val="none"/>
        <c:tickLblPos val="none"/>
        <c:crossAx val="412314352"/>
        <c:crosses val="autoZero"/>
        <c:crossBetween val="between"/>
      </c:valAx>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areaChart>
        <c:grouping val="stacked"/>
        <c:varyColors val="0"/>
        <c:ser>
          <c:idx val="0"/>
          <c:order val="0"/>
          <c:tx>
            <c:strRef>
              <c:f>'Tillväxt historik'!$A$3</c:f>
              <c:strCache>
                <c:ptCount val="1"/>
                <c:pt idx="0">
                  <c:v>Över 18 år</c:v>
                </c:pt>
              </c:strCache>
            </c:strRef>
          </c:tx>
          <c:spPr>
            <a:solidFill>
              <a:schemeClr val="dk1">
                <a:tint val="88500"/>
              </a:schemeClr>
            </a:solidFill>
            <a:ln>
              <a:noFill/>
            </a:ln>
            <a:effectLst/>
          </c:spPr>
          <c:cat>
            <c:numRef>
              <c:f>'Tillväxt historik'!$F$4:$F$31</c:f>
              <c:numCache>
                <c:formatCode>m/d/yyyy</c:formatCode>
                <c:ptCount val="28"/>
                <c:pt idx="0">
                  <c:v>40798</c:v>
                </c:pt>
                <c:pt idx="1">
                  <c:v>40833</c:v>
                </c:pt>
                <c:pt idx="2">
                  <c:v>40854</c:v>
                </c:pt>
                <c:pt idx="3">
                  <c:v>40889</c:v>
                </c:pt>
                <c:pt idx="4">
                  <c:v>40917</c:v>
                </c:pt>
                <c:pt idx="5">
                  <c:v>40952</c:v>
                </c:pt>
                <c:pt idx="6">
                  <c:v>40980</c:v>
                </c:pt>
                <c:pt idx="7">
                  <c:v>41008</c:v>
                </c:pt>
                <c:pt idx="8">
                  <c:v>41038</c:v>
                </c:pt>
                <c:pt idx="9">
                  <c:v>41071</c:v>
                </c:pt>
                <c:pt idx="10">
                  <c:v>41099</c:v>
                </c:pt>
                <c:pt idx="11">
                  <c:v>41127</c:v>
                </c:pt>
                <c:pt idx="12">
                  <c:v>41162</c:v>
                </c:pt>
                <c:pt idx="13">
                  <c:v>41190</c:v>
                </c:pt>
                <c:pt idx="14">
                  <c:v>41225</c:v>
                </c:pt>
                <c:pt idx="15">
                  <c:v>41253</c:v>
                </c:pt>
                <c:pt idx="16">
                  <c:v>41288</c:v>
                </c:pt>
                <c:pt idx="17">
                  <c:v>41316</c:v>
                </c:pt>
                <c:pt idx="18">
                  <c:v>41344</c:v>
                </c:pt>
                <c:pt idx="19">
                  <c:v>41379</c:v>
                </c:pt>
                <c:pt idx="20">
                  <c:v>41407</c:v>
                </c:pt>
                <c:pt idx="21">
                  <c:v>41435</c:v>
                </c:pt>
                <c:pt idx="22">
                  <c:v>41470</c:v>
                </c:pt>
                <c:pt idx="23">
                  <c:v>41505</c:v>
                </c:pt>
                <c:pt idx="24">
                  <c:v>41533</c:v>
                </c:pt>
                <c:pt idx="25">
                  <c:v>41561</c:v>
                </c:pt>
                <c:pt idx="26">
                  <c:v>41589</c:v>
                </c:pt>
                <c:pt idx="27">
                  <c:v>41603</c:v>
                </c:pt>
              </c:numCache>
            </c:numRef>
          </c:cat>
          <c:val>
            <c:numRef>
              <c:f>'Tillväxt historik'!$A$4:$A$31</c:f>
              <c:numCache>
                <c:formatCode>General</c:formatCode>
                <c:ptCount val="28"/>
                <c:pt idx="0">
                  <c:v>6226</c:v>
                </c:pt>
                <c:pt idx="1">
                  <c:v>7120</c:v>
                </c:pt>
                <c:pt idx="2">
                  <c:v>7500</c:v>
                </c:pt>
                <c:pt idx="3">
                  <c:v>8129</c:v>
                </c:pt>
                <c:pt idx="4">
                  <c:v>8402</c:v>
                </c:pt>
                <c:pt idx="5">
                  <c:v>9091</c:v>
                </c:pt>
                <c:pt idx="6">
                  <c:v>9586</c:v>
                </c:pt>
                <c:pt idx="7">
                  <c:v>9973</c:v>
                </c:pt>
                <c:pt idx="8">
                  <c:v>10315</c:v>
                </c:pt>
                <c:pt idx="9">
                  <c:v>10661</c:v>
                </c:pt>
                <c:pt idx="10">
                  <c:v>11779</c:v>
                </c:pt>
                <c:pt idx="11">
                  <c:v>12154</c:v>
                </c:pt>
                <c:pt idx="12">
                  <c:v>12833</c:v>
                </c:pt>
                <c:pt idx="13">
                  <c:v>13642</c:v>
                </c:pt>
                <c:pt idx="14">
                  <c:v>14373</c:v>
                </c:pt>
                <c:pt idx="15">
                  <c:v>14774</c:v>
                </c:pt>
                <c:pt idx="16">
                  <c:v>15097</c:v>
                </c:pt>
                <c:pt idx="17">
                  <c:v>15618</c:v>
                </c:pt>
                <c:pt idx="18">
                  <c:v>16237</c:v>
                </c:pt>
                <c:pt idx="19">
                  <c:v>16876</c:v>
                </c:pt>
                <c:pt idx="20">
                  <c:v>17239</c:v>
                </c:pt>
                <c:pt idx="21">
                  <c:v>17523</c:v>
                </c:pt>
                <c:pt idx="22">
                  <c:v>17811</c:v>
                </c:pt>
                <c:pt idx="23">
                  <c:v>17981</c:v>
                </c:pt>
                <c:pt idx="24">
                  <c:v>18974</c:v>
                </c:pt>
                <c:pt idx="25">
                  <c:v>19860</c:v>
                </c:pt>
                <c:pt idx="26">
                  <c:v>20473</c:v>
                </c:pt>
                <c:pt idx="27">
                  <c:v>20768</c:v>
                </c:pt>
              </c:numCache>
            </c:numRef>
          </c:val>
        </c:ser>
        <c:ser>
          <c:idx val="1"/>
          <c:order val="1"/>
          <c:tx>
            <c:strRef>
              <c:f>'Tillväxt historik'!$B$3</c:f>
              <c:strCache>
                <c:ptCount val="1"/>
                <c:pt idx="0">
                  <c:v>Under 18 år</c:v>
                </c:pt>
              </c:strCache>
            </c:strRef>
          </c:tx>
          <c:spPr>
            <a:solidFill>
              <a:schemeClr val="dk1">
                <a:tint val="55000"/>
              </a:schemeClr>
            </a:solidFill>
            <a:ln>
              <a:noFill/>
            </a:ln>
            <a:effectLst/>
          </c:spPr>
          <c:cat>
            <c:numRef>
              <c:f>'Tillväxt historik'!$F$4:$F$31</c:f>
              <c:numCache>
                <c:formatCode>m/d/yyyy</c:formatCode>
                <c:ptCount val="28"/>
                <c:pt idx="0">
                  <c:v>40798</c:v>
                </c:pt>
                <c:pt idx="1">
                  <c:v>40833</c:v>
                </c:pt>
                <c:pt idx="2">
                  <c:v>40854</c:v>
                </c:pt>
                <c:pt idx="3">
                  <c:v>40889</c:v>
                </c:pt>
                <c:pt idx="4">
                  <c:v>40917</c:v>
                </c:pt>
                <c:pt idx="5">
                  <c:v>40952</c:v>
                </c:pt>
                <c:pt idx="6">
                  <c:v>40980</c:v>
                </c:pt>
                <c:pt idx="7">
                  <c:v>41008</c:v>
                </c:pt>
                <c:pt idx="8">
                  <c:v>41038</c:v>
                </c:pt>
                <c:pt idx="9">
                  <c:v>41071</c:v>
                </c:pt>
                <c:pt idx="10">
                  <c:v>41099</c:v>
                </c:pt>
                <c:pt idx="11">
                  <c:v>41127</c:v>
                </c:pt>
                <c:pt idx="12">
                  <c:v>41162</c:v>
                </c:pt>
                <c:pt idx="13">
                  <c:v>41190</c:v>
                </c:pt>
                <c:pt idx="14">
                  <c:v>41225</c:v>
                </c:pt>
                <c:pt idx="15">
                  <c:v>41253</c:v>
                </c:pt>
                <c:pt idx="16">
                  <c:v>41288</c:v>
                </c:pt>
                <c:pt idx="17">
                  <c:v>41316</c:v>
                </c:pt>
                <c:pt idx="18">
                  <c:v>41344</c:v>
                </c:pt>
                <c:pt idx="19">
                  <c:v>41379</c:v>
                </c:pt>
                <c:pt idx="20">
                  <c:v>41407</c:v>
                </c:pt>
                <c:pt idx="21">
                  <c:v>41435</c:v>
                </c:pt>
                <c:pt idx="22">
                  <c:v>41470</c:v>
                </c:pt>
                <c:pt idx="23">
                  <c:v>41505</c:v>
                </c:pt>
                <c:pt idx="24">
                  <c:v>41533</c:v>
                </c:pt>
                <c:pt idx="25">
                  <c:v>41561</c:v>
                </c:pt>
                <c:pt idx="26">
                  <c:v>41589</c:v>
                </c:pt>
                <c:pt idx="27">
                  <c:v>41603</c:v>
                </c:pt>
              </c:numCache>
            </c:numRef>
          </c:cat>
          <c:val>
            <c:numRef>
              <c:f>'Tillväxt historik'!$B$4:$B$31</c:f>
              <c:numCache>
                <c:formatCode>General</c:formatCode>
                <c:ptCount val="28"/>
                <c:pt idx="0">
                  <c:v>0</c:v>
                </c:pt>
                <c:pt idx="1">
                  <c:v>2034</c:v>
                </c:pt>
                <c:pt idx="2">
                  <c:v>2453</c:v>
                </c:pt>
                <c:pt idx="3">
                  <c:v>3243</c:v>
                </c:pt>
                <c:pt idx="4">
                  <c:v>3535</c:v>
                </c:pt>
                <c:pt idx="5">
                  <c:v>4234</c:v>
                </c:pt>
                <c:pt idx="6">
                  <c:v>4790</c:v>
                </c:pt>
                <c:pt idx="7">
                  <c:v>5437</c:v>
                </c:pt>
                <c:pt idx="8">
                  <c:v>5940</c:v>
                </c:pt>
                <c:pt idx="9">
                  <c:v>6524</c:v>
                </c:pt>
                <c:pt idx="10">
                  <c:v>6864</c:v>
                </c:pt>
                <c:pt idx="11">
                  <c:v>6964</c:v>
                </c:pt>
                <c:pt idx="12">
                  <c:v>7478</c:v>
                </c:pt>
                <c:pt idx="13">
                  <c:v>8468</c:v>
                </c:pt>
                <c:pt idx="14">
                  <c:v>9625</c:v>
                </c:pt>
                <c:pt idx="15">
                  <c:v>10411</c:v>
                </c:pt>
                <c:pt idx="16">
                  <c:v>10871</c:v>
                </c:pt>
                <c:pt idx="17">
                  <c:v>11471</c:v>
                </c:pt>
                <c:pt idx="18">
                  <c:v>11939</c:v>
                </c:pt>
                <c:pt idx="19">
                  <c:v>12499</c:v>
                </c:pt>
                <c:pt idx="20">
                  <c:v>12899</c:v>
                </c:pt>
                <c:pt idx="21">
                  <c:v>13516</c:v>
                </c:pt>
                <c:pt idx="22">
                  <c:v>13914</c:v>
                </c:pt>
                <c:pt idx="23">
                  <c:v>14049</c:v>
                </c:pt>
                <c:pt idx="24">
                  <c:v>14876</c:v>
                </c:pt>
                <c:pt idx="25">
                  <c:v>16378</c:v>
                </c:pt>
                <c:pt idx="26">
                  <c:v>16378</c:v>
                </c:pt>
                <c:pt idx="27">
                  <c:v>18539</c:v>
                </c:pt>
              </c:numCache>
            </c:numRef>
          </c:val>
        </c:ser>
        <c:dLbls>
          <c:showLegendKey val="0"/>
          <c:showVal val="0"/>
          <c:showCatName val="0"/>
          <c:showSerName val="0"/>
          <c:showPercent val="0"/>
          <c:showBubbleSize val="0"/>
        </c:dLbls>
        <c:axId val="187188128"/>
        <c:axId val="187188520"/>
      </c:areaChart>
      <c:dateAx>
        <c:axId val="18718812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7188520"/>
        <c:crosses val="autoZero"/>
        <c:auto val="1"/>
        <c:lblOffset val="100"/>
        <c:baseTimeUnit val="days"/>
      </c:dateAx>
      <c:valAx>
        <c:axId val="187188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71881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124A1-07D0-46D7-94BE-C91DCFBEE164}" type="datetimeFigureOut">
              <a:rPr lang="sv-SE" smtClean="0"/>
              <a:pPr/>
              <a:t>2014-11-06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58ABE-37B7-4FC7-BE63-3B66BD215397}" type="slidenum">
              <a:rPr lang="sv-SE" smtClean="0"/>
              <a:pPr/>
              <a:t>‹#›</a:t>
            </a:fld>
            <a:endParaRPr lang="sv-SE"/>
          </a:p>
        </p:txBody>
      </p:sp>
    </p:spTree>
    <p:extLst>
      <p:ext uri="{BB962C8B-B14F-4D97-AF65-F5344CB8AC3E}">
        <p14:creationId xmlns:p14="http://schemas.microsoft.com/office/powerpoint/2010/main" val="96289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87C3B074-8217-4F07-8065-AC565B3FEA54}"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1123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MTM_Bakgrundsbild_ljus.jpg"/>
          <p:cNvPicPr>
            <a:picLocks noChangeAspect="1"/>
          </p:cNvPicPr>
          <p:nvPr userDrawn="1"/>
        </p:nvPicPr>
        <p:blipFill>
          <a:blip r:embed="rId2" cstate="print"/>
          <a:srcRect l="18333" t="19546" r="29497" b="18625"/>
          <a:stretch>
            <a:fillRect/>
          </a:stretch>
        </p:blipFill>
        <p:spPr>
          <a:xfrm>
            <a:off x="152400" y="152400"/>
            <a:ext cx="8839200" cy="6553200"/>
          </a:xfrm>
          <a:prstGeom prst="roundRect">
            <a:avLst>
              <a:gd name="adj" fmla="val 1338"/>
            </a:avLst>
          </a:prstGeom>
        </p:spPr>
      </p:pic>
      <p:pic>
        <p:nvPicPr>
          <p:cNvPr id="8" name="Bildobjekt 12"/>
          <p:cNvPicPr>
            <a:picLocks noChangeAspect="1"/>
          </p:cNvPicPr>
          <p:nvPr userDrawn="1"/>
        </p:nvPicPr>
        <p:blipFill>
          <a:blip r:embed="rId3" cstate="print"/>
          <a:srcRect/>
          <a:stretch>
            <a:fillRect/>
          </a:stretch>
        </p:blipFill>
        <p:spPr bwMode="auto">
          <a:xfrm>
            <a:off x="4267200" y="3003550"/>
            <a:ext cx="4435475" cy="3702050"/>
          </a:xfrm>
          <a:prstGeom prst="rect">
            <a:avLst/>
          </a:prstGeom>
          <a:noFill/>
          <a:ln w="9525">
            <a:noFill/>
            <a:miter lim="800000"/>
            <a:headEnd/>
            <a:tailEnd/>
          </a:ln>
        </p:spPr>
      </p:pic>
      <p:pic>
        <p:nvPicPr>
          <p:cNvPr id="9" name="Bildobjekt 13"/>
          <p:cNvPicPr>
            <a:picLocks noChangeAspect="1"/>
          </p:cNvPicPr>
          <p:nvPr userDrawn="1"/>
        </p:nvPicPr>
        <p:blipFill>
          <a:blip r:embed="rId4" cstate="print"/>
          <a:srcRect/>
          <a:stretch>
            <a:fillRect/>
          </a:stretch>
        </p:blipFill>
        <p:spPr bwMode="auto">
          <a:xfrm>
            <a:off x="5494412" y="4797152"/>
            <a:ext cx="3132286" cy="154977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med rundade hörn 6"/>
          <p:cNvSpPr/>
          <p:nvPr userDrawn="1"/>
        </p:nvSpPr>
        <p:spPr>
          <a:xfrm>
            <a:off x="179512" y="6165304"/>
            <a:ext cx="8839200" cy="609600"/>
          </a:xfrm>
          <a:prstGeom prst="round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sv-SE">
              <a:solidFill>
                <a:srgbClr val="FFFFFF"/>
              </a:solidFill>
              <a:ea typeface="ＭＳ Ｐゴシック" pitchFamily="-84" charset="-128"/>
            </a:endParaRPr>
          </a:p>
        </p:txBody>
      </p:sp>
      <p:sp>
        <p:nvSpPr>
          <p:cNvPr id="8" name="Ellips 7"/>
          <p:cNvSpPr/>
          <p:nvPr userDrawn="1"/>
        </p:nvSpPr>
        <p:spPr>
          <a:xfrm>
            <a:off x="196528" y="6429970"/>
            <a:ext cx="127000" cy="127000"/>
          </a:xfrm>
          <a:prstGeom prst="ellipse">
            <a:avLst/>
          </a:prstGeom>
          <a:solidFill>
            <a:srgbClr val="902279"/>
          </a:solidFill>
          <a:ln w="9525"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sv-SE">
              <a:solidFill>
                <a:srgbClr val="000000"/>
              </a:solidFill>
              <a:latin typeface="Variable" pitchFamily="-84" charset="0"/>
              <a:ea typeface="ＭＳ Ｐゴシック" pitchFamily="-84" charset="-128"/>
            </a:endParaRPr>
          </a:p>
        </p:txBody>
      </p:sp>
      <p:pic>
        <p:nvPicPr>
          <p:cNvPr id="9" name="Bildobjekt 9"/>
          <p:cNvPicPr>
            <a:picLocks noChangeAspect="1"/>
          </p:cNvPicPr>
          <p:nvPr userDrawn="1"/>
        </p:nvPicPr>
        <p:blipFill>
          <a:blip r:embed="rId2" cstate="print"/>
          <a:srcRect/>
          <a:stretch>
            <a:fillRect/>
          </a:stretch>
        </p:blipFill>
        <p:spPr bwMode="auto">
          <a:xfrm>
            <a:off x="8080053" y="6390283"/>
            <a:ext cx="755650" cy="198437"/>
          </a:xfrm>
          <a:prstGeom prst="rect">
            <a:avLst/>
          </a:prstGeom>
          <a:noFill/>
          <a:ln w="9525">
            <a:noFill/>
            <a:miter lim="800000"/>
            <a:headEnd/>
            <a:tailEnd/>
          </a:ln>
        </p:spPr>
      </p:pic>
      <p:sp>
        <p:nvSpPr>
          <p:cNvPr id="11" name="Rubrik 1"/>
          <p:cNvSpPr>
            <a:spLocks noGrp="1"/>
          </p:cNvSpPr>
          <p:nvPr>
            <p:ph type="title"/>
          </p:nvPr>
        </p:nvSpPr>
        <p:spPr>
          <a:xfrm>
            <a:off x="457200" y="274638"/>
            <a:ext cx="8229600" cy="1143000"/>
          </a:xfrm>
        </p:spPr>
        <p:txBody>
          <a:bodyPr/>
          <a:lstStyle/>
          <a:p>
            <a:r>
              <a:rPr lang="sv-SE" dirty="0" smtClean="0"/>
              <a:t>Klicka här för att ändra format</a:t>
            </a:r>
            <a:endParaRPr lang="sv-SE" dirty="0"/>
          </a:p>
        </p:txBody>
      </p:sp>
      <p:sp>
        <p:nvSpPr>
          <p:cNvPr id="12"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sidfot 5"/>
          <p:cNvSpPr>
            <a:spLocks noGrp="1"/>
          </p:cNvSpPr>
          <p:nvPr>
            <p:ph type="ftr" sz="quarter" idx="13"/>
          </p:nvPr>
        </p:nvSpPr>
        <p:spPr>
          <a:xfrm>
            <a:off x="323528" y="6309320"/>
            <a:ext cx="8083550" cy="381000"/>
          </a:xfrm>
        </p:spPr>
        <p:txBody>
          <a:bodyPr/>
          <a:lstStyle>
            <a:lvl1pPr>
              <a:defRPr/>
            </a:lvl1pPr>
          </a:lstStyle>
          <a:p>
            <a:r>
              <a:rPr lang="sv-SE" dirty="0" smtClean="0">
                <a:solidFill>
                  <a:prstClr val="black">
                    <a:tint val="75000"/>
                  </a:prstClr>
                </a:solidFill>
              </a:rPr>
              <a:t>The </a:t>
            </a:r>
            <a:r>
              <a:rPr lang="sv-SE" dirty="0" err="1" smtClean="0">
                <a:solidFill>
                  <a:prstClr val="black">
                    <a:tint val="75000"/>
                  </a:prstClr>
                </a:solidFill>
              </a:rPr>
              <a:t>future</a:t>
            </a:r>
            <a:r>
              <a:rPr lang="sv-SE" dirty="0" smtClean="0">
                <a:solidFill>
                  <a:prstClr val="black">
                    <a:tint val="75000"/>
                  </a:prstClr>
                </a:solidFill>
              </a:rPr>
              <a:t> of </a:t>
            </a:r>
            <a:r>
              <a:rPr lang="sv-SE" dirty="0" err="1" smtClean="0">
                <a:solidFill>
                  <a:prstClr val="black">
                    <a:tint val="75000"/>
                  </a:prstClr>
                </a:solidFill>
              </a:rPr>
              <a:t>accessible</a:t>
            </a:r>
            <a:r>
              <a:rPr lang="sv-SE" dirty="0" smtClean="0">
                <a:solidFill>
                  <a:prstClr val="black">
                    <a:tint val="75000"/>
                  </a:prstClr>
                </a:solidFill>
              </a:rPr>
              <a:t> information services in Sweden |  2013-10-15  |  Jesper Klein|  </a:t>
            </a:r>
            <a:r>
              <a:rPr lang="sv-SE" dirty="0" err="1" smtClean="0">
                <a:solidFill>
                  <a:prstClr val="black">
                    <a:tint val="75000"/>
                  </a:prstClr>
                </a:solidFill>
              </a:rPr>
              <a:t>jesper.klein@mtm.se</a:t>
            </a:r>
            <a:endParaRPr lang="sv-SE"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Rubrik 1"/>
          <p:cNvSpPr>
            <a:spLocks noGrp="1"/>
          </p:cNvSpPr>
          <p:nvPr>
            <p:ph type="title"/>
          </p:nvPr>
        </p:nvSpPr>
        <p:spPr>
          <a:xfrm>
            <a:off x="457200" y="274638"/>
            <a:ext cx="8229600" cy="1143000"/>
          </a:xfrm>
        </p:spPr>
        <p:txBody>
          <a:bodyPr/>
          <a:lstStyle/>
          <a:p>
            <a:r>
              <a:rPr lang="sv-SE" dirty="0" smtClean="0"/>
              <a:t>Klicka här för att ändra format</a:t>
            </a:r>
            <a:endParaRPr lang="sv-SE" dirty="0"/>
          </a:p>
        </p:txBody>
      </p:sp>
      <p:sp>
        <p:nvSpPr>
          <p:cNvPr id="12" name="Platshållare för innehåll 2"/>
          <p:cNvSpPr>
            <a:spLocks noGrp="1"/>
          </p:cNvSpPr>
          <p:nvPr>
            <p:ph sz="half" idx="1"/>
          </p:nvPr>
        </p:nvSpPr>
        <p:spPr>
          <a:xfrm>
            <a:off x="457200" y="1600200"/>
            <a:ext cx="82192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sidfot 5"/>
          <p:cNvSpPr>
            <a:spLocks noGrp="1"/>
          </p:cNvSpPr>
          <p:nvPr>
            <p:ph type="ftr" sz="quarter" idx="13"/>
          </p:nvPr>
        </p:nvSpPr>
        <p:spPr>
          <a:xfrm>
            <a:off x="323528" y="6309320"/>
            <a:ext cx="8083550" cy="381000"/>
          </a:xfrm>
        </p:spPr>
        <p:txBody>
          <a:bodyPr/>
          <a:lstStyle>
            <a:lvl1pPr>
              <a:defRPr/>
            </a:lvl1pPr>
          </a:lstStyle>
          <a:p>
            <a:r>
              <a:rPr lang="sv-SE" dirty="0" smtClean="0">
                <a:solidFill>
                  <a:prstClr val="black">
                    <a:tint val="75000"/>
                  </a:prstClr>
                </a:solidFill>
              </a:rPr>
              <a:t>The </a:t>
            </a:r>
            <a:r>
              <a:rPr lang="sv-SE" dirty="0" err="1" smtClean="0">
                <a:solidFill>
                  <a:prstClr val="black">
                    <a:tint val="75000"/>
                  </a:prstClr>
                </a:solidFill>
              </a:rPr>
              <a:t>future</a:t>
            </a:r>
            <a:r>
              <a:rPr lang="sv-SE" dirty="0" smtClean="0">
                <a:solidFill>
                  <a:prstClr val="black">
                    <a:tint val="75000"/>
                  </a:prstClr>
                </a:solidFill>
              </a:rPr>
              <a:t> of </a:t>
            </a:r>
            <a:r>
              <a:rPr lang="sv-SE" dirty="0" err="1" smtClean="0">
                <a:solidFill>
                  <a:prstClr val="black">
                    <a:tint val="75000"/>
                  </a:prstClr>
                </a:solidFill>
              </a:rPr>
              <a:t>accessible</a:t>
            </a:r>
            <a:r>
              <a:rPr lang="sv-SE" dirty="0" smtClean="0">
                <a:solidFill>
                  <a:prstClr val="black">
                    <a:tint val="75000"/>
                  </a:prstClr>
                </a:solidFill>
              </a:rPr>
              <a:t> information services in Sweden |  2013-10-15  |  Jesper Klein|  </a:t>
            </a:r>
            <a:r>
              <a:rPr lang="sv-SE" dirty="0" err="1" smtClean="0">
                <a:solidFill>
                  <a:prstClr val="black">
                    <a:tint val="75000"/>
                  </a:prstClr>
                </a:solidFill>
              </a:rPr>
              <a:t>jesper.klein@mtm.se</a:t>
            </a:r>
            <a:endParaRPr lang="sv-SE"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
        <p:nvSpPr>
          <p:cNvPr id="6" name="Rektangel med rundade hörn 5"/>
          <p:cNvSpPr/>
          <p:nvPr userDrawn="1"/>
        </p:nvSpPr>
        <p:spPr>
          <a:xfrm>
            <a:off x="179512" y="6165304"/>
            <a:ext cx="8839200" cy="609600"/>
          </a:xfrm>
          <a:prstGeom prst="round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sv-SE">
              <a:solidFill>
                <a:srgbClr val="FFFFFF"/>
              </a:solidFill>
              <a:ea typeface="ＭＳ Ｐゴシック" pitchFamily="-84" charset="-128"/>
            </a:endParaRPr>
          </a:p>
        </p:txBody>
      </p:sp>
      <p:sp>
        <p:nvSpPr>
          <p:cNvPr id="7" name="Ellips 6"/>
          <p:cNvSpPr/>
          <p:nvPr userDrawn="1"/>
        </p:nvSpPr>
        <p:spPr>
          <a:xfrm>
            <a:off x="196528" y="6429970"/>
            <a:ext cx="127000" cy="127000"/>
          </a:xfrm>
          <a:prstGeom prst="ellipse">
            <a:avLst/>
          </a:prstGeom>
          <a:solidFill>
            <a:srgbClr val="902279"/>
          </a:solidFill>
          <a:ln w="9525" cap="flat" cmpd="sng" algn="ctr">
            <a:no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sv-SE">
              <a:solidFill>
                <a:srgbClr val="000000"/>
              </a:solidFill>
              <a:latin typeface="Variable" pitchFamily="-84" charset="0"/>
              <a:ea typeface="ＭＳ Ｐゴシック" pitchFamily="-84" charset="-128"/>
            </a:endParaRPr>
          </a:p>
        </p:txBody>
      </p:sp>
      <p:pic>
        <p:nvPicPr>
          <p:cNvPr id="8" name="Bildobjekt 9"/>
          <p:cNvPicPr>
            <a:picLocks noChangeAspect="1"/>
          </p:cNvPicPr>
          <p:nvPr userDrawn="1"/>
        </p:nvPicPr>
        <p:blipFill>
          <a:blip r:embed="rId2" cstate="print"/>
          <a:srcRect/>
          <a:stretch>
            <a:fillRect/>
          </a:stretch>
        </p:blipFill>
        <p:spPr bwMode="auto">
          <a:xfrm>
            <a:off x="8080053" y="6390283"/>
            <a:ext cx="755650" cy="198437"/>
          </a:xfrm>
          <a:prstGeom prst="rect">
            <a:avLst/>
          </a:prstGeom>
          <a:noFill/>
          <a:ln w="9525">
            <a:noFill/>
            <a:miter lim="800000"/>
            <a:headEnd/>
            <a:tailEnd/>
          </a:ln>
        </p:spPr>
      </p:pic>
      <p:sp>
        <p:nvSpPr>
          <p:cNvPr id="9" name="Platshållare för innehåll 2"/>
          <p:cNvSpPr>
            <a:spLocks noGrp="1"/>
          </p:cNvSpPr>
          <p:nvPr>
            <p:ph sz="half" idx="1"/>
          </p:nvPr>
        </p:nvSpPr>
        <p:spPr>
          <a:xfrm>
            <a:off x="457200" y="1600200"/>
            <a:ext cx="8219256" cy="4525963"/>
          </a:xfrm>
        </p:spPr>
        <p:txBody>
          <a:bodyPr/>
          <a:lstStyle>
            <a:lvl1pPr>
              <a:defRPr sz="2800" baseline="0">
                <a:latin typeface="Variable"/>
              </a:defRPr>
            </a:lvl1pPr>
            <a:lvl2pPr>
              <a:defRPr sz="2400" baseline="0">
                <a:latin typeface="Variable"/>
              </a:defRPr>
            </a:lvl2pPr>
            <a:lvl3pPr>
              <a:defRPr sz="2000" baseline="0">
                <a:latin typeface="Variable"/>
              </a:defRPr>
            </a:lvl3pPr>
            <a:lvl4pPr>
              <a:defRPr sz="1800" baseline="0">
                <a:latin typeface="Variable"/>
              </a:defRPr>
            </a:lvl4pPr>
            <a:lvl5pPr>
              <a:defRPr sz="1800" baseline="0">
                <a:latin typeface="Variable"/>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sidfot 5"/>
          <p:cNvSpPr txBox="1">
            <a:spLocks/>
          </p:cNvSpPr>
          <p:nvPr userDrawn="1"/>
        </p:nvSpPr>
        <p:spPr>
          <a:xfrm>
            <a:off x="323528" y="6309320"/>
            <a:ext cx="8083550" cy="381000"/>
          </a:xfrm>
          <a:prstGeom prst="rect">
            <a:avLst/>
          </a:prstGeom>
        </p:spPr>
        <p:txBody>
          <a:bodyPr vert="horz" lIns="91440" tIns="45720" rIns="91440" bIns="45720" rtlCol="0" anchor="ctr"/>
          <a:lstStyle>
            <a:lvl1pPr>
              <a:defRPr/>
            </a:lvl1pPr>
          </a:lstStyle>
          <a:p>
            <a:pPr algn="ctr">
              <a:defRPr/>
            </a:pPr>
            <a:r>
              <a:rPr lang="sv-SE" sz="1200" smtClean="0">
                <a:solidFill>
                  <a:prstClr val="black">
                    <a:tint val="75000"/>
                  </a:prstClr>
                </a:solidFill>
              </a:rPr>
              <a:t>The future of accessible information services in Sweden |  2013-10-15  |  Jesper Klein|  jesper.klein@mtm.se</a:t>
            </a:r>
            <a:endParaRPr lang="sv-SE" sz="1200"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DB72-BD97-429F-8938-BCE469CC74BD}" type="datetimeFigureOut">
              <a:rPr lang="sv-SE" smtClean="0">
                <a:solidFill>
                  <a:prstClr val="black">
                    <a:tint val="75000"/>
                  </a:prstClr>
                </a:solidFill>
              </a:rPr>
              <a:pPr/>
              <a:t>2014-11-06</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B9D12-AFD3-4A1F-9AE6-C404953B0496}" type="slidenum">
              <a:rPr lang="sv-SE" smtClean="0">
                <a:solidFill>
                  <a:prstClr val="black">
                    <a:tint val="75000"/>
                  </a:prstClr>
                </a:solidFill>
              </a:rPr>
              <a:pPr/>
              <a:t>‹#›</a:t>
            </a:fld>
            <a:endParaRPr lang="sv-S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1.jpeg"/><Relationship Id="rId4" Type="http://schemas.openxmlformats.org/officeDocument/2006/relationships/hyperlink" Target="http://www.google.se/url?sa=i&amp;rct=j&amp;q=&amp;esrc=s&amp;frm=1&amp;source=images&amp;cd=&amp;cad=rja&amp;docid=klX-tmVOcMl4ZM&amp;tbnid=qqFB-TwsAgnUfM:&amp;ved=0CAUQjRw&amp;url=http://www.hims-inc.com/products/braille-edge-40-communicator/&amp;ei=SpB7UqW7IaLW4wTQ2YHgDw&amp;bvm=bv.56146854,d.bGE&amp;psig=AFQjCNGOh6D_hdheZHqA8PK6jWQuFyMJtg&amp;ust=138391596802720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se/url?sa=i&amp;rct=j&amp;q=&amp;esrc=s&amp;frm=1&amp;source=images&amp;cd=&amp;cad=rja&amp;docid=L3aWfp3SqBGNyM&amp;tbnid=LkzuJbtGwjO4HM:&amp;ved=0CAUQjRw&amp;url=http://sparkibaken.se/atstorningar/viktig-finns-pa-adlibris/&amp;ei=Z1yHUeK2I-jf4QTd24CoBg&amp;psig=AFQjCNGPyCXTJLgeMOUXQGPiiWFUEI-5Vw&amp;ust=1367911906780392" TargetMode="External"/><Relationship Id="rId13" Type="http://schemas.openxmlformats.org/officeDocument/2006/relationships/hyperlink" Target="http://www.google.se/url?sa=i&amp;rct=j&amp;q=&amp;esrc=s&amp;frm=1&amp;source=images&amp;cd=&amp;cad=rja&amp;docid=klX-tmVOcMl4ZM&amp;tbnid=qqFB-TwsAgnUfM:&amp;ved=0CAUQjRw&amp;url=http://www.hims-inc.com/products/braille-edge-40-communicator/&amp;ei=SpB7UqW7IaLW4wTQ2YHgDw&amp;bvm=bv.56146854,d.bGE&amp;psig=AFQjCNGOh6D_hdheZHqA8PK6jWQuFyMJtg&amp;ust=1383915968027208" TargetMode="External"/><Relationship Id="rId3" Type="http://schemas.openxmlformats.org/officeDocument/2006/relationships/image" Target="../media/image56.jpeg"/><Relationship Id="rId7" Type="http://schemas.openxmlformats.org/officeDocument/2006/relationships/image" Target="../media/image59.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61.png"/><Relationship Id="rId5" Type="http://schemas.openxmlformats.org/officeDocument/2006/relationships/image" Target="../media/image58.png"/><Relationship Id="rId15" Type="http://schemas.openxmlformats.org/officeDocument/2006/relationships/image" Target="../media/image3.png"/><Relationship Id="rId10" Type="http://schemas.openxmlformats.org/officeDocument/2006/relationships/image" Target="../media/image12.jpeg"/><Relationship Id="rId4" Type="http://schemas.openxmlformats.org/officeDocument/2006/relationships/image" Target="../media/image57.png"/><Relationship Id="rId9" Type="http://schemas.openxmlformats.org/officeDocument/2006/relationships/image" Target="../media/image60.jpeg"/><Relationship Id="rId1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se/url?sa=i&amp;rct=j&amp;q=&amp;esrc=s&amp;frm=1&amp;source=images&amp;cd=&amp;cad=rja&amp;docid=ia86o48-uTqECM&amp;tbnid=ZykPjEimXVZ8VM:&amp;ved=0CAUQjRw&amp;url=http://theheavensdeclare.net/?p=406&amp;ei=CZ17UuGsJKrO4QTx7ICIDQ&amp;bvm=bv.56146854,d.bGE&amp;psig=AFQjCNFkZTDDw2LSD-KY1ZoGDGPUQ6kOgg&amp;ust=1383919231477621"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se/url?sa=i&amp;rct=j&amp;q=&amp;esrc=s&amp;frm=1&amp;source=images&amp;cd=&amp;cad=rja&amp;docid=klX-tmVOcMl4ZM&amp;tbnid=qqFB-TwsAgnUfM:&amp;ved=0CAUQjRw&amp;url=http://www.hims-inc.com/products/braille-edge-40-communicator/&amp;ei=SpB7UqW7IaLW4wTQ2YHgDw&amp;bvm=bv.56146854,d.bGE&amp;psig=AFQjCNGOh6D_hdheZHqA8PK6jWQuFyMJtg&amp;ust=1383915968027208"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98078" y="1556792"/>
            <a:ext cx="7772400" cy="1362075"/>
          </a:xfrm>
        </p:spPr>
        <p:txBody>
          <a:bodyPr>
            <a:normAutofit/>
          </a:bodyPr>
          <a:lstStyle/>
          <a:p>
            <a:r>
              <a:rPr lang="sv-SE" dirty="0" smtClean="0">
                <a:latin typeface="+mn-lt"/>
              </a:rPr>
              <a:t>Taltidningen 2.0</a:t>
            </a:r>
            <a:endParaRPr lang="sv-SE" dirty="0">
              <a:latin typeface="+mn-lt"/>
            </a:endParaRPr>
          </a:p>
        </p:txBody>
      </p:sp>
      <p:sp>
        <p:nvSpPr>
          <p:cNvPr id="6" name="Platshållare för text 4"/>
          <p:cNvSpPr>
            <a:spLocks noGrp="1"/>
          </p:cNvSpPr>
          <p:nvPr>
            <p:ph type="body" idx="1"/>
          </p:nvPr>
        </p:nvSpPr>
        <p:spPr>
          <a:xfrm>
            <a:off x="683568" y="1556792"/>
            <a:ext cx="6696744" cy="3732435"/>
          </a:xfrm>
        </p:spPr>
        <p:txBody>
          <a:bodyPr>
            <a:noAutofit/>
          </a:bodyPr>
          <a:lstStyle/>
          <a:p>
            <a:r>
              <a:rPr lang="sv-SE" sz="2800" dirty="0" smtClean="0">
                <a:solidFill>
                  <a:schemeClr val="tx1"/>
                </a:solidFill>
              </a:rPr>
              <a:t>På god väg mot inkluderande dagstidningar</a:t>
            </a:r>
          </a:p>
          <a:p>
            <a:endParaRPr lang="sv-SE" sz="2400" dirty="0" smtClean="0">
              <a:solidFill>
                <a:schemeClr val="tx1"/>
              </a:solidFill>
            </a:endParaRPr>
          </a:p>
          <a:p>
            <a:endParaRPr lang="sv-SE" sz="2400" dirty="0" smtClean="0">
              <a:solidFill>
                <a:schemeClr val="tx1"/>
              </a:solidFill>
            </a:endParaRPr>
          </a:p>
          <a:p>
            <a:pPr lvl="0"/>
            <a:r>
              <a:rPr lang="sv-SE" sz="1600" dirty="0" smtClean="0">
                <a:solidFill>
                  <a:prstClr val="black"/>
                </a:solidFill>
              </a:rPr>
              <a:t>Jesper Klein</a:t>
            </a:r>
          </a:p>
          <a:p>
            <a:pPr lvl="0"/>
            <a:r>
              <a:rPr lang="sv-SE" sz="1600" dirty="0" smtClean="0">
                <a:solidFill>
                  <a:prstClr val="black"/>
                </a:solidFill>
              </a:rPr>
              <a:t>Utvecklingschef </a:t>
            </a:r>
          </a:p>
          <a:p>
            <a:pPr lvl="0"/>
            <a:r>
              <a:rPr lang="sv-SE" sz="1600" dirty="0" smtClean="0">
                <a:solidFill>
                  <a:prstClr val="black"/>
                </a:solidFill>
              </a:rPr>
              <a:t>MTM, Myndigheten för tillgängliga medier</a:t>
            </a:r>
          </a:p>
          <a:p>
            <a:pPr lvl="0"/>
            <a:r>
              <a:rPr lang="sv-SE" sz="1600" dirty="0" err="1" smtClean="0">
                <a:solidFill>
                  <a:prstClr val="black"/>
                </a:solidFill>
              </a:rPr>
              <a:t>www.mtm.se</a:t>
            </a:r>
            <a:endParaRPr lang="sv-SE" sz="1600" dirty="0" smtClean="0">
              <a:solidFill>
                <a:prstClr val="black"/>
              </a:solidFill>
            </a:endParaRPr>
          </a:p>
          <a:p>
            <a:pPr lvl="0"/>
            <a:r>
              <a:rPr lang="sv-SE" sz="1600" dirty="0" err="1" smtClean="0">
                <a:solidFill>
                  <a:prstClr val="black"/>
                </a:solidFill>
              </a:rPr>
              <a:t>jesper.klein@mtm.se</a:t>
            </a:r>
            <a:endParaRPr lang="sv-SE" sz="1600"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latin typeface="+mn-lt"/>
              </a:rPr>
              <a:t>Genomförandet av Taltidningen 2.0</a:t>
            </a:r>
            <a:endParaRPr lang="sv-SE" dirty="0">
              <a:latin typeface="+mn-lt"/>
            </a:endParaRPr>
          </a:p>
        </p:txBody>
      </p:sp>
      <p:pic>
        <p:nvPicPr>
          <p:cNvPr id="70" name="Bildobjekt 69"/>
          <p:cNvPicPr>
            <a:picLocks noChangeAspect="1"/>
          </p:cNvPicPr>
          <p:nvPr/>
        </p:nvPicPr>
        <p:blipFill>
          <a:blip r:embed="rId2"/>
          <a:stretch>
            <a:fillRect/>
          </a:stretch>
        </p:blipFill>
        <p:spPr>
          <a:xfrm>
            <a:off x="457200" y="1628800"/>
            <a:ext cx="8229600" cy="3420152"/>
          </a:xfrm>
          <a:prstGeom prst="rect">
            <a:avLst/>
          </a:prstGeom>
          <a:ln>
            <a:solidFill>
              <a:schemeClr val="accent1"/>
            </a:solidFill>
          </a:ln>
        </p:spPr>
      </p:pic>
      <p:pic>
        <p:nvPicPr>
          <p:cNvPr id="5" name="Bildobjekt 13"/>
          <p:cNvPicPr>
            <a:picLocks noChangeAspect="1"/>
          </p:cNvPicPr>
          <p:nvPr/>
        </p:nvPicPr>
        <p:blipFill>
          <a:blip r:embed="rId3" cstate="print"/>
          <a:srcRect/>
          <a:stretch>
            <a:fillRect/>
          </a:stretch>
        </p:blipFill>
        <p:spPr bwMode="auto">
          <a:xfrm>
            <a:off x="8022395" y="6237312"/>
            <a:ext cx="970079" cy="479969"/>
          </a:xfrm>
          <a:prstGeom prst="rect">
            <a:avLst/>
          </a:prstGeom>
          <a:noFill/>
          <a:ln w="9525">
            <a:noFill/>
            <a:miter lim="800000"/>
            <a:headEnd/>
            <a:tailEnd/>
          </a:ln>
        </p:spPr>
      </p:pic>
      <p:sp>
        <p:nvSpPr>
          <p:cNvPr id="4" name="Höger 3"/>
          <p:cNvSpPr/>
          <p:nvPr/>
        </p:nvSpPr>
        <p:spPr>
          <a:xfrm>
            <a:off x="477710" y="5260114"/>
            <a:ext cx="8126738" cy="672032"/>
          </a:xfrm>
          <a:prstGeom prst="rightArrow">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Förankrings- och kommunikationsarbete</a:t>
            </a:r>
            <a:endParaRPr lang="sv-SE" dirty="0">
              <a:solidFill>
                <a:schemeClr val="tx1"/>
              </a:solidFill>
            </a:endParaRPr>
          </a:p>
        </p:txBody>
      </p:sp>
    </p:spTree>
    <p:extLst>
      <p:ext uri="{BB962C8B-B14F-4D97-AF65-F5344CB8AC3E}">
        <p14:creationId xmlns:p14="http://schemas.microsoft.com/office/powerpoint/2010/main" val="249628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67544" y="332656"/>
            <a:ext cx="8136904" cy="1080120"/>
          </a:xfrm>
        </p:spPr>
        <p:txBody>
          <a:bodyPr>
            <a:noAutofit/>
          </a:bodyPr>
          <a:lstStyle/>
          <a:p>
            <a:r>
              <a:rPr lang="sv-SE" sz="4200" dirty="0" smtClean="0">
                <a:latin typeface="+mn-lt"/>
              </a:rPr>
              <a:t>Den nya taltidningstjänsten</a:t>
            </a:r>
            <a:endParaRPr lang="sv-SE" sz="4200" dirty="0">
              <a:latin typeface="+mn-lt"/>
            </a:endParaRPr>
          </a:p>
        </p:txBody>
      </p:sp>
      <p:sp>
        <p:nvSpPr>
          <p:cNvPr id="51" name="Platshållare för innehåll 4"/>
          <p:cNvSpPr>
            <a:spLocks noGrp="1"/>
          </p:cNvSpPr>
          <p:nvPr>
            <p:ph sz="half" idx="1"/>
          </p:nvPr>
        </p:nvSpPr>
        <p:spPr>
          <a:xfrm>
            <a:off x="467544" y="1556793"/>
            <a:ext cx="8064896" cy="2160240"/>
          </a:xfrm>
        </p:spPr>
        <p:txBody>
          <a:bodyPr>
            <a:normAutofit/>
          </a:bodyPr>
          <a:lstStyle/>
          <a:p>
            <a:r>
              <a:rPr lang="sv-SE" sz="2600" dirty="0" smtClean="0"/>
              <a:t>120 dagstidningar i tillgängligt format </a:t>
            </a:r>
          </a:p>
          <a:p>
            <a:r>
              <a:rPr lang="sv-SE" sz="2600" dirty="0" smtClean="0"/>
              <a:t>Tidningen ansvarig utgivare</a:t>
            </a:r>
          </a:p>
          <a:p>
            <a:r>
              <a:rPr lang="sv-SE" sz="2600" dirty="0" smtClean="0"/>
              <a:t>MTM med underleverantörer utför och håller i infrastruktur och tjänster</a:t>
            </a:r>
            <a:endParaRPr lang="sv-SE" sz="2600" dirty="0"/>
          </a:p>
        </p:txBody>
      </p:sp>
      <p:sp>
        <p:nvSpPr>
          <p:cNvPr id="7" name="Moln 6"/>
          <p:cNvSpPr/>
          <p:nvPr/>
        </p:nvSpPr>
        <p:spPr>
          <a:xfrm>
            <a:off x="395536" y="4365104"/>
            <a:ext cx="2304256" cy="1296144"/>
          </a:xfrm>
          <a:prstGeom prst="clou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prstClr val="white"/>
                </a:solidFill>
              </a:rPr>
              <a:t>Kommersiell </a:t>
            </a:r>
            <a:r>
              <a:rPr lang="sv-SE" dirty="0" err="1" smtClean="0">
                <a:solidFill>
                  <a:prstClr val="white"/>
                </a:solidFill>
              </a:rPr>
              <a:t>tidnings-utgivning</a:t>
            </a:r>
            <a:endParaRPr lang="sv-SE" dirty="0">
              <a:solidFill>
                <a:prstClr val="white"/>
              </a:solidFill>
            </a:endParaRPr>
          </a:p>
        </p:txBody>
      </p:sp>
      <p:sp>
        <p:nvSpPr>
          <p:cNvPr id="8" name="Upp 7"/>
          <p:cNvSpPr/>
          <p:nvPr/>
        </p:nvSpPr>
        <p:spPr>
          <a:xfrm rot="5400000">
            <a:off x="2843808" y="4797152"/>
            <a:ext cx="360040" cy="360040"/>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p:nvSpPr>
        <p:spPr>
          <a:xfrm>
            <a:off x="7258266" y="6039878"/>
            <a:ext cx="1440160" cy="6480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prstClr val="white"/>
                </a:solidFill>
              </a:rPr>
              <a:t>Användarstöd</a:t>
            </a:r>
            <a:endParaRPr lang="sv-SE" sz="1600" dirty="0">
              <a:solidFill>
                <a:prstClr val="white"/>
              </a:solidFill>
            </a:endParaRPr>
          </a:p>
        </p:txBody>
      </p:sp>
      <p:sp>
        <p:nvSpPr>
          <p:cNvPr id="10" name="Rektangel 9"/>
          <p:cNvSpPr/>
          <p:nvPr/>
        </p:nvSpPr>
        <p:spPr>
          <a:xfrm>
            <a:off x="5324030" y="4437112"/>
            <a:ext cx="1440160"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prstClr val="white"/>
                </a:solidFill>
              </a:rPr>
              <a:t>Digitala tjänster </a:t>
            </a:r>
            <a:r>
              <a:rPr lang="sv-SE" sz="1600" dirty="0" err="1" smtClean="0">
                <a:solidFill>
                  <a:prstClr val="white"/>
                </a:solidFill>
              </a:rPr>
              <a:t>internet-distribution</a:t>
            </a:r>
            <a:endParaRPr lang="sv-SE" sz="1600" dirty="0">
              <a:solidFill>
                <a:prstClr val="white"/>
              </a:solidFill>
            </a:endParaRPr>
          </a:p>
        </p:txBody>
      </p:sp>
      <p:sp>
        <p:nvSpPr>
          <p:cNvPr id="11" name="Upp 10"/>
          <p:cNvSpPr/>
          <p:nvPr/>
        </p:nvSpPr>
        <p:spPr>
          <a:xfrm rot="5400000">
            <a:off x="4860032" y="4797152"/>
            <a:ext cx="360040" cy="360040"/>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2" name="Picture 5"/>
          <p:cNvPicPr>
            <a:picLocks noChangeAspect="1" noChangeArrowheads="1"/>
          </p:cNvPicPr>
          <p:nvPr/>
        </p:nvPicPr>
        <p:blipFill>
          <a:blip r:embed="rId2" cstate="print"/>
          <a:srcRect t="29746" b="11999"/>
          <a:stretch>
            <a:fillRect/>
          </a:stretch>
        </p:blipFill>
        <p:spPr bwMode="auto">
          <a:xfrm>
            <a:off x="7576633" y="3985847"/>
            <a:ext cx="864096" cy="754083"/>
          </a:xfrm>
          <a:prstGeom prst="rect">
            <a:avLst/>
          </a:prstGeom>
          <a:noFill/>
          <a:ln w="9525">
            <a:noFill/>
            <a:miter lim="800000"/>
            <a:headEnd/>
            <a:tailEnd/>
          </a:ln>
          <a:effectLst/>
        </p:spPr>
      </p:pic>
      <p:sp>
        <p:nvSpPr>
          <p:cNvPr id="13" name="Upp 12"/>
          <p:cNvSpPr/>
          <p:nvPr/>
        </p:nvSpPr>
        <p:spPr>
          <a:xfrm rot="5400000">
            <a:off x="6898226" y="4797152"/>
            <a:ext cx="360040" cy="360040"/>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4" name="Picture 2"/>
          <p:cNvPicPr>
            <a:picLocks noChangeAspect="1" noChangeArrowheads="1"/>
          </p:cNvPicPr>
          <p:nvPr/>
        </p:nvPicPr>
        <p:blipFill>
          <a:blip r:embed="rId3" cstate="print"/>
          <a:srcRect l="8500" t="18142" r="425" b="28913"/>
          <a:stretch>
            <a:fillRect/>
          </a:stretch>
        </p:blipFill>
        <p:spPr bwMode="auto">
          <a:xfrm>
            <a:off x="7810254" y="4872726"/>
            <a:ext cx="794194" cy="692073"/>
          </a:xfrm>
          <a:prstGeom prst="rect">
            <a:avLst/>
          </a:prstGeom>
          <a:noFill/>
          <a:ln w="9525">
            <a:noFill/>
            <a:miter lim="800000"/>
            <a:headEnd/>
            <a:tailEnd/>
          </a:ln>
          <a:effectLst/>
        </p:spPr>
      </p:pic>
      <p:pic>
        <p:nvPicPr>
          <p:cNvPr id="15" name="Picture 4" descr="http://static.freepik.com/bild-fritt/glasogon-tidningar-objekt-vit-bakgrund_3300646.jpg"/>
          <p:cNvPicPr>
            <a:picLocks noChangeAspect="1" noChangeArrowheads="1"/>
          </p:cNvPicPr>
          <p:nvPr/>
        </p:nvPicPr>
        <p:blipFill>
          <a:blip r:embed="rId4" cstate="email"/>
          <a:srcRect/>
          <a:stretch>
            <a:fillRect/>
          </a:stretch>
        </p:blipFill>
        <p:spPr bwMode="auto">
          <a:xfrm>
            <a:off x="1025649" y="5745563"/>
            <a:ext cx="1044030" cy="695464"/>
          </a:xfrm>
          <a:prstGeom prst="rect">
            <a:avLst/>
          </a:prstGeom>
          <a:noFill/>
        </p:spPr>
      </p:pic>
      <p:sp>
        <p:nvSpPr>
          <p:cNvPr id="21" name="Rektangel 20"/>
          <p:cNvSpPr/>
          <p:nvPr/>
        </p:nvSpPr>
        <p:spPr>
          <a:xfrm>
            <a:off x="3275856" y="4365104"/>
            <a:ext cx="1440160"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prstClr val="white"/>
                </a:solidFill>
              </a:rPr>
              <a:t>Automatiserad produktion (Daisy e-text)</a:t>
            </a:r>
            <a:endParaRPr lang="sv-SE" sz="1600" dirty="0">
              <a:solidFill>
                <a:prstClr val="white"/>
              </a:solidFill>
            </a:endParaRPr>
          </a:p>
        </p:txBody>
      </p:sp>
      <p:sp>
        <p:nvSpPr>
          <p:cNvPr id="18" name="Rundad rektangulär 17"/>
          <p:cNvSpPr/>
          <p:nvPr/>
        </p:nvSpPr>
        <p:spPr>
          <a:xfrm>
            <a:off x="1547664" y="3717032"/>
            <a:ext cx="2016224" cy="1728192"/>
          </a:xfrm>
          <a:prstGeom prst="wedgeRoundRectCallout">
            <a:avLst>
              <a:gd name="adj1" fmla="val 61895"/>
              <a:gd name="adj2" fmla="val 30997"/>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prstClr val="black"/>
                </a:solidFill>
              </a:rPr>
              <a:t>Höggradigt automatiserat - kostnadseffektivt</a:t>
            </a:r>
            <a:endParaRPr lang="sv-SE" sz="1600" dirty="0">
              <a:solidFill>
                <a:prstClr val="black"/>
              </a:solidFill>
            </a:endParaRPr>
          </a:p>
          <a:p>
            <a:r>
              <a:rPr lang="sv-SE" sz="1600" dirty="0">
                <a:solidFill>
                  <a:prstClr val="black"/>
                </a:solidFill>
              </a:rPr>
              <a:t>&gt;</a:t>
            </a:r>
            <a:r>
              <a:rPr lang="sv-SE" sz="1600" dirty="0" smtClean="0">
                <a:solidFill>
                  <a:prstClr val="black"/>
                </a:solidFill>
              </a:rPr>
              <a:t>75 </a:t>
            </a:r>
            <a:r>
              <a:rPr lang="sv-SE" sz="1600" dirty="0">
                <a:solidFill>
                  <a:prstClr val="black"/>
                </a:solidFill>
              </a:rPr>
              <a:t>% </a:t>
            </a:r>
            <a:r>
              <a:rPr lang="sv-SE" sz="1600" dirty="0" smtClean="0">
                <a:solidFill>
                  <a:prstClr val="black"/>
                </a:solidFill>
              </a:rPr>
              <a:t>av tidningarna i tillgänglig form</a:t>
            </a:r>
            <a:endParaRPr lang="sv-SE" sz="1600" dirty="0">
              <a:solidFill>
                <a:prstClr val="black"/>
              </a:solidFill>
            </a:endParaRPr>
          </a:p>
        </p:txBody>
      </p:sp>
      <p:sp>
        <p:nvSpPr>
          <p:cNvPr id="22" name="Upp 21"/>
          <p:cNvSpPr/>
          <p:nvPr/>
        </p:nvSpPr>
        <p:spPr>
          <a:xfrm>
            <a:off x="7744725" y="5699810"/>
            <a:ext cx="360040" cy="264852"/>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9" name="Rundad rektangulär 18"/>
          <p:cNvSpPr/>
          <p:nvPr/>
        </p:nvSpPr>
        <p:spPr>
          <a:xfrm>
            <a:off x="5004048" y="3356992"/>
            <a:ext cx="2232248" cy="1224136"/>
          </a:xfrm>
          <a:prstGeom prst="wedgeRoundRectCallout">
            <a:avLst>
              <a:gd name="adj1" fmla="val 83161"/>
              <a:gd name="adj2" fmla="val 23890"/>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prstClr val="black"/>
                </a:solidFill>
              </a:rPr>
              <a:t>Även IT-ovana användare får tidningen via internet</a:t>
            </a:r>
          </a:p>
          <a:p>
            <a:r>
              <a:rPr lang="sv-SE" sz="1600" dirty="0" smtClean="0">
                <a:solidFill>
                  <a:prstClr val="black"/>
                </a:solidFill>
              </a:rPr>
              <a:t>(100 %)</a:t>
            </a:r>
            <a:endParaRPr lang="sv-SE" sz="1600" dirty="0">
              <a:solidFill>
                <a:prstClr val="black"/>
              </a:solidFill>
            </a:endParaRPr>
          </a:p>
        </p:txBody>
      </p:sp>
      <p:sp>
        <p:nvSpPr>
          <p:cNvPr id="17" name="Rundad rektangulär 16"/>
          <p:cNvSpPr/>
          <p:nvPr/>
        </p:nvSpPr>
        <p:spPr>
          <a:xfrm>
            <a:off x="5396038" y="5049179"/>
            <a:ext cx="1944216" cy="1224136"/>
          </a:xfrm>
          <a:prstGeom prst="wedgeRoundRectCallout">
            <a:avLst>
              <a:gd name="adj1" fmla="val 89828"/>
              <a:gd name="adj2" fmla="val -39779"/>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prstClr val="black"/>
                </a:solidFill>
              </a:rPr>
              <a:t>Alla tidningar kan konsumeras på mainstream-plattformar</a:t>
            </a:r>
            <a:endParaRPr lang="sv-SE" sz="16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102" y="2954966"/>
            <a:ext cx="1212624" cy="255289"/>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240" y="3477992"/>
            <a:ext cx="2054280" cy="370967"/>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014" y="2424198"/>
            <a:ext cx="1009190" cy="179501"/>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4118" y="2847275"/>
            <a:ext cx="1215650" cy="335610"/>
          </a:xfrm>
          <a:prstGeom prst="rect">
            <a:avLst/>
          </a:prstGeom>
        </p:spPr>
      </p:pic>
      <p:pic>
        <p:nvPicPr>
          <p:cNvPr id="8" name="Bildobjekt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417" y="4986219"/>
            <a:ext cx="897501" cy="897501"/>
          </a:xfrm>
          <a:prstGeom prst="rect">
            <a:avLst/>
          </a:prstGeom>
        </p:spPr>
      </p:pic>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1066" y="3908191"/>
            <a:ext cx="1791013" cy="251300"/>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6755" y="2324992"/>
            <a:ext cx="1958546" cy="406867"/>
          </a:xfrm>
          <a:prstGeom prst="rect">
            <a:avLst/>
          </a:prstGeom>
        </p:spPr>
      </p:pic>
      <p:pic>
        <p:nvPicPr>
          <p:cNvPr id="11" name="Bildobjekt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671" y="3646478"/>
            <a:ext cx="1268468" cy="634234"/>
          </a:xfrm>
          <a:prstGeom prst="rect">
            <a:avLst/>
          </a:prstGeom>
        </p:spPr>
      </p:pic>
      <p:pic>
        <p:nvPicPr>
          <p:cNvPr id="12" name="Bildobjekt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5486" y="4099002"/>
            <a:ext cx="1180712" cy="251300"/>
          </a:xfrm>
          <a:prstGeom prst="rect">
            <a:avLst/>
          </a:prstGeom>
        </p:spPr>
      </p:pic>
      <p:pic>
        <p:nvPicPr>
          <p:cNvPr id="13" name="Bildobjekt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25362" y="4148149"/>
            <a:ext cx="1156779" cy="351023"/>
          </a:xfrm>
          <a:prstGeom prst="rect">
            <a:avLst/>
          </a:prstGeom>
        </p:spPr>
      </p:pic>
      <p:pic>
        <p:nvPicPr>
          <p:cNvPr id="14" name="Bildobjekt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1066" y="3537963"/>
            <a:ext cx="558445" cy="231356"/>
          </a:xfrm>
          <a:prstGeom prst="rect">
            <a:avLst/>
          </a:prstGeom>
        </p:spPr>
      </p:pic>
      <p:pic>
        <p:nvPicPr>
          <p:cNvPr id="15" name="Bildobjekt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6397" y="2136761"/>
            <a:ext cx="574401" cy="446756"/>
          </a:xfrm>
          <a:prstGeom prst="rect">
            <a:avLst/>
          </a:prstGeom>
        </p:spPr>
      </p:pic>
      <p:pic>
        <p:nvPicPr>
          <p:cNvPr id="16" name="Bildobjekt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8930" y="1861384"/>
            <a:ext cx="893512" cy="482656"/>
          </a:xfrm>
          <a:prstGeom prst="rect">
            <a:avLst/>
          </a:prstGeom>
        </p:spPr>
      </p:pic>
      <p:pic>
        <p:nvPicPr>
          <p:cNvPr id="17" name="Bildobjekt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0186" y="5093920"/>
            <a:ext cx="1268468" cy="223378"/>
          </a:xfrm>
          <a:prstGeom prst="rect">
            <a:avLst/>
          </a:prstGeom>
        </p:spPr>
      </p:pic>
      <p:pic>
        <p:nvPicPr>
          <p:cNvPr id="18" name="Bildobjekt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355" y="5232105"/>
            <a:ext cx="566423" cy="478667"/>
          </a:xfrm>
          <a:prstGeom prst="rect">
            <a:avLst/>
          </a:prstGeom>
        </p:spPr>
      </p:pic>
      <p:pic>
        <p:nvPicPr>
          <p:cNvPr id="19" name="Bildobjekt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7418" y="1286126"/>
            <a:ext cx="1029134" cy="414845"/>
          </a:xfrm>
          <a:prstGeom prst="rect">
            <a:avLst/>
          </a:prstGeom>
        </p:spPr>
      </p:pic>
      <p:pic>
        <p:nvPicPr>
          <p:cNvPr id="20" name="Bildobjekt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2459" y="3241665"/>
            <a:ext cx="1188690" cy="215400"/>
          </a:xfrm>
          <a:prstGeom prst="rect">
            <a:avLst/>
          </a:prstGeom>
        </p:spPr>
      </p:pic>
      <p:pic>
        <p:nvPicPr>
          <p:cNvPr id="21" name="Bildobjekt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73871" y="2734311"/>
            <a:ext cx="945368" cy="139612"/>
          </a:xfrm>
          <a:prstGeom prst="rect">
            <a:avLst/>
          </a:prstGeom>
        </p:spPr>
      </p:pic>
      <p:pic>
        <p:nvPicPr>
          <p:cNvPr id="22" name="Bildobjekt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14360" y="1800172"/>
            <a:ext cx="474678" cy="263267"/>
          </a:xfrm>
          <a:prstGeom prst="rect">
            <a:avLst/>
          </a:prstGeom>
        </p:spPr>
      </p:pic>
      <p:pic>
        <p:nvPicPr>
          <p:cNvPr id="23" name="Bildobjekt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91182" y="3277385"/>
            <a:ext cx="1029134" cy="414845"/>
          </a:xfrm>
          <a:prstGeom prst="rect">
            <a:avLst/>
          </a:prstGeom>
        </p:spPr>
      </p:pic>
      <p:pic>
        <p:nvPicPr>
          <p:cNvPr id="24" name="Bildobjekt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1442" y="1281725"/>
            <a:ext cx="1029134" cy="414845"/>
          </a:xfrm>
          <a:prstGeom prst="rect">
            <a:avLst/>
          </a:prstGeom>
        </p:spPr>
      </p:pic>
      <p:pic>
        <p:nvPicPr>
          <p:cNvPr id="25" name="Bildobjekt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823807" y="5372056"/>
            <a:ext cx="1029134" cy="414845"/>
          </a:xfrm>
          <a:prstGeom prst="rect">
            <a:avLst/>
          </a:prstGeom>
        </p:spPr>
      </p:pic>
      <p:pic>
        <p:nvPicPr>
          <p:cNvPr id="26" name="Bildobjekt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80312" y="5031286"/>
            <a:ext cx="1061146" cy="1046408"/>
          </a:xfrm>
          <a:prstGeom prst="rect">
            <a:avLst/>
          </a:prstGeom>
        </p:spPr>
      </p:pic>
      <p:pic>
        <p:nvPicPr>
          <p:cNvPr id="27" name="Bildobjekt 2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257032" y="1461906"/>
            <a:ext cx="1324313" cy="606312"/>
          </a:xfrm>
          <a:prstGeom prst="rect">
            <a:avLst/>
          </a:prstGeom>
        </p:spPr>
      </p:pic>
      <p:pic>
        <p:nvPicPr>
          <p:cNvPr id="28" name="Bildobjekt 2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608464" y="5217172"/>
            <a:ext cx="1384146" cy="578390"/>
          </a:xfrm>
          <a:prstGeom prst="rect">
            <a:avLst/>
          </a:prstGeom>
        </p:spPr>
      </p:pic>
      <p:pic>
        <p:nvPicPr>
          <p:cNvPr id="29" name="Bildobjekt 2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07961" y="4127772"/>
            <a:ext cx="706034" cy="598334"/>
          </a:xfrm>
          <a:prstGeom prst="rect">
            <a:avLst/>
          </a:prstGeom>
        </p:spPr>
      </p:pic>
      <p:pic>
        <p:nvPicPr>
          <p:cNvPr id="30" name="Bildobjekt 2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615090" y="2663348"/>
            <a:ext cx="1268468" cy="634234"/>
          </a:xfrm>
          <a:prstGeom prst="rect">
            <a:avLst/>
          </a:prstGeom>
        </p:spPr>
      </p:pic>
      <p:pic>
        <p:nvPicPr>
          <p:cNvPr id="31" name="Bildobjekt 3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90579" y="1252096"/>
            <a:ext cx="793790" cy="498612"/>
          </a:xfrm>
          <a:prstGeom prst="rect">
            <a:avLst/>
          </a:prstGeom>
        </p:spPr>
      </p:pic>
      <p:pic>
        <p:nvPicPr>
          <p:cNvPr id="32" name="Bildobjekt 3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138757" y="4309259"/>
            <a:ext cx="1029134" cy="414845"/>
          </a:xfrm>
          <a:prstGeom prst="rect">
            <a:avLst/>
          </a:prstGeom>
        </p:spPr>
      </p:pic>
      <p:pic>
        <p:nvPicPr>
          <p:cNvPr id="33" name="Bildobjekt 3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409057" y="4157826"/>
            <a:ext cx="446756" cy="303156"/>
          </a:xfrm>
          <a:prstGeom prst="rect">
            <a:avLst/>
          </a:prstGeom>
        </p:spPr>
      </p:pic>
      <p:pic>
        <p:nvPicPr>
          <p:cNvPr id="34" name="Bildobjekt 3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62685" y="4728844"/>
            <a:ext cx="494623" cy="319111"/>
          </a:xfrm>
          <a:prstGeom prst="rect">
            <a:avLst/>
          </a:prstGeom>
        </p:spPr>
      </p:pic>
      <p:pic>
        <p:nvPicPr>
          <p:cNvPr id="35" name="Bildobjekt 3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86281" y="4498235"/>
            <a:ext cx="590356" cy="446756"/>
          </a:xfrm>
          <a:prstGeom prst="rect">
            <a:avLst/>
          </a:prstGeom>
        </p:spPr>
      </p:pic>
    </p:spTree>
    <p:extLst>
      <p:ext uri="{BB962C8B-B14F-4D97-AF65-F5344CB8AC3E}">
        <p14:creationId xmlns:p14="http://schemas.microsoft.com/office/powerpoint/2010/main" val="691438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läser man taltidningen?</a:t>
            </a:r>
            <a:endParaRPr lang="sv-SE" dirty="0"/>
          </a:p>
        </p:txBody>
      </p:sp>
      <p:sp>
        <p:nvSpPr>
          <p:cNvPr id="3" name="Platshållare för innehåll 2"/>
          <p:cNvSpPr>
            <a:spLocks noGrp="1"/>
          </p:cNvSpPr>
          <p:nvPr>
            <p:ph sz="half" idx="1"/>
          </p:nvPr>
        </p:nvSpPr>
        <p:spPr>
          <a:xfrm>
            <a:off x="457200" y="1600200"/>
            <a:ext cx="4186808" cy="4525963"/>
          </a:xfrm>
        </p:spPr>
        <p:txBody>
          <a:bodyPr/>
          <a:lstStyle/>
          <a:p>
            <a:r>
              <a:rPr lang="sv-SE" sz="2600" dirty="0" smtClean="0"/>
              <a:t>Alla får tidningen via nätet </a:t>
            </a:r>
          </a:p>
          <a:p>
            <a:r>
              <a:rPr lang="sv-SE" sz="2600" dirty="0" smtClean="0"/>
              <a:t>Lyssna </a:t>
            </a:r>
            <a:r>
              <a:rPr lang="sv-SE" sz="2600" dirty="0"/>
              <a:t>via talsyntes i DAISY-spelare, surfplatta, mobil eller dator</a:t>
            </a:r>
          </a:p>
          <a:p>
            <a:pPr lvl="1"/>
            <a:r>
              <a:rPr lang="sv-SE" sz="2200" dirty="0"/>
              <a:t>Även möjligt som </a:t>
            </a:r>
            <a:r>
              <a:rPr lang="sv-SE" sz="2200" dirty="0" smtClean="0"/>
              <a:t>punktskrift</a:t>
            </a:r>
          </a:p>
          <a:p>
            <a:r>
              <a:rPr lang="sv-SE" sz="2600" dirty="0" smtClean="0"/>
              <a:t>Hela tidningen eller en kortare variant</a:t>
            </a:r>
          </a:p>
          <a:p>
            <a:r>
              <a:rPr lang="sv-SE" sz="2600" dirty="0" smtClean="0"/>
              <a:t>Talsyntesen förbättras löpande av MTM</a:t>
            </a:r>
            <a:endParaRPr lang="sv-SE" sz="2600" dirty="0"/>
          </a:p>
          <a:p>
            <a:endParaRPr lang="sv-SE" dirty="0"/>
          </a:p>
        </p:txBody>
      </p:sp>
      <p:pic>
        <p:nvPicPr>
          <p:cNvPr id="4" name="Picture 2" descr="http://nilssonehandel.files.wordpress.com/2010/11/ipad.jpg"/>
          <p:cNvPicPr>
            <a:picLocks noChangeAspect="1" noChangeArrowheads="1"/>
          </p:cNvPicPr>
          <p:nvPr/>
        </p:nvPicPr>
        <p:blipFill>
          <a:blip r:embed="rId2" cstate="email"/>
          <a:srcRect/>
          <a:stretch>
            <a:fillRect/>
          </a:stretch>
        </p:blipFill>
        <p:spPr bwMode="auto">
          <a:xfrm>
            <a:off x="7317494" y="1825771"/>
            <a:ext cx="1228801" cy="1590040"/>
          </a:xfrm>
          <a:prstGeom prst="rect">
            <a:avLst/>
          </a:prstGeom>
          <a:noFill/>
        </p:spPr>
      </p:pic>
      <p:pic>
        <p:nvPicPr>
          <p:cNvPr id="6" name="Picture 5"/>
          <p:cNvPicPr>
            <a:picLocks noChangeAspect="1" noChangeArrowheads="1"/>
          </p:cNvPicPr>
          <p:nvPr/>
        </p:nvPicPr>
        <p:blipFill>
          <a:blip r:embed="rId3" cstate="print"/>
          <a:srcRect t="29746" b="11999"/>
          <a:stretch>
            <a:fillRect/>
          </a:stretch>
        </p:blipFill>
        <p:spPr bwMode="auto">
          <a:xfrm>
            <a:off x="4932039" y="1844824"/>
            <a:ext cx="1870201" cy="1570987"/>
          </a:xfrm>
          <a:prstGeom prst="rect">
            <a:avLst/>
          </a:prstGeom>
          <a:noFill/>
          <a:ln w="9525">
            <a:noFill/>
            <a:miter lim="800000"/>
            <a:headEnd/>
            <a:tailEnd/>
          </a:ln>
          <a:effectLst/>
        </p:spPr>
      </p:pic>
      <p:pic>
        <p:nvPicPr>
          <p:cNvPr id="7" name="Picture 2" descr="http://www.hims-inc.com/wp-content/uploads/2012/08/EDGE-with-iPad.jpg">
            <a:hlinkClick r:id="rId4"/>
          </p:cNvPr>
          <p:cNvPicPr>
            <a:picLocks noChangeAspect="1" noChangeArrowheads="1"/>
          </p:cNvPicPr>
          <p:nvPr/>
        </p:nvPicPr>
        <p:blipFill>
          <a:blip r:embed="rId5" cstate="print"/>
          <a:srcRect/>
          <a:stretch>
            <a:fillRect/>
          </a:stretch>
        </p:blipFill>
        <p:spPr bwMode="auto">
          <a:xfrm>
            <a:off x="6676094" y="3933056"/>
            <a:ext cx="1870201" cy="1193151"/>
          </a:xfrm>
          <a:prstGeom prst="rect">
            <a:avLst/>
          </a:prstGeom>
          <a:noFill/>
        </p:spPr>
      </p:pic>
      <p:pic>
        <p:nvPicPr>
          <p:cNvPr id="8" name="Picture 2"/>
          <p:cNvPicPr>
            <a:picLocks noChangeAspect="1" noChangeArrowheads="1"/>
          </p:cNvPicPr>
          <p:nvPr/>
        </p:nvPicPr>
        <p:blipFill>
          <a:blip r:embed="rId6" cstate="print"/>
          <a:srcRect l="8500" t="18142" r="425" b="28913"/>
          <a:stretch>
            <a:fillRect/>
          </a:stretch>
        </p:blipFill>
        <p:spPr bwMode="auto">
          <a:xfrm>
            <a:off x="4932039" y="3842997"/>
            <a:ext cx="1472558" cy="1283210"/>
          </a:xfrm>
          <a:prstGeom prst="rect">
            <a:avLst/>
          </a:prstGeom>
          <a:noFill/>
          <a:ln w="9525">
            <a:noFill/>
            <a:miter lim="800000"/>
            <a:headEnd/>
            <a:tailEnd/>
          </a:ln>
          <a:effectLst/>
        </p:spPr>
      </p:pic>
    </p:spTree>
    <p:extLst>
      <p:ext uri="{BB962C8B-B14F-4D97-AF65-F5344CB8AC3E}">
        <p14:creationId xmlns:p14="http://schemas.microsoft.com/office/powerpoint/2010/main" val="380592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latin typeface="+mn-lt"/>
              </a:rPr>
              <a:t>Användarupplevelsen så här långt</a:t>
            </a:r>
            <a:endParaRPr lang="sv-SE" dirty="0">
              <a:latin typeface="+mn-lt"/>
            </a:endParaRPr>
          </a:p>
        </p:txBody>
      </p:sp>
      <p:sp>
        <p:nvSpPr>
          <p:cNvPr id="3" name="Platshållare för innehåll 2"/>
          <p:cNvSpPr>
            <a:spLocks noGrp="1"/>
          </p:cNvSpPr>
          <p:nvPr>
            <p:ph sz="half" idx="1"/>
          </p:nvPr>
        </p:nvSpPr>
        <p:spPr>
          <a:xfrm>
            <a:off x="457200" y="1600200"/>
            <a:ext cx="4834880" cy="4525963"/>
          </a:xfrm>
        </p:spPr>
        <p:txBody>
          <a:bodyPr>
            <a:normAutofit fontScale="85000" lnSpcReduction="10000"/>
          </a:bodyPr>
          <a:lstStyle/>
          <a:p>
            <a:pPr marL="0" indent="0">
              <a:buNone/>
            </a:pPr>
            <a:r>
              <a:rPr lang="sv-SE" dirty="0"/>
              <a:t>"Jag tycker att den är lätt att sköta när man har lärt sig den. [...] Som sagt så är det alltid svårt när det är nytt, men man lär sig ju efter ett tag."</a:t>
            </a:r>
          </a:p>
          <a:p>
            <a:pPr marL="0" indent="0">
              <a:buNone/>
            </a:pPr>
            <a:r>
              <a:rPr lang="sv-SE" sz="2000" i="1" dirty="0"/>
              <a:t>KVINNA, 76 år. Synskadad </a:t>
            </a:r>
            <a:r>
              <a:rPr lang="sv-SE" sz="2000" i="1" dirty="0" smtClean="0"/>
              <a:t>sedan 30 år tillbaka</a:t>
            </a:r>
          </a:p>
          <a:p>
            <a:pPr marL="0" indent="0">
              <a:buNone/>
            </a:pPr>
            <a:endParaRPr lang="sv-SE" sz="2000" i="1" dirty="0"/>
          </a:p>
          <a:p>
            <a:pPr marL="0" indent="0">
              <a:buNone/>
            </a:pPr>
            <a:r>
              <a:rPr lang="sv-SE" dirty="0" smtClean="0"/>
              <a:t>" </a:t>
            </a:r>
            <a:r>
              <a:rPr lang="sv-SE" dirty="0"/>
              <a:t>Jag valde den mer avancerade spelaren, är nöjd med den men jag var även intresserad av att läsa taltidningen via mobiltelefon då jag reser mycket och då är det lättare att ha tidningen med sig i mobilen</a:t>
            </a:r>
            <a:r>
              <a:rPr lang="sv-SE" dirty="0" smtClean="0"/>
              <a:t>."</a:t>
            </a:r>
            <a:r>
              <a:rPr lang="sv-SE" dirty="0"/>
              <a:t> </a:t>
            </a:r>
          </a:p>
          <a:p>
            <a:pPr marL="0" indent="0">
              <a:buNone/>
            </a:pPr>
            <a:r>
              <a:rPr lang="sv-SE" sz="2000" i="1" dirty="0" smtClean="0"/>
              <a:t>MAN</a:t>
            </a:r>
            <a:r>
              <a:rPr lang="sv-SE" sz="2000" i="1" dirty="0"/>
              <a:t>, 66 år. Synskadad/blind sedan 20 år </a:t>
            </a:r>
            <a:r>
              <a:rPr lang="sv-SE" sz="2000" i="1" dirty="0" smtClean="0"/>
              <a:t>tillbaka</a:t>
            </a:r>
            <a:endParaRPr lang="sv-SE" sz="2000" i="1" dirty="0"/>
          </a:p>
          <a:p>
            <a:pPr marL="0" indent="0">
              <a:buNone/>
            </a:pPr>
            <a:endParaRPr lang="sv-SE" sz="2000" dirty="0"/>
          </a:p>
        </p:txBody>
      </p:sp>
      <p:sp>
        <p:nvSpPr>
          <p:cNvPr id="4" name="AutoShape 2" descr="http://www.mtm.se/filer/press/MTM_taltidningar_s.jpg"/>
          <p:cNvSpPr>
            <a:spLocks noChangeAspect="1" noChangeArrowheads="1"/>
          </p:cNvSpPr>
          <p:nvPr/>
        </p:nvSpPr>
        <p:spPr bwMode="auto">
          <a:xfrm>
            <a:off x="4687345" y="1600200"/>
            <a:ext cx="3989111"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700807"/>
            <a:ext cx="2936016" cy="4169143"/>
          </a:xfrm>
          <a:prstGeom prst="rect">
            <a:avLst/>
          </a:prstGeom>
        </p:spPr>
      </p:pic>
      <p:sp>
        <p:nvSpPr>
          <p:cNvPr id="6" name="textruta 5"/>
          <p:cNvSpPr txBox="1"/>
          <p:nvPr/>
        </p:nvSpPr>
        <p:spPr>
          <a:xfrm>
            <a:off x="5580112" y="5905723"/>
            <a:ext cx="2076209" cy="169277"/>
          </a:xfrm>
          <a:prstGeom prst="rect">
            <a:avLst/>
          </a:prstGeom>
          <a:noFill/>
        </p:spPr>
        <p:txBody>
          <a:bodyPr wrap="none" rtlCol="0">
            <a:spAutoFit/>
          </a:bodyPr>
          <a:lstStyle/>
          <a:p>
            <a:r>
              <a:rPr lang="sv-SE" sz="500" dirty="0" smtClean="0"/>
              <a:t>Personen på fotot har ingenting med citaten till höger om bilden att göra</a:t>
            </a:r>
            <a:endParaRPr lang="sv-SE" sz="500" dirty="0"/>
          </a:p>
        </p:txBody>
      </p:sp>
      <p:pic>
        <p:nvPicPr>
          <p:cNvPr id="7" name="Bildobjekt 13"/>
          <p:cNvPicPr>
            <a:picLocks noChangeAspect="1"/>
          </p:cNvPicPr>
          <p:nvPr/>
        </p:nvPicPr>
        <p:blipFill>
          <a:blip r:embed="rId3" cstate="print"/>
          <a:srcRect/>
          <a:stretch>
            <a:fillRect/>
          </a:stretch>
        </p:blipFill>
        <p:spPr bwMode="auto">
          <a:xfrm>
            <a:off x="8022395"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4244338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mn-lt"/>
              </a:rPr>
              <a:t>e-medier via internet till alla?</a:t>
            </a:r>
            <a:endParaRPr lang="sv-SE" dirty="0">
              <a:latin typeface="+mn-lt"/>
            </a:endParaRPr>
          </a:p>
        </p:txBody>
      </p:sp>
      <p:pic>
        <p:nvPicPr>
          <p:cNvPr id="38915" name="Picture 3"/>
          <p:cNvPicPr>
            <a:picLocks noChangeAspect="1" noChangeArrowheads="1"/>
          </p:cNvPicPr>
          <p:nvPr/>
        </p:nvPicPr>
        <p:blipFill>
          <a:blip r:embed="rId2" cstate="print"/>
          <a:srcRect/>
          <a:stretch>
            <a:fillRect/>
          </a:stretch>
        </p:blipFill>
        <p:spPr bwMode="auto">
          <a:xfrm>
            <a:off x="2915816" y="1628800"/>
            <a:ext cx="3349568" cy="4464496"/>
          </a:xfrm>
          <a:prstGeom prst="rect">
            <a:avLst/>
          </a:prstGeom>
          <a:noFill/>
          <a:ln w="9525">
            <a:noFill/>
            <a:miter lim="800000"/>
            <a:headEnd/>
            <a:tailEnd/>
          </a:ln>
          <a:effectLst/>
        </p:spPr>
      </p:pic>
      <p:sp>
        <p:nvSpPr>
          <p:cNvPr id="14" name="Rektangel med rundade hörn 13"/>
          <p:cNvSpPr/>
          <p:nvPr/>
        </p:nvSpPr>
        <p:spPr>
          <a:xfrm>
            <a:off x="539552" y="3501008"/>
            <a:ext cx="2160240" cy="25922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prstClr val="black"/>
                </a:solidFill>
              </a:rPr>
              <a:t>Lättanvända uppkopplade spelare med talsyntes</a:t>
            </a:r>
          </a:p>
          <a:p>
            <a:pPr algn="ctr"/>
            <a:r>
              <a:rPr lang="sv-SE" sz="2400" dirty="0" smtClean="0">
                <a:solidFill>
                  <a:prstClr val="black"/>
                </a:solidFill>
              </a:rPr>
              <a:t>– nu på marknaden</a:t>
            </a:r>
            <a:endParaRPr lang="sv-SE" sz="2400" dirty="0">
              <a:solidFill>
                <a:prstClr val="black"/>
              </a:solidFill>
            </a:endParaRPr>
          </a:p>
        </p:txBody>
      </p:sp>
      <p:cxnSp>
        <p:nvCxnSpPr>
          <p:cNvPr id="18" name="Rak 17"/>
          <p:cNvCxnSpPr/>
          <p:nvPr/>
        </p:nvCxnSpPr>
        <p:spPr>
          <a:xfrm>
            <a:off x="2701497" y="5085184"/>
            <a:ext cx="1366447" cy="288032"/>
          </a:xfrm>
          <a:prstGeom prst="line">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undad rektangulär 11"/>
          <p:cNvSpPr/>
          <p:nvPr/>
        </p:nvSpPr>
        <p:spPr>
          <a:xfrm>
            <a:off x="6429512" y="1595226"/>
            <a:ext cx="1598872" cy="1833773"/>
          </a:xfrm>
          <a:prstGeom prst="wedgeRoundRectCallout">
            <a:avLst>
              <a:gd name="adj1" fmla="val -77317"/>
              <a:gd name="adj2" fmla="val 44079"/>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prstClr val="black"/>
                </a:solidFill>
              </a:rPr>
              <a:t>Ja – med rätt användar-stöd!</a:t>
            </a:r>
            <a:endParaRPr lang="sv-SE" sz="2400" dirty="0">
              <a:solidFill>
                <a:prstClr val="black"/>
              </a:solidFill>
            </a:endParaRPr>
          </a:p>
        </p:txBody>
      </p:sp>
      <p:pic>
        <p:nvPicPr>
          <p:cNvPr id="8" name="Bildobjekt 13"/>
          <p:cNvPicPr>
            <a:picLocks noChangeAspect="1"/>
          </p:cNvPicPr>
          <p:nvPr/>
        </p:nvPicPr>
        <p:blipFill>
          <a:blip r:embed="rId3" cstate="print"/>
          <a:srcRect/>
          <a:stretch>
            <a:fillRect/>
          </a:stretch>
        </p:blipFill>
        <p:spPr bwMode="auto">
          <a:xfrm>
            <a:off x="8022395"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990411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331640" y="615768"/>
            <a:ext cx="6505461" cy="5324410"/>
          </a:xfrm>
          <a:prstGeom prst="rect">
            <a:avLst/>
          </a:prstGeom>
        </p:spPr>
      </p:pic>
      <p:sp>
        <p:nvSpPr>
          <p:cNvPr id="5" name="textruta 4"/>
          <p:cNvSpPr txBox="1"/>
          <p:nvPr/>
        </p:nvSpPr>
        <p:spPr>
          <a:xfrm>
            <a:off x="1022450" y="6147099"/>
            <a:ext cx="5048818" cy="369332"/>
          </a:xfrm>
          <a:prstGeom prst="rect">
            <a:avLst/>
          </a:prstGeom>
          <a:noFill/>
        </p:spPr>
        <p:txBody>
          <a:bodyPr wrap="none" rtlCol="0">
            <a:spAutoFit/>
          </a:bodyPr>
          <a:lstStyle/>
          <a:p>
            <a:r>
              <a:rPr lang="sv-SE" dirty="0" smtClean="0"/>
              <a:t>Källa: </a:t>
            </a:r>
            <a:r>
              <a:rPr lang="sv-SE" i="1" dirty="0" smtClean="0"/>
              <a:t>Svenskarna och internet</a:t>
            </a:r>
            <a:r>
              <a:rPr lang="sv-SE" dirty="0" smtClean="0"/>
              <a:t>, Olle </a:t>
            </a:r>
            <a:r>
              <a:rPr lang="sv-SE" dirty="0" err="1" smtClean="0"/>
              <a:t>Findahl</a:t>
            </a:r>
            <a:r>
              <a:rPr lang="sv-SE" dirty="0" smtClean="0"/>
              <a:t> .SE</a:t>
            </a:r>
            <a:r>
              <a:rPr lang="sv-SE" dirty="0"/>
              <a:t> 2013</a:t>
            </a:r>
          </a:p>
        </p:txBody>
      </p:sp>
      <p:pic>
        <p:nvPicPr>
          <p:cNvPr id="6" name="Bildobjekt 5"/>
          <p:cNvPicPr>
            <a:picLocks noChangeAspect="1"/>
          </p:cNvPicPr>
          <p:nvPr/>
        </p:nvPicPr>
        <p:blipFill>
          <a:blip r:embed="rId3"/>
          <a:stretch>
            <a:fillRect/>
          </a:stretch>
        </p:blipFill>
        <p:spPr>
          <a:xfrm>
            <a:off x="478138" y="5733256"/>
            <a:ext cx="540729" cy="724942"/>
          </a:xfrm>
          <a:prstGeom prst="rect">
            <a:avLst/>
          </a:prstGeom>
        </p:spPr>
      </p:pic>
    </p:spTree>
    <p:extLst>
      <p:ext uri="{BB962C8B-B14F-4D97-AF65-F5344CB8AC3E}">
        <p14:creationId xmlns:p14="http://schemas.microsoft.com/office/powerpoint/2010/main" val="3932773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5796136" y="2339752"/>
            <a:ext cx="2890664" cy="36815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normAutofit/>
          </a:bodyPr>
          <a:lstStyle/>
          <a:p>
            <a:r>
              <a:rPr lang="sv-SE" dirty="0" smtClean="0">
                <a:latin typeface="+mn-lt"/>
              </a:rPr>
              <a:t>Modell för inkluderande tjänster</a:t>
            </a:r>
            <a:endParaRPr lang="sv-SE" dirty="0">
              <a:latin typeface="+mn-lt"/>
            </a:endParaRPr>
          </a:p>
        </p:txBody>
      </p:sp>
      <p:sp>
        <p:nvSpPr>
          <p:cNvPr id="24" name="textruta 23"/>
          <p:cNvSpPr txBox="1"/>
          <p:nvPr/>
        </p:nvSpPr>
        <p:spPr>
          <a:xfrm>
            <a:off x="323528" y="1196752"/>
            <a:ext cx="5112568" cy="1440160"/>
          </a:xfrm>
          <a:prstGeom prst="rect">
            <a:avLst/>
          </a:prstGeom>
          <a:noFill/>
        </p:spPr>
        <p:txBody>
          <a:bodyPr vert="horz" wrap="none" lIns="91440" tIns="45720" rIns="91440" bIns="45720" rtlCol="0" anchor="ctr">
            <a:normAutofit/>
          </a:bodyPr>
          <a:lstStyle/>
          <a:p>
            <a:pPr marL="457200" indent="-457200">
              <a:spcBef>
                <a:spcPct val="0"/>
              </a:spcBef>
              <a:buAutoNum type="arabicPeriod"/>
            </a:pPr>
            <a:r>
              <a:rPr lang="sv-SE" sz="2200" dirty="0" smtClean="0">
                <a:solidFill>
                  <a:prstClr val="black"/>
                </a:solidFill>
              </a:rPr>
              <a:t>Uppkopplad </a:t>
            </a:r>
          </a:p>
          <a:p>
            <a:pPr marL="457200" indent="-457200">
              <a:spcBef>
                <a:spcPct val="0"/>
              </a:spcBef>
            </a:pPr>
            <a:r>
              <a:rPr lang="sv-SE" sz="2200" dirty="0" smtClean="0">
                <a:solidFill>
                  <a:prstClr val="black"/>
                </a:solidFill>
              </a:rPr>
              <a:t>konsumtionsutrustning</a:t>
            </a:r>
            <a:endParaRPr lang="sv-SE" sz="2200" dirty="0">
              <a:solidFill>
                <a:prstClr val="black"/>
              </a:solidFill>
            </a:endParaRPr>
          </a:p>
          <a:p>
            <a:pPr>
              <a:spcBef>
                <a:spcPct val="0"/>
              </a:spcBef>
            </a:pPr>
            <a:r>
              <a:rPr lang="sv-SE" dirty="0" smtClean="0">
                <a:solidFill>
                  <a:prstClr val="black"/>
                </a:solidFill>
              </a:rPr>
              <a:t>Som matchar användarens behov</a:t>
            </a:r>
            <a:endParaRPr lang="sv-SE" dirty="0">
              <a:solidFill>
                <a:prstClr val="black"/>
              </a:solidFill>
            </a:endParaRPr>
          </a:p>
        </p:txBody>
      </p:sp>
      <p:grpSp>
        <p:nvGrpSpPr>
          <p:cNvPr id="3" name="Grupp 58"/>
          <p:cNvGrpSpPr/>
          <p:nvPr/>
        </p:nvGrpSpPr>
        <p:grpSpPr>
          <a:xfrm>
            <a:off x="2339752" y="2636912"/>
            <a:ext cx="3240360" cy="1632353"/>
            <a:chOff x="2325270" y="2558705"/>
            <a:chExt cx="3240360" cy="1632353"/>
          </a:xfrm>
        </p:grpSpPr>
        <p:grpSp>
          <p:nvGrpSpPr>
            <p:cNvPr id="4" name="Grupp 32"/>
            <p:cNvGrpSpPr/>
            <p:nvPr/>
          </p:nvGrpSpPr>
          <p:grpSpPr>
            <a:xfrm>
              <a:off x="2685310" y="2558705"/>
              <a:ext cx="2880320" cy="1632353"/>
              <a:chOff x="2544633" y="2558705"/>
              <a:chExt cx="2880320" cy="1632353"/>
            </a:xfrm>
          </p:grpSpPr>
          <p:cxnSp>
            <p:nvCxnSpPr>
              <p:cNvPr id="7" name="Rak pil 6"/>
              <p:cNvCxnSpPr/>
              <p:nvPr/>
            </p:nvCxnSpPr>
            <p:spPr>
              <a:xfrm>
                <a:off x="4488849" y="3566817"/>
                <a:ext cx="936104" cy="0"/>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Picture 2" descr="http://20x200.com/blog/bookshelf6_artworkimage.jpg"/>
              <p:cNvPicPr>
                <a:picLocks noChangeAspect="1" noChangeArrowheads="1"/>
              </p:cNvPicPr>
              <p:nvPr/>
            </p:nvPicPr>
            <p:blipFill>
              <a:blip r:embed="rId3" cstate="print"/>
              <a:srcRect/>
              <a:stretch>
                <a:fillRect/>
              </a:stretch>
            </p:blipFill>
            <p:spPr bwMode="auto">
              <a:xfrm>
                <a:off x="2830452" y="2973346"/>
                <a:ext cx="1522140" cy="1217712"/>
              </a:xfrm>
              <a:prstGeom prst="rect">
                <a:avLst/>
              </a:prstGeom>
              <a:noFill/>
            </p:spPr>
          </p:pic>
          <p:sp>
            <p:nvSpPr>
              <p:cNvPr id="16" name="textruta 15"/>
              <p:cNvSpPr txBox="1"/>
              <p:nvPr/>
            </p:nvSpPr>
            <p:spPr>
              <a:xfrm>
                <a:off x="2544633" y="2558705"/>
                <a:ext cx="1944216" cy="648072"/>
              </a:xfrm>
              <a:prstGeom prst="rect">
                <a:avLst/>
              </a:prstGeom>
              <a:noFill/>
            </p:spPr>
            <p:txBody>
              <a:bodyPr vert="horz" wrap="none" lIns="91440" tIns="45720" rIns="91440" bIns="45720" rtlCol="0" anchor="ctr">
                <a:normAutofit fontScale="92500" lnSpcReduction="10000"/>
              </a:bodyPr>
              <a:lstStyle/>
              <a:p>
                <a:pPr>
                  <a:spcBef>
                    <a:spcPct val="0"/>
                  </a:spcBef>
                </a:pPr>
                <a:r>
                  <a:rPr lang="sv-SE" sz="2400" dirty="0">
                    <a:solidFill>
                      <a:prstClr val="black"/>
                    </a:solidFill>
                  </a:rPr>
                  <a:t>3. </a:t>
                </a:r>
                <a:r>
                  <a:rPr lang="sv-SE" sz="2400" dirty="0" smtClean="0">
                    <a:solidFill>
                      <a:prstClr val="black"/>
                    </a:solidFill>
                  </a:rPr>
                  <a:t>”Bokhyllan”</a:t>
                </a:r>
                <a:endParaRPr lang="sv-SE" sz="2400" dirty="0">
                  <a:solidFill>
                    <a:prstClr val="black"/>
                  </a:solidFill>
                </a:endParaRPr>
              </a:p>
              <a:p>
                <a:pPr>
                  <a:spcBef>
                    <a:spcPct val="0"/>
                  </a:spcBef>
                </a:pPr>
                <a:r>
                  <a:rPr lang="sv-SE" sz="1700" dirty="0">
                    <a:solidFill>
                      <a:prstClr val="black"/>
                    </a:solidFill>
                  </a:rPr>
                  <a:t>– </a:t>
                </a:r>
                <a:r>
                  <a:rPr lang="sv-SE" sz="1700" dirty="0" smtClean="0">
                    <a:solidFill>
                      <a:prstClr val="black"/>
                    </a:solidFill>
                  </a:rPr>
                  <a:t>det individuella urvalet</a:t>
                </a:r>
                <a:endParaRPr lang="sv-SE" sz="1700" dirty="0">
                  <a:solidFill>
                    <a:prstClr val="black"/>
                  </a:solidFill>
                </a:endParaRPr>
              </a:p>
            </p:txBody>
          </p:sp>
        </p:grpSp>
        <p:cxnSp>
          <p:nvCxnSpPr>
            <p:cNvPr id="36" name="Rak pil 35"/>
            <p:cNvCxnSpPr/>
            <p:nvPr/>
          </p:nvCxnSpPr>
          <p:spPr>
            <a:xfrm>
              <a:off x="2325270" y="3494809"/>
              <a:ext cx="504056" cy="0"/>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upp 30"/>
          <p:cNvGrpSpPr/>
          <p:nvPr/>
        </p:nvGrpSpPr>
        <p:grpSpPr>
          <a:xfrm>
            <a:off x="467544" y="4509120"/>
            <a:ext cx="4392488" cy="1879016"/>
            <a:chOff x="467544" y="4509120"/>
            <a:chExt cx="4392488" cy="1879016"/>
          </a:xfrm>
        </p:grpSpPr>
        <p:grpSp>
          <p:nvGrpSpPr>
            <p:cNvPr id="6" name="Grupp 27"/>
            <p:cNvGrpSpPr/>
            <p:nvPr/>
          </p:nvGrpSpPr>
          <p:grpSpPr>
            <a:xfrm>
              <a:off x="467544" y="5085184"/>
              <a:ext cx="4392488" cy="1302952"/>
              <a:chOff x="1481959" y="4940192"/>
              <a:chExt cx="4392488" cy="1302952"/>
            </a:xfrm>
          </p:grpSpPr>
          <p:sp>
            <p:nvSpPr>
              <p:cNvPr id="23" name="textruta 22"/>
              <p:cNvSpPr txBox="1"/>
              <p:nvPr/>
            </p:nvSpPr>
            <p:spPr>
              <a:xfrm>
                <a:off x="3930231" y="5043819"/>
                <a:ext cx="1944216" cy="1175480"/>
              </a:xfrm>
              <a:prstGeom prst="rect">
                <a:avLst/>
              </a:prstGeom>
              <a:noFill/>
            </p:spPr>
            <p:txBody>
              <a:bodyPr vert="horz" wrap="none" lIns="91440" tIns="45720" rIns="91440" bIns="45720" rtlCol="0" anchor="ctr">
                <a:normAutofit lnSpcReduction="10000"/>
              </a:bodyPr>
              <a:lstStyle/>
              <a:p>
                <a:pPr>
                  <a:spcBef>
                    <a:spcPct val="0"/>
                  </a:spcBef>
                </a:pPr>
                <a:r>
                  <a:rPr lang="sv-SE" sz="2200" dirty="0">
                    <a:solidFill>
                      <a:prstClr val="black"/>
                    </a:solidFill>
                  </a:rPr>
                  <a:t>4. </a:t>
                </a:r>
                <a:r>
                  <a:rPr lang="sv-SE" sz="2200" dirty="0" smtClean="0">
                    <a:solidFill>
                      <a:prstClr val="black"/>
                    </a:solidFill>
                  </a:rPr>
                  <a:t>Användarstöd</a:t>
                </a:r>
                <a:endParaRPr lang="sv-SE" sz="2200" dirty="0">
                  <a:solidFill>
                    <a:prstClr val="black"/>
                  </a:solidFill>
                </a:endParaRPr>
              </a:p>
              <a:p>
                <a:pPr>
                  <a:spcBef>
                    <a:spcPct val="0"/>
                  </a:spcBef>
                  <a:buFontTx/>
                  <a:buChar char="-"/>
                </a:pPr>
                <a:r>
                  <a:rPr lang="sv-SE" dirty="0" smtClean="0">
                    <a:solidFill>
                      <a:prstClr val="black"/>
                    </a:solidFill>
                  </a:rPr>
                  <a:t> Biblioteken, </a:t>
                </a:r>
              </a:p>
              <a:p>
                <a:pPr>
                  <a:spcBef>
                    <a:spcPct val="0"/>
                  </a:spcBef>
                </a:pPr>
                <a:r>
                  <a:rPr lang="sv-SE" dirty="0" smtClean="0">
                    <a:solidFill>
                      <a:prstClr val="black"/>
                    </a:solidFill>
                  </a:rPr>
                  <a:t>syncentralerna, </a:t>
                </a:r>
              </a:p>
              <a:p>
                <a:pPr>
                  <a:spcBef>
                    <a:spcPct val="0"/>
                  </a:spcBef>
                </a:pPr>
                <a:r>
                  <a:rPr lang="sv-SE" dirty="0" smtClean="0">
                    <a:solidFill>
                      <a:prstClr val="black"/>
                    </a:solidFill>
                  </a:rPr>
                  <a:t>MTM </a:t>
                </a:r>
                <a:r>
                  <a:rPr lang="sv-SE" dirty="0" err="1" smtClean="0">
                    <a:solidFill>
                      <a:prstClr val="black"/>
                    </a:solidFill>
                  </a:rPr>
                  <a:t>mfl</a:t>
                </a:r>
                <a:endParaRPr lang="sv-SE" dirty="0">
                  <a:solidFill>
                    <a:prstClr val="black"/>
                  </a:solidFill>
                </a:endParaRPr>
              </a:p>
            </p:txBody>
          </p:sp>
          <p:pic>
            <p:nvPicPr>
              <p:cNvPr id="27" name="Picture 2"/>
              <p:cNvPicPr>
                <a:picLocks noChangeAspect="1" noChangeArrowheads="1"/>
              </p:cNvPicPr>
              <p:nvPr/>
            </p:nvPicPr>
            <p:blipFill>
              <a:blip r:embed="rId4" cstate="print"/>
              <a:srcRect/>
              <a:stretch>
                <a:fillRect/>
              </a:stretch>
            </p:blipFill>
            <p:spPr bwMode="auto">
              <a:xfrm>
                <a:off x="1481959" y="4940192"/>
                <a:ext cx="2317490" cy="1302952"/>
              </a:xfrm>
              <a:prstGeom prst="rect">
                <a:avLst/>
              </a:prstGeom>
              <a:noFill/>
              <a:ln w="9525">
                <a:noFill/>
                <a:miter lim="800000"/>
                <a:headEnd/>
                <a:tailEnd/>
              </a:ln>
            </p:spPr>
          </p:pic>
        </p:grpSp>
        <p:cxnSp>
          <p:nvCxnSpPr>
            <p:cNvPr id="37" name="Rak pil 36"/>
            <p:cNvCxnSpPr/>
            <p:nvPr/>
          </p:nvCxnSpPr>
          <p:spPr>
            <a:xfrm>
              <a:off x="3203848" y="4653136"/>
              <a:ext cx="504056" cy="504056"/>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a:off x="3995936" y="4509120"/>
              <a:ext cx="0" cy="646374"/>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H="1">
              <a:off x="4283968" y="4653136"/>
              <a:ext cx="576064" cy="502358"/>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upp 31"/>
          <p:cNvGrpSpPr/>
          <p:nvPr/>
        </p:nvGrpSpPr>
        <p:grpSpPr>
          <a:xfrm>
            <a:off x="5364088" y="1412776"/>
            <a:ext cx="3226060" cy="4545145"/>
            <a:chOff x="5508104" y="1412776"/>
            <a:chExt cx="3226060" cy="4545145"/>
          </a:xfrm>
        </p:grpSpPr>
        <p:pic>
          <p:nvPicPr>
            <p:cNvPr id="8" name="Picture 3"/>
            <p:cNvPicPr>
              <a:picLocks noChangeAspect="1" noChangeArrowheads="1"/>
            </p:cNvPicPr>
            <p:nvPr/>
          </p:nvPicPr>
          <p:blipFill>
            <a:blip r:embed="rId5" cstate="email">
              <a:lum bright="21000"/>
            </a:blip>
            <a:srcRect/>
            <a:stretch>
              <a:fillRect/>
            </a:stretch>
          </p:blipFill>
          <p:spPr bwMode="auto">
            <a:xfrm>
              <a:off x="6012161" y="2420888"/>
              <a:ext cx="1224136" cy="820172"/>
            </a:xfrm>
            <a:prstGeom prst="rect">
              <a:avLst/>
            </a:prstGeom>
            <a:noFill/>
            <a:ln w="9525">
              <a:noFill/>
              <a:miter lim="800000"/>
              <a:headEnd/>
              <a:tailEnd/>
            </a:ln>
          </p:spPr>
        </p:pic>
        <p:sp>
          <p:nvSpPr>
            <p:cNvPr id="9" name="textruta 8"/>
            <p:cNvSpPr txBox="1"/>
            <p:nvPr/>
          </p:nvSpPr>
          <p:spPr>
            <a:xfrm>
              <a:off x="7330008" y="2354649"/>
              <a:ext cx="1404156" cy="792088"/>
            </a:xfrm>
            <a:prstGeom prst="rect">
              <a:avLst/>
            </a:prstGeom>
            <a:noFill/>
          </p:spPr>
          <p:txBody>
            <a:bodyPr vert="horz" wrap="none" lIns="91440" tIns="45720" rIns="91440" bIns="45720" rtlCol="0" anchor="ctr">
              <a:normAutofit/>
            </a:bodyPr>
            <a:lstStyle/>
            <a:p>
              <a:pPr>
                <a:spcBef>
                  <a:spcPct val="0"/>
                </a:spcBef>
              </a:pPr>
              <a:r>
                <a:rPr lang="sv-SE" sz="1400" dirty="0" smtClean="0">
                  <a:solidFill>
                    <a:prstClr val="black"/>
                  </a:solidFill>
                </a:rPr>
                <a:t>Böcker via </a:t>
              </a:r>
            </a:p>
            <a:p>
              <a:pPr>
                <a:spcBef>
                  <a:spcPct val="0"/>
                </a:spcBef>
              </a:pPr>
              <a:r>
                <a:rPr lang="sv-SE" sz="1400" dirty="0" smtClean="0">
                  <a:solidFill>
                    <a:prstClr val="black"/>
                  </a:solidFill>
                </a:rPr>
                <a:t>biblioteksutlåning</a:t>
              </a:r>
              <a:endParaRPr lang="sv-SE" sz="1400" dirty="0">
                <a:solidFill>
                  <a:prstClr val="black"/>
                </a:solidFill>
              </a:endParaRPr>
            </a:p>
          </p:txBody>
        </p:sp>
        <p:pic>
          <p:nvPicPr>
            <p:cNvPr id="10" name="Picture 4" descr="http://static.freepik.com/bild-fritt/glasogon-tidningar-objekt-vit-bakgrund_3300646.jpg"/>
            <p:cNvPicPr>
              <a:picLocks noChangeAspect="1" noChangeArrowheads="1"/>
            </p:cNvPicPr>
            <p:nvPr/>
          </p:nvPicPr>
          <p:blipFill>
            <a:blip r:embed="rId6" cstate="email"/>
            <a:srcRect/>
            <a:stretch>
              <a:fillRect/>
            </a:stretch>
          </p:blipFill>
          <p:spPr bwMode="auto">
            <a:xfrm>
              <a:off x="6012160" y="4149080"/>
              <a:ext cx="1224136" cy="815439"/>
            </a:xfrm>
            <a:prstGeom prst="rect">
              <a:avLst/>
            </a:prstGeom>
            <a:noFill/>
          </p:spPr>
        </p:pic>
        <p:sp>
          <p:nvSpPr>
            <p:cNvPr id="11" name="textruta 10"/>
            <p:cNvSpPr txBox="1"/>
            <p:nvPr/>
          </p:nvSpPr>
          <p:spPr>
            <a:xfrm>
              <a:off x="7330008" y="4082841"/>
              <a:ext cx="914400" cy="720080"/>
            </a:xfrm>
            <a:prstGeom prst="rect">
              <a:avLst/>
            </a:prstGeom>
            <a:noFill/>
          </p:spPr>
          <p:txBody>
            <a:bodyPr vert="horz" wrap="none" lIns="91440" tIns="45720" rIns="91440" bIns="45720" rtlCol="0" anchor="ctr">
              <a:normAutofit/>
            </a:bodyPr>
            <a:lstStyle/>
            <a:p>
              <a:pPr>
                <a:spcBef>
                  <a:spcPct val="0"/>
                </a:spcBef>
              </a:pPr>
              <a:r>
                <a:rPr lang="sv-SE" sz="1400" dirty="0" smtClean="0">
                  <a:solidFill>
                    <a:prstClr val="black"/>
                  </a:solidFill>
                </a:rPr>
                <a:t>Tidningar och </a:t>
              </a:r>
            </a:p>
            <a:p>
              <a:pPr>
                <a:spcBef>
                  <a:spcPct val="0"/>
                </a:spcBef>
              </a:pPr>
              <a:r>
                <a:rPr lang="sv-SE" sz="1400" dirty="0" smtClean="0">
                  <a:solidFill>
                    <a:prstClr val="black"/>
                  </a:solidFill>
                </a:rPr>
                <a:t>tidskrifter</a:t>
              </a:r>
              <a:endParaRPr lang="sv-SE" sz="1400" dirty="0">
                <a:solidFill>
                  <a:prstClr val="black"/>
                </a:solidFill>
              </a:endParaRPr>
            </a:p>
          </p:txBody>
        </p:sp>
        <p:sp>
          <p:nvSpPr>
            <p:cNvPr id="17" name="textruta 16"/>
            <p:cNvSpPr txBox="1"/>
            <p:nvPr/>
          </p:nvSpPr>
          <p:spPr>
            <a:xfrm>
              <a:off x="5508104" y="1412776"/>
              <a:ext cx="3131840" cy="864096"/>
            </a:xfrm>
            <a:prstGeom prst="rect">
              <a:avLst/>
            </a:prstGeom>
            <a:noFill/>
          </p:spPr>
          <p:txBody>
            <a:bodyPr vert="horz" wrap="none" lIns="91440" tIns="45720" rIns="91440" bIns="45720" rtlCol="0" anchor="ctr">
              <a:normAutofit lnSpcReduction="10000"/>
            </a:bodyPr>
            <a:lstStyle/>
            <a:p>
              <a:pPr algn="ctr">
                <a:spcBef>
                  <a:spcPct val="0"/>
                </a:spcBef>
              </a:pPr>
              <a:r>
                <a:rPr lang="sv-SE" sz="2200" dirty="0">
                  <a:solidFill>
                    <a:prstClr val="black"/>
                  </a:solidFill>
                </a:rPr>
                <a:t>2. </a:t>
              </a:r>
              <a:r>
                <a:rPr lang="sv-SE" sz="2200" dirty="0" smtClean="0">
                  <a:solidFill>
                    <a:prstClr val="black"/>
                  </a:solidFill>
                </a:rPr>
                <a:t>Digitala tjänster och innehåll</a:t>
              </a:r>
              <a:endParaRPr lang="sv-SE" sz="2200" dirty="0">
                <a:solidFill>
                  <a:prstClr val="black"/>
                </a:solidFill>
              </a:endParaRPr>
            </a:p>
            <a:p>
              <a:pPr algn="ctr">
                <a:spcBef>
                  <a:spcPct val="0"/>
                </a:spcBef>
                <a:buFontTx/>
                <a:buChar char="-"/>
              </a:pPr>
              <a:r>
                <a:rPr lang="sv-SE" sz="1700" dirty="0" smtClean="0">
                  <a:solidFill>
                    <a:prstClr val="black"/>
                  </a:solidFill>
                </a:rPr>
                <a:t>Som följer standarder för </a:t>
              </a:r>
            </a:p>
            <a:p>
              <a:pPr algn="ctr">
                <a:spcBef>
                  <a:spcPct val="0"/>
                </a:spcBef>
              </a:pPr>
              <a:r>
                <a:rPr lang="sv-SE" sz="1700" dirty="0" smtClean="0">
                  <a:solidFill>
                    <a:prstClr val="black"/>
                  </a:solidFill>
                </a:rPr>
                <a:t>tillgänglighet</a:t>
              </a:r>
              <a:endParaRPr lang="sv-SE" sz="1700" dirty="0">
                <a:solidFill>
                  <a:prstClr val="black"/>
                </a:solidFill>
              </a:endParaRPr>
            </a:p>
          </p:txBody>
        </p:sp>
        <p:pic>
          <p:nvPicPr>
            <p:cNvPr id="29" name="Picture 2" descr="http://minnyahobby.blogg.se/images/2010/anslagstavlan_116104561.jpg"/>
            <p:cNvPicPr>
              <a:picLocks noChangeAspect="1" noChangeArrowheads="1"/>
            </p:cNvPicPr>
            <p:nvPr/>
          </p:nvPicPr>
          <p:blipFill>
            <a:blip r:embed="rId7" cstate="email"/>
            <a:srcRect/>
            <a:stretch>
              <a:fillRect/>
            </a:stretch>
          </p:blipFill>
          <p:spPr bwMode="auto">
            <a:xfrm>
              <a:off x="6012160" y="5013176"/>
              <a:ext cx="1152128" cy="944745"/>
            </a:xfrm>
            <a:prstGeom prst="rect">
              <a:avLst/>
            </a:prstGeom>
            <a:noFill/>
          </p:spPr>
        </p:pic>
        <p:sp>
          <p:nvSpPr>
            <p:cNvPr id="30" name="textruta 29"/>
            <p:cNvSpPr txBox="1"/>
            <p:nvPr/>
          </p:nvSpPr>
          <p:spPr>
            <a:xfrm>
              <a:off x="7366012" y="5018945"/>
              <a:ext cx="914400" cy="914400"/>
            </a:xfrm>
            <a:prstGeom prst="rect">
              <a:avLst/>
            </a:prstGeom>
            <a:noFill/>
          </p:spPr>
          <p:txBody>
            <a:bodyPr vert="horz" wrap="none" lIns="91440" tIns="45720" rIns="91440" bIns="45720" rtlCol="0" anchor="ctr">
              <a:normAutofit/>
            </a:bodyPr>
            <a:lstStyle/>
            <a:p>
              <a:pPr>
                <a:spcBef>
                  <a:spcPct val="0"/>
                </a:spcBef>
              </a:pPr>
              <a:r>
                <a:rPr lang="sv-SE" sz="1400" dirty="0" smtClean="0">
                  <a:solidFill>
                    <a:prstClr val="black"/>
                  </a:solidFill>
                </a:rPr>
                <a:t>Andra </a:t>
              </a:r>
            </a:p>
            <a:p>
              <a:pPr>
                <a:spcBef>
                  <a:spcPct val="0"/>
                </a:spcBef>
              </a:pPr>
              <a:r>
                <a:rPr lang="sv-SE" sz="1400" dirty="0" smtClean="0">
                  <a:solidFill>
                    <a:prstClr val="black"/>
                  </a:solidFill>
                </a:rPr>
                <a:t>informations-</a:t>
              </a:r>
            </a:p>
            <a:p>
              <a:pPr>
                <a:spcBef>
                  <a:spcPct val="0"/>
                </a:spcBef>
              </a:pPr>
              <a:r>
                <a:rPr lang="sv-SE" sz="1400" dirty="0" smtClean="0">
                  <a:solidFill>
                    <a:prstClr val="black"/>
                  </a:solidFill>
                </a:rPr>
                <a:t>tjänster</a:t>
              </a:r>
              <a:endParaRPr lang="sv-SE" sz="1400" dirty="0">
                <a:solidFill>
                  <a:prstClr val="black"/>
                </a:solidFill>
              </a:endParaRPr>
            </a:p>
          </p:txBody>
        </p:sp>
        <p:sp>
          <p:nvSpPr>
            <p:cNvPr id="34" name="textruta 33"/>
            <p:cNvSpPr txBox="1"/>
            <p:nvPr/>
          </p:nvSpPr>
          <p:spPr>
            <a:xfrm>
              <a:off x="7330008" y="3218745"/>
              <a:ext cx="914400" cy="914400"/>
            </a:xfrm>
            <a:prstGeom prst="rect">
              <a:avLst/>
            </a:prstGeom>
            <a:noFill/>
          </p:spPr>
          <p:txBody>
            <a:bodyPr vert="horz" wrap="none" lIns="91440" tIns="45720" rIns="91440" bIns="45720" rtlCol="0" anchor="ctr">
              <a:normAutofit/>
            </a:bodyPr>
            <a:lstStyle/>
            <a:p>
              <a:pPr>
                <a:spcBef>
                  <a:spcPct val="0"/>
                </a:spcBef>
              </a:pPr>
              <a:r>
                <a:rPr lang="sv-SE" sz="1400" dirty="0" smtClean="0">
                  <a:solidFill>
                    <a:prstClr val="black"/>
                  </a:solidFill>
                </a:rPr>
                <a:t>Kommersiella </a:t>
              </a:r>
            </a:p>
            <a:p>
              <a:pPr>
                <a:spcBef>
                  <a:spcPct val="0"/>
                </a:spcBef>
              </a:pPr>
              <a:r>
                <a:rPr lang="sv-SE" sz="1400" dirty="0" err="1" smtClean="0">
                  <a:solidFill>
                    <a:prstClr val="black"/>
                  </a:solidFill>
                </a:rPr>
                <a:t>e-bokstjänster</a:t>
              </a:r>
              <a:endParaRPr lang="sv-SE" sz="1400" dirty="0">
                <a:solidFill>
                  <a:prstClr val="black"/>
                </a:solidFill>
              </a:endParaRPr>
            </a:p>
          </p:txBody>
        </p:sp>
        <p:pic>
          <p:nvPicPr>
            <p:cNvPr id="35" name="Picture 10" descr="http://sparkibaken.se/wp-content/uploads/2012/11/viktig_adlibris.jpg">
              <a:hlinkClick r:id="rId8"/>
            </p:cNvPr>
            <p:cNvPicPr>
              <a:picLocks noChangeAspect="1" noChangeArrowheads="1"/>
            </p:cNvPicPr>
            <p:nvPr/>
          </p:nvPicPr>
          <p:blipFill>
            <a:blip r:embed="rId9" cstate="print"/>
            <a:srcRect/>
            <a:stretch>
              <a:fillRect/>
            </a:stretch>
          </p:blipFill>
          <p:spPr bwMode="auto">
            <a:xfrm>
              <a:off x="6012160" y="3284984"/>
              <a:ext cx="1212268" cy="814240"/>
            </a:xfrm>
            <a:prstGeom prst="rect">
              <a:avLst/>
            </a:prstGeom>
            <a:noFill/>
          </p:spPr>
        </p:pic>
      </p:grpSp>
      <p:pic>
        <p:nvPicPr>
          <p:cNvPr id="19" name="Picture 2" descr="http://nilssonehandel.files.wordpress.com/2010/11/ipad.jpg"/>
          <p:cNvPicPr>
            <a:picLocks noChangeAspect="1" noChangeArrowheads="1"/>
          </p:cNvPicPr>
          <p:nvPr/>
        </p:nvPicPr>
        <p:blipFill>
          <a:blip r:embed="rId10" cstate="email"/>
          <a:srcRect/>
          <a:stretch>
            <a:fillRect/>
          </a:stretch>
        </p:blipFill>
        <p:spPr bwMode="auto">
          <a:xfrm>
            <a:off x="1427172" y="2709466"/>
            <a:ext cx="628427" cy="813170"/>
          </a:xfrm>
          <a:prstGeom prst="rect">
            <a:avLst/>
          </a:prstGeom>
          <a:noFill/>
        </p:spPr>
      </p:pic>
      <p:pic>
        <p:nvPicPr>
          <p:cNvPr id="18" name="Picture 4" descr="C:\Documents and Settings\JEKL\Lokala inställningar\Temporary Internet Files\Content.IE5\BN1XKJON\MCj04398360000[1].png"/>
          <p:cNvPicPr>
            <a:picLocks noChangeAspect="1" noChangeArrowheads="1"/>
          </p:cNvPicPr>
          <p:nvPr/>
        </p:nvPicPr>
        <p:blipFill>
          <a:blip r:embed="rId11" cstate="email"/>
          <a:srcRect/>
          <a:stretch>
            <a:fillRect/>
          </a:stretch>
        </p:blipFill>
        <p:spPr bwMode="auto">
          <a:xfrm>
            <a:off x="1484160" y="3719816"/>
            <a:ext cx="601351" cy="601351"/>
          </a:xfrm>
          <a:prstGeom prst="rect">
            <a:avLst/>
          </a:prstGeom>
          <a:noFill/>
        </p:spPr>
      </p:pic>
      <p:pic>
        <p:nvPicPr>
          <p:cNvPr id="38" name="Picture 5"/>
          <p:cNvPicPr>
            <a:picLocks noChangeAspect="1" noChangeArrowheads="1"/>
          </p:cNvPicPr>
          <p:nvPr/>
        </p:nvPicPr>
        <p:blipFill>
          <a:blip r:embed="rId12" cstate="print"/>
          <a:srcRect t="29746" b="11999"/>
          <a:stretch>
            <a:fillRect/>
          </a:stretch>
        </p:blipFill>
        <p:spPr bwMode="auto">
          <a:xfrm>
            <a:off x="351406" y="2753127"/>
            <a:ext cx="864096" cy="725849"/>
          </a:xfrm>
          <a:prstGeom prst="rect">
            <a:avLst/>
          </a:prstGeom>
          <a:noFill/>
          <a:ln w="9525">
            <a:noFill/>
            <a:miter lim="800000"/>
            <a:headEnd/>
            <a:tailEnd/>
          </a:ln>
          <a:effectLst/>
        </p:spPr>
      </p:pic>
      <p:pic>
        <p:nvPicPr>
          <p:cNvPr id="5122" name="Picture 2" descr="http://www.hims-inc.com/wp-content/uploads/2012/08/EDGE-with-iPad.jpg">
            <a:hlinkClick r:id="rId13"/>
          </p:cNvPr>
          <p:cNvPicPr>
            <a:picLocks noChangeAspect="1" noChangeArrowheads="1"/>
          </p:cNvPicPr>
          <p:nvPr/>
        </p:nvPicPr>
        <p:blipFill>
          <a:blip r:embed="rId14" cstate="print"/>
          <a:srcRect/>
          <a:stretch>
            <a:fillRect/>
          </a:stretch>
        </p:blipFill>
        <p:spPr bwMode="auto">
          <a:xfrm>
            <a:off x="346975" y="3675945"/>
            <a:ext cx="1080120" cy="689095"/>
          </a:xfrm>
          <a:prstGeom prst="rect">
            <a:avLst/>
          </a:prstGeom>
          <a:noFill/>
        </p:spPr>
      </p:pic>
      <p:pic>
        <p:nvPicPr>
          <p:cNvPr id="40" name="Bildobjekt 13"/>
          <p:cNvPicPr>
            <a:picLocks noChangeAspect="1"/>
          </p:cNvPicPr>
          <p:nvPr/>
        </p:nvPicPr>
        <p:blipFill>
          <a:blip r:embed="rId15" cstate="print"/>
          <a:srcRect/>
          <a:stretch>
            <a:fillRect/>
          </a:stretch>
        </p:blipFill>
        <p:spPr bwMode="auto">
          <a:xfrm>
            <a:off x="8022395" y="6237312"/>
            <a:ext cx="970079" cy="479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når vi fler?</a:t>
            </a:r>
            <a:endParaRPr lang="sv-SE" dirty="0"/>
          </a:p>
        </p:txBody>
      </p:sp>
      <p:sp>
        <p:nvSpPr>
          <p:cNvPr id="3" name="Platshållare för innehåll 2"/>
          <p:cNvSpPr>
            <a:spLocks noGrp="1"/>
          </p:cNvSpPr>
          <p:nvPr>
            <p:ph idx="1"/>
          </p:nvPr>
        </p:nvSpPr>
        <p:spPr>
          <a:xfrm>
            <a:off x="4788024" y="1600200"/>
            <a:ext cx="3898776" cy="4525963"/>
          </a:xfrm>
        </p:spPr>
        <p:txBody>
          <a:bodyPr>
            <a:normAutofit fontScale="92500" lnSpcReduction="10000"/>
          </a:bodyPr>
          <a:lstStyle/>
          <a:p>
            <a:r>
              <a:rPr lang="sv-SE" dirty="0" smtClean="0"/>
              <a:t>Nå användare via </a:t>
            </a:r>
          </a:p>
          <a:p>
            <a:pPr lvl="1"/>
            <a:r>
              <a:rPr lang="sv-SE" u="sng" dirty="0" smtClean="0"/>
              <a:t>bibliotek</a:t>
            </a:r>
          </a:p>
          <a:p>
            <a:pPr lvl="1"/>
            <a:r>
              <a:rPr lang="sv-SE" dirty="0" smtClean="0"/>
              <a:t>synrehabiliteringen</a:t>
            </a:r>
          </a:p>
          <a:p>
            <a:pPr lvl="1"/>
            <a:r>
              <a:rPr lang="sv-SE" dirty="0" smtClean="0"/>
              <a:t>skolan</a:t>
            </a:r>
          </a:p>
          <a:p>
            <a:pPr lvl="1"/>
            <a:r>
              <a:rPr lang="sv-SE" u="sng" dirty="0" smtClean="0"/>
              <a:t>tidningarna</a:t>
            </a:r>
          </a:p>
          <a:p>
            <a:pPr lvl="1"/>
            <a:r>
              <a:rPr lang="sv-SE" dirty="0" err="1" smtClean="0"/>
              <a:t>Intresseorg</a:t>
            </a:r>
            <a:r>
              <a:rPr lang="sv-SE" dirty="0" smtClean="0"/>
              <a:t>., SRF </a:t>
            </a:r>
            <a:r>
              <a:rPr lang="sv-SE" dirty="0" err="1" smtClean="0"/>
              <a:t>mfl</a:t>
            </a:r>
            <a:endParaRPr lang="sv-SE" dirty="0" smtClean="0"/>
          </a:p>
          <a:p>
            <a:r>
              <a:rPr lang="sv-SE" dirty="0" smtClean="0"/>
              <a:t>Höja medvetande-graden hos allmänheten</a:t>
            </a:r>
          </a:p>
          <a:p>
            <a:pPr lvl="1"/>
            <a:r>
              <a:rPr lang="sv-SE" dirty="0" smtClean="0"/>
              <a:t>anhöriga</a:t>
            </a:r>
          </a:p>
        </p:txBody>
      </p:sp>
      <p:pic>
        <p:nvPicPr>
          <p:cNvPr id="5" name="Picture 2" descr="http://www.mtm.se/filer/press/MTM_taltidningar_s.jpg"/>
          <p:cNvPicPr>
            <a:picLocks noChangeAspect="1" noChangeArrowheads="1"/>
          </p:cNvPicPr>
          <p:nvPr/>
        </p:nvPicPr>
        <p:blipFill>
          <a:blip r:embed="rId2" cstate="print"/>
          <a:srcRect/>
          <a:stretch>
            <a:fillRect/>
          </a:stretch>
        </p:blipFill>
        <p:spPr bwMode="auto">
          <a:xfrm>
            <a:off x="683568" y="1600200"/>
            <a:ext cx="3528392" cy="4330132"/>
          </a:xfrm>
          <a:prstGeom prst="rect">
            <a:avLst/>
          </a:prstGeom>
          <a:noFill/>
        </p:spPr>
      </p:pic>
    </p:spTree>
    <p:extLst>
      <p:ext uri="{BB962C8B-B14F-4D97-AF65-F5344CB8AC3E}">
        <p14:creationId xmlns:p14="http://schemas.microsoft.com/office/powerpoint/2010/main" val="3009022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83568" y="692696"/>
            <a:ext cx="7772400" cy="1362075"/>
          </a:xfrm>
        </p:spPr>
        <p:txBody>
          <a:bodyPr/>
          <a:lstStyle/>
          <a:p>
            <a:r>
              <a:rPr lang="sv-SE" dirty="0" smtClean="0">
                <a:latin typeface="+mn-lt"/>
              </a:rPr>
              <a:t>Tack!</a:t>
            </a:r>
            <a:endParaRPr lang="sv-SE" dirty="0">
              <a:latin typeface="+mn-lt"/>
            </a:endParaRPr>
          </a:p>
        </p:txBody>
      </p:sp>
      <p:sp>
        <p:nvSpPr>
          <p:cNvPr id="6" name="Platshållare för text 4"/>
          <p:cNvSpPr>
            <a:spLocks noGrp="1"/>
          </p:cNvSpPr>
          <p:nvPr>
            <p:ph type="body" idx="1"/>
          </p:nvPr>
        </p:nvSpPr>
        <p:spPr>
          <a:xfrm>
            <a:off x="683568" y="3717032"/>
            <a:ext cx="6696744" cy="2076251"/>
          </a:xfrm>
        </p:spPr>
        <p:txBody>
          <a:bodyPr>
            <a:noAutofit/>
          </a:bodyPr>
          <a:lstStyle/>
          <a:p>
            <a:r>
              <a:rPr lang="sv-SE" sz="2400" dirty="0" smtClean="0">
                <a:solidFill>
                  <a:schemeClr val="tx1"/>
                </a:solidFill>
              </a:rPr>
              <a:t>Jesper Klein</a:t>
            </a:r>
          </a:p>
          <a:p>
            <a:r>
              <a:rPr lang="sv-SE" sz="2400" dirty="0" smtClean="0">
                <a:solidFill>
                  <a:schemeClr val="tx1"/>
                </a:solidFill>
              </a:rPr>
              <a:t>Utvecklingschef </a:t>
            </a:r>
          </a:p>
          <a:p>
            <a:endParaRPr lang="sv-SE" sz="2400" dirty="0" smtClean="0">
              <a:solidFill>
                <a:schemeClr val="tx1"/>
              </a:solidFill>
            </a:endParaRPr>
          </a:p>
          <a:p>
            <a:r>
              <a:rPr lang="sv-SE" sz="2400" dirty="0" smtClean="0">
                <a:solidFill>
                  <a:schemeClr val="tx1"/>
                </a:solidFill>
              </a:rPr>
              <a:t>MTM, Myndigheten för tillgängliga medier</a:t>
            </a:r>
          </a:p>
          <a:p>
            <a:r>
              <a:rPr lang="sv-SE" sz="2400" dirty="0" smtClean="0">
                <a:solidFill>
                  <a:schemeClr val="tx1"/>
                </a:solidFill>
              </a:rPr>
              <a:t>www.mtm.se</a:t>
            </a:r>
          </a:p>
          <a:p>
            <a:r>
              <a:rPr lang="sv-SE" sz="2400" dirty="0" smtClean="0">
                <a:solidFill>
                  <a:schemeClr val="tx1"/>
                </a:solidFill>
              </a:rPr>
              <a:t>www.taltidningen20.se</a:t>
            </a:r>
          </a:p>
          <a:p>
            <a:r>
              <a:rPr lang="sv-SE" sz="2400" dirty="0" err="1" smtClean="0">
                <a:solidFill>
                  <a:schemeClr val="tx1"/>
                </a:solidFill>
              </a:rPr>
              <a:t>jesper.klein@mtm.se</a:t>
            </a:r>
            <a:endParaRPr lang="sv-SE"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124744"/>
            <a:ext cx="4968552" cy="4237931"/>
          </a:xfrm>
        </p:spPr>
        <p:txBody>
          <a:bodyPr>
            <a:normAutofit lnSpcReduction="10000"/>
          </a:bodyPr>
          <a:lstStyle/>
          <a:p>
            <a:pPr marL="0" indent="0">
              <a:buNone/>
            </a:pPr>
            <a:r>
              <a:rPr lang="en-US" i="1" dirty="0" smtClean="0"/>
              <a:t>“People </a:t>
            </a:r>
            <a:r>
              <a:rPr lang="en-US" i="1" dirty="0"/>
              <a:t>have equal access to information and knowledge regardless of disability; a right confirmed by the UN Convention on the Rights of Persons with Disabilities</a:t>
            </a:r>
            <a:r>
              <a:rPr lang="en-US" dirty="0" smtClean="0"/>
              <a:t>.”</a:t>
            </a:r>
          </a:p>
          <a:p>
            <a:pPr marL="0" indent="0">
              <a:buNone/>
            </a:pPr>
            <a:endParaRPr lang="sv-SE" dirty="0" smtClean="0"/>
          </a:p>
          <a:p>
            <a:pPr marL="0" indent="0">
              <a:buNone/>
            </a:pPr>
            <a:r>
              <a:rPr lang="sv-SE" sz="2200" dirty="0" smtClean="0"/>
              <a:t>Daisy </a:t>
            </a:r>
            <a:r>
              <a:rPr lang="sv-SE" sz="2200" dirty="0" err="1"/>
              <a:t>Consortium</a:t>
            </a:r>
            <a:r>
              <a:rPr lang="sv-SE" sz="2200" dirty="0"/>
              <a:t> vision </a:t>
            </a:r>
            <a:r>
              <a:rPr lang="sv-SE" sz="2200" dirty="0" err="1"/>
              <a:t>statement</a:t>
            </a:r>
            <a:r>
              <a:rPr lang="sv-SE" sz="2200" dirty="0"/>
              <a:t> </a:t>
            </a:r>
            <a:r>
              <a:rPr lang="sv-SE" sz="2200" dirty="0" smtClean="0"/>
              <a:t>2013 </a:t>
            </a:r>
          </a:p>
          <a:p>
            <a:pPr marL="0" indent="0">
              <a:buNone/>
            </a:pPr>
            <a:r>
              <a:rPr lang="sv-SE" sz="2200" dirty="0" smtClean="0"/>
              <a:t>www.daisy.org</a:t>
            </a:r>
            <a:endParaRPr lang="sv-SE" sz="2200" dirty="0"/>
          </a:p>
          <a:p>
            <a:pPr marL="0" indent="0">
              <a:buNone/>
            </a:pPr>
            <a:endParaRPr lang="en-US" dirty="0"/>
          </a:p>
          <a:p>
            <a:endParaRPr lang="sv-SE" dirty="0"/>
          </a:p>
        </p:txBody>
      </p:sp>
      <p:pic>
        <p:nvPicPr>
          <p:cNvPr id="4" name="Bildobjekt 13"/>
          <p:cNvPicPr>
            <a:picLocks noChangeAspect="1"/>
          </p:cNvPicPr>
          <p:nvPr/>
        </p:nvPicPr>
        <p:blipFill>
          <a:blip r:embed="rId2" cstate="print"/>
          <a:srcRect/>
          <a:stretch>
            <a:fillRect/>
          </a:stretch>
        </p:blipFill>
        <p:spPr bwMode="auto">
          <a:xfrm>
            <a:off x="8022395" y="6237312"/>
            <a:ext cx="970079" cy="479969"/>
          </a:xfrm>
          <a:prstGeom prst="rect">
            <a:avLst/>
          </a:prstGeom>
          <a:noFill/>
          <a:ln w="9525">
            <a:noFill/>
            <a:miter lim="800000"/>
            <a:headEnd/>
            <a:tailEnd/>
          </a:ln>
        </p:spPr>
      </p:pic>
      <p:pic>
        <p:nvPicPr>
          <p:cNvPr id="5" name="Bildobjekt 10"/>
          <p:cNvPicPr>
            <a:picLocks noChangeAspect="1"/>
          </p:cNvPicPr>
          <p:nvPr/>
        </p:nvPicPr>
        <p:blipFill>
          <a:blip r:embed="rId3" cstate="print"/>
          <a:srcRect l="12350" t="12350"/>
          <a:stretch>
            <a:fillRect/>
          </a:stretch>
        </p:blipFill>
        <p:spPr bwMode="auto">
          <a:xfrm>
            <a:off x="5652120" y="1124744"/>
            <a:ext cx="2981803" cy="4464497"/>
          </a:xfrm>
          <a:prstGeom prst="rect">
            <a:avLst/>
          </a:prstGeom>
          <a:noFill/>
          <a:ln w="9525">
            <a:noFill/>
            <a:miter lim="800000"/>
            <a:headEnd/>
            <a:tailEnd/>
          </a:ln>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5042901"/>
            <a:ext cx="1312540" cy="1194411"/>
          </a:xfrm>
          <a:prstGeom prst="rect">
            <a:avLst/>
          </a:prstGeom>
        </p:spPr>
      </p:pic>
    </p:spTree>
    <p:extLst>
      <p:ext uri="{BB962C8B-B14F-4D97-AF65-F5344CB8AC3E}">
        <p14:creationId xmlns:p14="http://schemas.microsoft.com/office/powerpoint/2010/main" val="301376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theheavensdeclare.net/wp-content/uploads/2012/08/newspaper-reader-Santa-Cruz-Argentina-7133646327-wikimedia-share-alike-lic..jpg">
            <a:hlinkClick r:id="rId2"/>
          </p:cNvPr>
          <p:cNvPicPr>
            <a:picLocks noChangeAspect="1" noChangeArrowheads="1"/>
          </p:cNvPicPr>
          <p:nvPr/>
        </p:nvPicPr>
        <p:blipFill>
          <a:blip r:embed="rId3" cstate="print"/>
          <a:srcRect l="18967" r="15518"/>
          <a:stretch>
            <a:fillRect/>
          </a:stretch>
        </p:blipFill>
        <p:spPr bwMode="auto">
          <a:xfrm>
            <a:off x="539552" y="1772816"/>
            <a:ext cx="3168352" cy="3449983"/>
          </a:xfrm>
          <a:prstGeom prst="rect">
            <a:avLst/>
          </a:prstGeom>
          <a:noFill/>
        </p:spPr>
      </p:pic>
      <p:sp>
        <p:nvSpPr>
          <p:cNvPr id="7" name="Rubrik 14"/>
          <p:cNvSpPr>
            <a:spLocks noGrp="1"/>
          </p:cNvSpPr>
          <p:nvPr>
            <p:ph type="title"/>
          </p:nvPr>
        </p:nvSpPr>
        <p:spPr>
          <a:xfrm>
            <a:off x="457200" y="274638"/>
            <a:ext cx="8229600" cy="1143000"/>
          </a:xfrm>
        </p:spPr>
        <p:txBody>
          <a:bodyPr>
            <a:normAutofit/>
          </a:bodyPr>
          <a:lstStyle/>
          <a:p>
            <a:r>
              <a:rPr lang="sv-SE" dirty="0" smtClean="0">
                <a:latin typeface="+mn-lt"/>
              </a:rPr>
              <a:t>Dagstidningsläsning</a:t>
            </a:r>
            <a:endParaRPr lang="sv-SE" dirty="0">
              <a:latin typeface="+mn-lt"/>
            </a:endParaRPr>
          </a:p>
        </p:txBody>
      </p:sp>
      <p:sp>
        <p:nvSpPr>
          <p:cNvPr id="10" name="textruta 9"/>
          <p:cNvSpPr txBox="1"/>
          <p:nvPr/>
        </p:nvSpPr>
        <p:spPr>
          <a:xfrm>
            <a:off x="467544" y="6381328"/>
            <a:ext cx="3568413" cy="292388"/>
          </a:xfrm>
          <a:prstGeom prst="rect">
            <a:avLst/>
          </a:prstGeom>
          <a:noFill/>
        </p:spPr>
        <p:txBody>
          <a:bodyPr wrap="none" rtlCol="0">
            <a:spAutoFit/>
          </a:bodyPr>
          <a:lstStyle/>
          <a:p>
            <a:r>
              <a:rPr lang="sv-SE" sz="1300" dirty="0" smtClean="0"/>
              <a:t>* </a:t>
            </a:r>
            <a:r>
              <a:rPr lang="sv-SE" sz="1300" i="1" dirty="0" smtClean="0"/>
              <a:t>Svenska Mediehus 2013/2014 Tidningsutgivarna</a:t>
            </a:r>
            <a:endParaRPr lang="sv-SE" sz="1300" i="1" dirty="0"/>
          </a:p>
        </p:txBody>
      </p:sp>
      <p:grpSp>
        <p:nvGrpSpPr>
          <p:cNvPr id="12" name="Grupp 11"/>
          <p:cNvGrpSpPr/>
          <p:nvPr/>
        </p:nvGrpSpPr>
        <p:grpSpPr>
          <a:xfrm>
            <a:off x="3923928" y="1628800"/>
            <a:ext cx="4753269" cy="3871575"/>
            <a:chOff x="395536" y="1700808"/>
            <a:chExt cx="4824536" cy="3871575"/>
          </a:xfrm>
        </p:grpSpPr>
        <p:pic>
          <p:nvPicPr>
            <p:cNvPr id="8" name="Picture 3"/>
            <p:cNvPicPr>
              <a:picLocks noChangeAspect="1" noChangeArrowheads="1"/>
            </p:cNvPicPr>
            <p:nvPr/>
          </p:nvPicPr>
          <p:blipFill>
            <a:blip r:embed="rId4" cstate="print"/>
            <a:srcRect l="4704" t="36909" r="52294" b="14272"/>
            <a:stretch>
              <a:fillRect/>
            </a:stretch>
          </p:blipFill>
          <p:spPr bwMode="auto">
            <a:xfrm>
              <a:off x="395536" y="2492896"/>
              <a:ext cx="4824536" cy="3079487"/>
            </a:xfrm>
            <a:prstGeom prst="rect">
              <a:avLst/>
            </a:prstGeom>
            <a:noFill/>
            <a:ln w="9525">
              <a:noFill/>
              <a:miter lim="800000"/>
              <a:headEnd/>
              <a:tailEnd/>
            </a:ln>
          </p:spPr>
        </p:pic>
        <p:sp>
          <p:nvSpPr>
            <p:cNvPr id="11" name="textruta 10"/>
            <p:cNvSpPr txBox="1"/>
            <p:nvPr/>
          </p:nvSpPr>
          <p:spPr>
            <a:xfrm>
              <a:off x="687887" y="1700808"/>
              <a:ext cx="4385258" cy="830997"/>
            </a:xfrm>
            <a:prstGeom prst="rect">
              <a:avLst/>
            </a:prstGeom>
            <a:noFill/>
          </p:spPr>
          <p:txBody>
            <a:bodyPr wrap="square" rtlCol="0">
              <a:spAutoFit/>
            </a:bodyPr>
            <a:lstStyle/>
            <a:p>
              <a:pPr algn="ctr"/>
              <a:r>
                <a:rPr lang="sv-SE" sz="2400" b="1" dirty="0" smtClean="0"/>
                <a:t>Morgontidningsläsare </a:t>
              </a:r>
            </a:p>
            <a:p>
              <a:pPr algn="ctr"/>
              <a:r>
                <a:rPr lang="sv-SE" sz="2400" b="1" dirty="0" smtClean="0"/>
                <a:t>i procent 2012*</a:t>
              </a:r>
              <a:endParaRPr lang="sv-SE" sz="2400" b="1" dirty="0"/>
            </a:p>
          </p:txBody>
        </p:sp>
      </p:grpSp>
      <p:pic>
        <p:nvPicPr>
          <p:cNvPr id="9" name="Bildobjekt 13"/>
          <p:cNvPicPr>
            <a:picLocks noChangeAspect="1"/>
          </p:cNvPicPr>
          <p:nvPr/>
        </p:nvPicPr>
        <p:blipFill>
          <a:blip r:embed="rId5" cstate="print"/>
          <a:srcRect/>
          <a:stretch>
            <a:fillRect/>
          </a:stretch>
        </p:blipFill>
        <p:spPr bwMode="auto">
          <a:xfrm>
            <a:off x="8022395" y="6261399"/>
            <a:ext cx="970079" cy="479969"/>
          </a:xfrm>
          <a:prstGeom prst="rect">
            <a:avLst/>
          </a:prstGeom>
          <a:noFill/>
          <a:ln w="9525">
            <a:noFill/>
            <a:miter lim="800000"/>
            <a:headEnd/>
            <a:tailEnd/>
          </a:ln>
        </p:spPr>
      </p:pic>
      <p:sp>
        <p:nvSpPr>
          <p:cNvPr id="2" name="textruta 1"/>
          <p:cNvSpPr txBox="1"/>
          <p:nvPr/>
        </p:nvSpPr>
        <p:spPr>
          <a:xfrm>
            <a:off x="467544" y="5222799"/>
            <a:ext cx="686406" cy="138499"/>
          </a:xfrm>
          <a:prstGeom prst="rect">
            <a:avLst/>
          </a:prstGeom>
          <a:noFill/>
        </p:spPr>
        <p:txBody>
          <a:bodyPr wrap="none" rtlCol="0">
            <a:spAutoFit/>
          </a:bodyPr>
          <a:lstStyle/>
          <a:p>
            <a:r>
              <a:rPr lang="sv-SE" sz="300" dirty="0" smtClean="0"/>
              <a:t>Copyright: </a:t>
            </a:r>
            <a:r>
              <a:rPr lang="sv-SE" sz="300" dirty="0" err="1" smtClean="0"/>
              <a:t>Wikimedia</a:t>
            </a:r>
            <a:r>
              <a:rPr lang="sv-SE" sz="300" dirty="0" smtClean="0"/>
              <a:t> </a:t>
            </a:r>
            <a:r>
              <a:rPr lang="sv-SE" sz="300" dirty="0" err="1" smtClean="0"/>
              <a:t>commons</a:t>
            </a:r>
            <a:endParaRPr lang="sv-SE" sz="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latin typeface="+mn-lt"/>
              </a:rPr>
              <a:t>Tillgänglig läsning</a:t>
            </a:r>
            <a:endParaRPr lang="sv-SE" dirty="0">
              <a:latin typeface="+mn-lt"/>
            </a:endParaRPr>
          </a:p>
        </p:txBody>
      </p:sp>
      <p:sp>
        <p:nvSpPr>
          <p:cNvPr id="3" name="Platshållare för innehåll 2"/>
          <p:cNvSpPr>
            <a:spLocks noGrp="1"/>
          </p:cNvSpPr>
          <p:nvPr>
            <p:ph idx="1"/>
          </p:nvPr>
        </p:nvSpPr>
        <p:spPr>
          <a:xfrm>
            <a:off x="467544" y="1628800"/>
            <a:ext cx="5407573" cy="4713387"/>
          </a:xfrm>
        </p:spPr>
        <p:txBody>
          <a:bodyPr>
            <a:normAutofit fontScale="92500" lnSpcReduction="10000"/>
          </a:bodyPr>
          <a:lstStyle/>
          <a:p>
            <a:r>
              <a:rPr lang="sv-SE" dirty="0"/>
              <a:t>Konvertering av text till</a:t>
            </a:r>
          </a:p>
          <a:p>
            <a:pPr lvl="1"/>
            <a:r>
              <a:rPr lang="sv-SE" dirty="0"/>
              <a:t>tal, </a:t>
            </a:r>
            <a:r>
              <a:rPr lang="sv-SE" dirty="0" smtClean="0"/>
              <a:t>punktskrift/taktilt, teckenspråk</a:t>
            </a:r>
            <a:r>
              <a:rPr lang="sv-SE" dirty="0"/>
              <a:t>, lättläst</a:t>
            </a:r>
          </a:p>
          <a:p>
            <a:r>
              <a:rPr lang="sv-SE" dirty="0" smtClean="0"/>
              <a:t>Multisensorisk läsning</a:t>
            </a:r>
          </a:p>
          <a:p>
            <a:pPr lvl="1"/>
            <a:r>
              <a:rPr lang="sv-SE" dirty="0" smtClean="0"/>
              <a:t>Ögon, öron, fingrar</a:t>
            </a:r>
          </a:p>
          <a:p>
            <a:r>
              <a:rPr lang="sv-SE" dirty="0" smtClean="0"/>
              <a:t>Navigera </a:t>
            </a:r>
            <a:r>
              <a:rPr lang="sv-SE" dirty="0"/>
              <a:t>effektivt </a:t>
            </a:r>
          </a:p>
          <a:p>
            <a:r>
              <a:rPr lang="sv-SE" dirty="0"/>
              <a:t>Anpassningsbart </a:t>
            </a:r>
            <a:r>
              <a:rPr lang="sv-SE" dirty="0" smtClean="0"/>
              <a:t>gränssnitt</a:t>
            </a:r>
          </a:p>
          <a:p>
            <a:pPr lvl="1"/>
            <a:r>
              <a:rPr lang="sv-SE" dirty="0" smtClean="0"/>
              <a:t>Förstoring m.m.</a:t>
            </a:r>
            <a:endParaRPr lang="sv-SE" dirty="0"/>
          </a:p>
          <a:p>
            <a:r>
              <a:rPr lang="sv-SE" dirty="0" smtClean="0"/>
              <a:t>Grafiska element tillgängliga/beskrivna</a:t>
            </a:r>
          </a:p>
        </p:txBody>
      </p:sp>
      <p:pic>
        <p:nvPicPr>
          <p:cNvPr id="5" name="Picture 5"/>
          <p:cNvPicPr>
            <a:picLocks noChangeAspect="1" noChangeArrowheads="1"/>
          </p:cNvPicPr>
          <p:nvPr/>
        </p:nvPicPr>
        <p:blipFill>
          <a:blip r:embed="rId2" cstate="print"/>
          <a:srcRect l="11324"/>
          <a:stretch>
            <a:fillRect/>
          </a:stretch>
        </p:blipFill>
        <p:spPr bwMode="auto">
          <a:xfrm>
            <a:off x="6010445" y="3356992"/>
            <a:ext cx="1114324" cy="1026009"/>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t="36489" b="19205"/>
          <a:stretch>
            <a:fillRect/>
          </a:stretch>
        </p:blipFill>
        <p:spPr bwMode="auto">
          <a:xfrm>
            <a:off x="6444208" y="1700808"/>
            <a:ext cx="2208231" cy="1410709"/>
          </a:xfrm>
          <a:prstGeom prst="rect">
            <a:avLst/>
          </a:prstGeom>
          <a:noFill/>
          <a:ln w="9525">
            <a:noFill/>
            <a:miter lim="800000"/>
            <a:headEnd/>
            <a:tailEnd/>
          </a:ln>
          <a:effectLst/>
        </p:spPr>
      </p:pic>
      <p:pic>
        <p:nvPicPr>
          <p:cNvPr id="12" name="Bildobjekt 13"/>
          <p:cNvPicPr>
            <a:picLocks noChangeAspect="1"/>
          </p:cNvPicPr>
          <p:nvPr/>
        </p:nvPicPr>
        <p:blipFill>
          <a:blip r:embed="rId4" cstate="print"/>
          <a:srcRect/>
          <a:stretch>
            <a:fillRect/>
          </a:stretch>
        </p:blipFill>
        <p:spPr bwMode="auto">
          <a:xfrm>
            <a:off x="8022395" y="6237312"/>
            <a:ext cx="970079" cy="479969"/>
          </a:xfrm>
          <a:prstGeom prst="rect">
            <a:avLst/>
          </a:prstGeom>
          <a:noFill/>
          <a:ln w="9525">
            <a:noFill/>
            <a:miter lim="800000"/>
            <a:headEnd/>
            <a:tailEnd/>
          </a:ln>
        </p:spPr>
      </p:pic>
      <p:sp>
        <p:nvSpPr>
          <p:cNvPr id="11" name="Rundad rektangulär 10"/>
          <p:cNvSpPr/>
          <p:nvPr/>
        </p:nvSpPr>
        <p:spPr>
          <a:xfrm>
            <a:off x="4572000" y="1916832"/>
            <a:ext cx="2376264" cy="1582485"/>
          </a:xfrm>
          <a:prstGeom prst="wedgeRoundRectCallout">
            <a:avLst>
              <a:gd name="adj1" fmla="val -39564"/>
              <a:gd name="adj2" fmla="val 7607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solidFill>
                  <a:prstClr val="black"/>
                </a:solidFill>
              </a:rPr>
              <a:t>Digitalt = en förutsättning</a:t>
            </a:r>
            <a:endParaRPr lang="sv-SE" sz="2800" dirty="0">
              <a:solidFill>
                <a:prstClr val="black"/>
              </a:solidFill>
            </a:endParaRPr>
          </a:p>
        </p:txBody>
      </p:sp>
      <p:pic>
        <p:nvPicPr>
          <p:cNvPr id="13" name="Picture 2" descr="http://www.hims-inc.com/wp-content/uploads/2012/08/EDGE-with-iPad.jpg">
            <a:hlinkClick r:id="rId5"/>
          </p:cNvPr>
          <p:cNvPicPr>
            <a:picLocks noChangeAspect="1" noChangeArrowheads="1"/>
          </p:cNvPicPr>
          <p:nvPr/>
        </p:nvPicPr>
        <p:blipFill rotWithShape="1">
          <a:blip r:embed="rId6" cstate="print"/>
          <a:srcRect t="-5739" b="-5739"/>
          <a:stretch/>
        </p:blipFill>
        <p:spPr bwMode="auto">
          <a:xfrm>
            <a:off x="6010445" y="4543433"/>
            <a:ext cx="2641994" cy="1685539"/>
          </a:xfrm>
          <a:prstGeom prst="rect">
            <a:avLst/>
          </a:prstGeom>
          <a:noFill/>
        </p:spPr>
      </p:pic>
      <p:pic>
        <p:nvPicPr>
          <p:cNvPr id="14" name="Picture 2" descr="http://nilssonehandel.files.wordpress.com/2010/11/ipad.jpg"/>
          <p:cNvPicPr>
            <a:picLocks noChangeAspect="1" noChangeArrowheads="1"/>
          </p:cNvPicPr>
          <p:nvPr/>
        </p:nvPicPr>
        <p:blipFill>
          <a:blip r:embed="rId7" cstate="email"/>
          <a:srcRect/>
          <a:stretch>
            <a:fillRect/>
          </a:stretch>
        </p:blipFill>
        <p:spPr bwMode="auto">
          <a:xfrm>
            <a:off x="7704322" y="3271950"/>
            <a:ext cx="929819" cy="12031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latin typeface="+mn-lt"/>
              </a:rPr>
              <a:t>Användning av digitala medier 2013</a:t>
            </a:r>
            <a:endParaRPr lang="sv-SE" dirty="0">
              <a:latin typeface="+mn-lt"/>
            </a:endParaRPr>
          </a:p>
        </p:txBody>
      </p:sp>
      <p:pic>
        <p:nvPicPr>
          <p:cNvPr id="5" name="Bildobjekt 4"/>
          <p:cNvPicPr>
            <a:picLocks noChangeAspect="1"/>
          </p:cNvPicPr>
          <p:nvPr/>
        </p:nvPicPr>
        <p:blipFill>
          <a:blip r:embed="rId2"/>
          <a:stretch>
            <a:fillRect/>
          </a:stretch>
        </p:blipFill>
        <p:spPr>
          <a:xfrm>
            <a:off x="4860032" y="2132856"/>
            <a:ext cx="3757644" cy="3504918"/>
          </a:xfrm>
          <a:prstGeom prst="rect">
            <a:avLst/>
          </a:prstGeom>
        </p:spPr>
      </p:pic>
      <p:pic>
        <p:nvPicPr>
          <p:cNvPr id="6" name="Bildobjekt 5"/>
          <p:cNvPicPr>
            <a:picLocks noChangeAspect="1"/>
          </p:cNvPicPr>
          <p:nvPr/>
        </p:nvPicPr>
        <p:blipFill>
          <a:blip r:embed="rId3"/>
          <a:stretch>
            <a:fillRect/>
          </a:stretch>
        </p:blipFill>
        <p:spPr>
          <a:xfrm>
            <a:off x="524890" y="2132856"/>
            <a:ext cx="4047110" cy="3312367"/>
          </a:xfrm>
          <a:prstGeom prst="rect">
            <a:avLst/>
          </a:prstGeom>
        </p:spPr>
      </p:pic>
      <p:sp>
        <p:nvSpPr>
          <p:cNvPr id="7" name="Ellips 6"/>
          <p:cNvSpPr/>
          <p:nvPr/>
        </p:nvSpPr>
        <p:spPr>
          <a:xfrm>
            <a:off x="3635896" y="3429000"/>
            <a:ext cx="576064"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292080" y="2204864"/>
            <a:ext cx="2520280"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1022450" y="6147099"/>
            <a:ext cx="5048818" cy="369332"/>
          </a:xfrm>
          <a:prstGeom prst="rect">
            <a:avLst/>
          </a:prstGeom>
          <a:noFill/>
        </p:spPr>
        <p:txBody>
          <a:bodyPr wrap="none" rtlCol="0">
            <a:spAutoFit/>
          </a:bodyPr>
          <a:lstStyle/>
          <a:p>
            <a:r>
              <a:rPr lang="sv-SE" dirty="0" smtClean="0"/>
              <a:t>Källa: </a:t>
            </a:r>
            <a:r>
              <a:rPr lang="sv-SE" i="1" dirty="0" smtClean="0"/>
              <a:t>Svenskarna och internet</a:t>
            </a:r>
            <a:r>
              <a:rPr lang="sv-SE" dirty="0" smtClean="0"/>
              <a:t>, Olle </a:t>
            </a:r>
            <a:r>
              <a:rPr lang="sv-SE" dirty="0" err="1" smtClean="0"/>
              <a:t>Findahl</a:t>
            </a:r>
            <a:r>
              <a:rPr lang="sv-SE" dirty="0" smtClean="0"/>
              <a:t> .SE</a:t>
            </a:r>
            <a:r>
              <a:rPr lang="sv-SE" dirty="0"/>
              <a:t> 2013</a:t>
            </a:r>
          </a:p>
        </p:txBody>
      </p:sp>
      <p:pic>
        <p:nvPicPr>
          <p:cNvPr id="11" name="Bildobjekt 10"/>
          <p:cNvPicPr>
            <a:picLocks noChangeAspect="1"/>
          </p:cNvPicPr>
          <p:nvPr/>
        </p:nvPicPr>
        <p:blipFill>
          <a:blip r:embed="rId4"/>
          <a:stretch>
            <a:fillRect/>
          </a:stretch>
        </p:blipFill>
        <p:spPr>
          <a:xfrm>
            <a:off x="478138" y="5733256"/>
            <a:ext cx="540729" cy="724942"/>
          </a:xfrm>
          <a:prstGeom prst="rect">
            <a:avLst/>
          </a:prstGeom>
        </p:spPr>
      </p:pic>
      <p:pic>
        <p:nvPicPr>
          <p:cNvPr id="12" name="Bildobjekt 13"/>
          <p:cNvPicPr>
            <a:picLocks noChangeAspect="1"/>
          </p:cNvPicPr>
          <p:nvPr/>
        </p:nvPicPr>
        <p:blipFill>
          <a:blip r:embed="rId5" cstate="print"/>
          <a:srcRect/>
          <a:stretch>
            <a:fillRect/>
          </a:stretch>
        </p:blipFill>
        <p:spPr bwMode="auto">
          <a:xfrm>
            <a:off x="8022395" y="6237312"/>
            <a:ext cx="970079" cy="479969"/>
          </a:xfrm>
          <a:prstGeom prst="rect">
            <a:avLst/>
          </a:prstGeom>
          <a:noFill/>
          <a:ln w="9525">
            <a:noFill/>
            <a:miter lim="800000"/>
            <a:headEnd/>
            <a:tailEnd/>
          </a:ln>
        </p:spPr>
      </p:pic>
    </p:spTree>
    <p:extLst>
      <p:ext uri="{BB962C8B-B14F-4D97-AF65-F5344CB8AC3E}">
        <p14:creationId xmlns:p14="http://schemas.microsoft.com/office/powerpoint/2010/main" val="4022604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457200" y="1556792"/>
            <a:ext cx="4546848" cy="4824536"/>
          </a:xfrm>
        </p:spPr>
        <p:txBody>
          <a:bodyPr>
            <a:noAutofit/>
          </a:bodyPr>
          <a:lstStyle/>
          <a:p>
            <a:pPr lvl="0"/>
            <a:r>
              <a:rPr lang="sv-SE" sz="2600" dirty="0" smtClean="0"/>
              <a:t>Taltidning = versioner av dagstidningar</a:t>
            </a:r>
          </a:p>
          <a:p>
            <a:pPr lvl="0"/>
            <a:r>
              <a:rPr lang="sv-SE" sz="2600" dirty="0" smtClean="0"/>
              <a:t>Ges ut av tidningsföretag med ekonomiskt stöd från staten</a:t>
            </a:r>
          </a:p>
          <a:p>
            <a:pPr lvl="0"/>
            <a:r>
              <a:rPr lang="sv-SE" sz="2600" dirty="0" smtClean="0"/>
              <a:t>Prenumeranten betalar </a:t>
            </a:r>
            <a:r>
              <a:rPr lang="sv-SE" sz="2600" dirty="0"/>
              <a:t>p</a:t>
            </a:r>
            <a:r>
              <a:rPr lang="sv-SE" sz="2600" dirty="0" smtClean="0"/>
              <a:t>renumerationsavgift till tidningen</a:t>
            </a:r>
          </a:p>
          <a:p>
            <a:pPr lvl="0"/>
            <a:r>
              <a:rPr lang="sv-SE" sz="2600" dirty="0" smtClean="0"/>
              <a:t>Främst för synskadade, men även andra</a:t>
            </a:r>
          </a:p>
        </p:txBody>
      </p:sp>
      <p:pic>
        <p:nvPicPr>
          <p:cNvPr id="15362" name="Picture 2" descr="http://3.bp.blogspot.com/-XZp1mPHxfJ4/UHwWr8aJAcI/AAAAAAAAEDI/DmHrbZ_kVx8/s1600/DSC02529.JPG"/>
          <p:cNvPicPr>
            <a:picLocks noChangeAspect="1" noChangeArrowheads="1"/>
          </p:cNvPicPr>
          <p:nvPr/>
        </p:nvPicPr>
        <p:blipFill>
          <a:blip r:embed="rId2" cstate="print"/>
          <a:srcRect/>
          <a:stretch>
            <a:fillRect/>
          </a:stretch>
        </p:blipFill>
        <p:spPr bwMode="auto">
          <a:xfrm>
            <a:off x="5148064" y="1772816"/>
            <a:ext cx="3432381" cy="2574286"/>
          </a:xfrm>
          <a:prstGeom prst="rect">
            <a:avLst/>
          </a:prstGeom>
          <a:noFill/>
        </p:spPr>
      </p:pic>
      <p:sp>
        <p:nvSpPr>
          <p:cNvPr id="7" name="Rubrik 14"/>
          <p:cNvSpPr>
            <a:spLocks noGrp="1"/>
          </p:cNvSpPr>
          <p:nvPr>
            <p:ph type="title"/>
          </p:nvPr>
        </p:nvSpPr>
        <p:spPr>
          <a:xfrm>
            <a:off x="457200" y="274638"/>
            <a:ext cx="8229600" cy="1143000"/>
          </a:xfrm>
        </p:spPr>
        <p:txBody>
          <a:bodyPr>
            <a:normAutofit/>
          </a:bodyPr>
          <a:lstStyle/>
          <a:p>
            <a:r>
              <a:rPr lang="sv-SE" dirty="0" smtClean="0">
                <a:latin typeface="+mn-lt"/>
              </a:rPr>
              <a:t>Dagstidningar som taltidning</a:t>
            </a:r>
            <a:endParaRPr lang="sv-SE" dirty="0">
              <a:latin typeface="+mn-lt"/>
            </a:endParaRPr>
          </a:p>
        </p:txBody>
      </p:sp>
      <p:pic>
        <p:nvPicPr>
          <p:cNvPr id="6" name="Bildobjekt 13"/>
          <p:cNvPicPr>
            <a:picLocks noChangeAspect="1"/>
          </p:cNvPicPr>
          <p:nvPr/>
        </p:nvPicPr>
        <p:blipFill>
          <a:blip r:embed="rId3" cstate="print"/>
          <a:srcRect/>
          <a:stretch>
            <a:fillRect/>
          </a:stretch>
        </p:blipFill>
        <p:spPr bwMode="auto">
          <a:xfrm>
            <a:off x="8022395" y="6237312"/>
            <a:ext cx="970079" cy="479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4.bp.blogspot.com/-7xwMUXoAyVY/Tp_arsRa14I/AAAAAAAAAHg/4FVuvr8xPvA/s1600/Lyssna+p%25C3%25A5+Taltidning.jpg"/>
          <p:cNvPicPr>
            <a:picLocks noChangeAspect="1" noChangeArrowheads="1"/>
          </p:cNvPicPr>
          <p:nvPr/>
        </p:nvPicPr>
        <p:blipFill>
          <a:blip r:embed="rId2" cstate="email">
            <a:lum bright="-18000" contrast="-40000"/>
          </a:blip>
          <a:srcRect/>
          <a:stretch>
            <a:fillRect/>
          </a:stretch>
        </p:blipFill>
        <p:spPr bwMode="auto">
          <a:xfrm>
            <a:off x="5220072" y="1772816"/>
            <a:ext cx="3463586" cy="4298779"/>
          </a:xfrm>
          <a:prstGeom prst="rect">
            <a:avLst/>
          </a:prstGeom>
          <a:noFill/>
        </p:spPr>
      </p:pic>
      <p:sp>
        <p:nvSpPr>
          <p:cNvPr id="3" name="Platshållare för innehåll 2"/>
          <p:cNvSpPr>
            <a:spLocks noGrp="1"/>
          </p:cNvSpPr>
          <p:nvPr>
            <p:ph idx="1"/>
          </p:nvPr>
        </p:nvSpPr>
        <p:spPr>
          <a:xfrm>
            <a:off x="5364088" y="3717032"/>
            <a:ext cx="3240360" cy="2232248"/>
          </a:xfrm>
        </p:spPr>
        <p:txBody>
          <a:bodyPr>
            <a:noAutofit/>
          </a:bodyPr>
          <a:lstStyle/>
          <a:p>
            <a:pPr lvl="0">
              <a:buNone/>
            </a:pPr>
            <a:r>
              <a:rPr lang="sv-SE" sz="2800" b="1" dirty="0" smtClean="0">
                <a:solidFill>
                  <a:schemeClr val="bg1"/>
                </a:solidFill>
              </a:rPr>
              <a:t>70 % över 75 år</a:t>
            </a:r>
          </a:p>
          <a:p>
            <a:pPr lvl="0">
              <a:buNone/>
            </a:pPr>
            <a:r>
              <a:rPr lang="sv-SE" sz="2800" b="1" dirty="0" smtClean="0">
                <a:solidFill>
                  <a:schemeClr val="bg1"/>
                </a:solidFill>
              </a:rPr>
              <a:t>99 % synskada</a:t>
            </a:r>
          </a:p>
          <a:p>
            <a:pPr lvl="0">
              <a:buNone/>
            </a:pPr>
            <a:r>
              <a:rPr lang="sv-SE" sz="2800" b="1" dirty="0" smtClean="0">
                <a:solidFill>
                  <a:schemeClr val="bg1"/>
                </a:solidFill>
              </a:rPr>
              <a:t>10 % </a:t>
            </a:r>
            <a:r>
              <a:rPr lang="sv-SE" sz="2800" b="1" dirty="0" err="1" smtClean="0">
                <a:solidFill>
                  <a:schemeClr val="bg1"/>
                </a:solidFill>
              </a:rPr>
              <a:t>smartphone</a:t>
            </a:r>
            <a:endParaRPr lang="sv-SE" sz="2800" b="1" dirty="0" smtClean="0">
              <a:solidFill>
                <a:schemeClr val="bg1"/>
              </a:solidFill>
            </a:endParaRPr>
          </a:p>
        </p:txBody>
      </p:sp>
      <p:sp>
        <p:nvSpPr>
          <p:cNvPr id="10" name="Platshållare för innehåll 2"/>
          <p:cNvSpPr txBox="1">
            <a:spLocks/>
          </p:cNvSpPr>
          <p:nvPr/>
        </p:nvSpPr>
        <p:spPr>
          <a:xfrm>
            <a:off x="467544" y="1772816"/>
            <a:ext cx="4464496" cy="4176464"/>
          </a:xfrm>
          <a:prstGeom prst="rect">
            <a:avLst/>
          </a:prstGeom>
        </p:spPr>
        <p:txBody>
          <a:bodyPr vert="horz" lIns="91440" tIns="45720" rIns="91440" bIns="45720" rtlCol="0">
            <a:normAutofit lnSpcReduction="10000"/>
          </a:bodyPr>
          <a:lstStyle/>
          <a:p>
            <a:pPr marL="342900" lvl="0" indent="-342900">
              <a:spcBef>
                <a:spcPct val="20000"/>
              </a:spcBef>
            </a:pPr>
            <a:r>
              <a:rPr lang="sv-SE" sz="3200" dirty="0" smtClean="0"/>
              <a:t>Vill ha:</a:t>
            </a:r>
          </a:p>
          <a:p>
            <a:pPr marL="342900" lvl="0" indent="-342900">
              <a:spcBef>
                <a:spcPct val="20000"/>
              </a:spcBef>
              <a:buFont typeface="Arial" pitchFamily="34" charset="0"/>
              <a:buChar char="•"/>
            </a:pPr>
            <a:r>
              <a:rPr lang="sv-SE" sz="3200" dirty="0"/>
              <a:t>k</a:t>
            </a:r>
            <a:r>
              <a:rPr lang="sv-SE" sz="3200" dirty="0" smtClean="0"/>
              <a:t>unna läsa hela tidningen</a:t>
            </a:r>
          </a:p>
          <a:p>
            <a:pPr marL="342900" indent="-342900">
              <a:spcBef>
                <a:spcPct val="20000"/>
              </a:spcBef>
              <a:buFont typeface="Arial" pitchFamily="34" charset="0"/>
              <a:buChar char="•"/>
            </a:pPr>
            <a:r>
              <a:rPr lang="sv-SE" sz="3200" dirty="0" smtClean="0"/>
              <a:t>samma spelare för tidningar och böcker</a:t>
            </a:r>
          </a:p>
          <a:p>
            <a:pPr marL="342900" lvl="0" indent="-342900">
              <a:spcBef>
                <a:spcPct val="20000"/>
              </a:spcBef>
              <a:buFont typeface="Arial" pitchFamily="34" charset="0"/>
              <a:buChar char="•"/>
            </a:pPr>
            <a:r>
              <a:rPr lang="sv-SE" sz="3200" dirty="0" smtClean="0"/>
              <a:t>möjlighet att ta med tidningen t.ex. när man reser bort</a:t>
            </a:r>
          </a:p>
        </p:txBody>
      </p:sp>
      <p:sp>
        <p:nvSpPr>
          <p:cNvPr id="7" name="Rubrik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smtClean="0">
                <a:ea typeface="+mj-ea"/>
                <a:cs typeface="+mj-cs"/>
              </a:rPr>
              <a:t>Användarna av taltidningar</a:t>
            </a:r>
            <a:endParaRPr kumimoji="0" lang="sv-SE" sz="4400" b="0" i="0" u="none" strike="noStrike" kern="1200" cap="none" spc="0" normalizeH="0" baseline="0" noProof="0" dirty="0">
              <a:ln>
                <a:noFill/>
              </a:ln>
              <a:effectLst/>
              <a:uLnTx/>
              <a:uFillTx/>
              <a:ea typeface="+mj-ea"/>
              <a:cs typeface="+mj-cs"/>
            </a:endParaRPr>
          </a:p>
        </p:txBody>
      </p:sp>
      <p:pic>
        <p:nvPicPr>
          <p:cNvPr id="8" name="Bildobjekt 13"/>
          <p:cNvPicPr>
            <a:picLocks noChangeAspect="1"/>
          </p:cNvPicPr>
          <p:nvPr/>
        </p:nvPicPr>
        <p:blipFill>
          <a:blip r:embed="rId3" cstate="print"/>
          <a:srcRect/>
          <a:stretch>
            <a:fillRect/>
          </a:stretch>
        </p:blipFill>
        <p:spPr bwMode="auto">
          <a:xfrm>
            <a:off x="8022395" y="6237312"/>
            <a:ext cx="970079" cy="479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8475762"/>
              </p:ext>
            </p:extLst>
          </p:nvPr>
        </p:nvGraphicFramePr>
        <p:xfrm>
          <a:off x="4932040" y="2852937"/>
          <a:ext cx="367240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4864875" y="1288318"/>
            <a:ext cx="3816424" cy="1692771"/>
          </a:xfrm>
          <a:prstGeom prst="rect">
            <a:avLst/>
          </a:prstGeom>
          <a:noFill/>
        </p:spPr>
        <p:txBody>
          <a:bodyPr wrap="square" rtlCol="0">
            <a:spAutoFit/>
          </a:bodyPr>
          <a:lstStyle/>
          <a:p>
            <a:pPr algn="ctr"/>
            <a:r>
              <a:rPr lang="sv-SE" sz="2600" dirty="0" smtClean="0"/>
              <a:t>Åldersfördelning bland användare som registrerat sig för att ladda ner själva i augusti 2013</a:t>
            </a:r>
            <a:endParaRPr lang="sv-SE" sz="2600" dirty="0"/>
          </a:p>
        </p:txBody>
      </p:sp>
      <p:sp>
        <p:nvSpPr>
          <p:cNvPr id="6" name="Rubrik 1"/>
          <p:cNvSpPr>
            <a:spLocks noGrp="1"/>
          </p:cNvSpPr>
          <p:nvPr>
            <p:ph type="title"/>
          </p:nvPr>
        </p:nvSpPr>
        <p:spPr>
          <a:xfrm>
            <a:off x="457200" y="274638"/>
            <a:ext cx="8229600" cy="1143000"/>
          </a:xfrm>
        </p:spPr>
        <p:txBody>
          <a:bodyPr>
            <a:normAutofit fontScale="90000"/>
          </a:bodyPr>
          <a:lstStyle/>
          <a:p>
            <a:r>
              <a:rPr lang="sv-SE" sz="4000" dirty="0" smtClean="0">
                <a:latin typeface="+mn-lt"/>
              </a:rPr>
              <a:t>Jämför: Användarna av Legimus-tjänsterna</a:t>
            </a:r>
            <a:endParaRPr lang="sv-SE" sz="4000" dirty="0">
              <a:latin typeface="+mn-lt"/>
            </a:endParaRPr>
          </a:p>
        </p:txBody>
      </p:sp>
      <p:sp>
        <p:nvSpPr>
          <p:cNvPr id="13" name="textruta 12"/>
          <p:cNvSpPr txBox="1"/>
          <p:nvPr/>
        </p:nvSpPr>
        <p:spPr>
          <a:xfrm>
            <a:off x="611560" y="1556792"/>
            <a:ext cx="3744416" cy="1292662"/>
          </a:xfrm>
          <a:prstGeom prst="rect">
            <a:avLst/>
          </a:prstGeom>
          <a:noFill/>
        </p:spPr>
        <p:txBody>
          <a:bodyPr wrap="square" rtlCol="0">
            <a:spAutoFit/>
          </a:bodyPr>
          <a:lstStyle/>
          <a:p>
            <a:pPr algn="ctr"/>
            <a:r>
              <a:rPr lang="sv-SE" sz="2600" dirty="0" smtClean="0"/>
              <a:t>Tillväxt av användare som laddar ner själva</a:t>
            </a:r>
          </a:p>
          <a:p>
            <a:pPr algn="ctr"/>
            <a:r>
              <a:rPr lang="sv-SE" sz="2600" dirty="0" err="1" smtClean="0"/>
              <a:t>sept</a:t>
            </a:r>
            <a:r>
              <a:rPr lang="sv-SE" sz="2600" dirty="0" smtClean="0"/>
              <a:t> 2011 –&gt; nov 2013</a:t>
            </a:r>
            <a:endParaRPr lang="sv-SE" sz="2600" dirty="0"/>
          </a:p>
        </p:txBody>
      </p:sp>
      <p:graphicFrame>
        <p:nvGraphicFramePr>
          <p:cNvPr id="9" name="Diagram 8"/>
          <p:cNvGraphicFramePr>
            <a:graphicFrameLocks/>
          </p:cNvGraphicFramePr>
          <p:nvPr>
            <p:extLst>
              <p:ext uri="{D42A27DB-BD31-4B8C-83A1-F6EECF244321}">
                <p14:modId xmlns:p14="http://schemas.microsoft.com/office/powerpoint/2010/main" val="2095392663"/>
              </p:ext>
            </p:extLst>
          </p:nvPr>
        </p:nvGraphicFramePr>
        <p:xfrm>
          <a:off x="539552" y="2966454"/>
          <a:ext cx="3888432" cy="295581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Bildobjekt 13"/>
          <p:cNvPicPr>
            <a:picLocks noChangeAspect="1"/>
          </p:cNvPicPr>
          <p:nvPr/>
        </p:nvPicPr>
        <p:blipFill>
          <a:blip r:embed="rId4" cstate="print"/>
          <a:srcRect/>
          <a:stretch>
            <a:fillRect/>
          </a:stretch>
        </p:blipFill>
        <p:spPr bwMode="auto">
          <a:xfrm>
            <a:off x="8022395" y="6237312"/>
            <a:ext cx="970079" cy="479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mn-lt"/>
              </a:rPr>
              <a:t>Programmet </a:t>
            </a:r>
            <a:r>
              <a:rPr lang="sv-SE" i="1" dirty="0" smtClean="0">
                <a:latin typeface="+mn-lt"/>
              </a:rPr>
              <a:t>Taltidningen 2.0</a:t>
            </a:r>
            <a:endParaRPr lang="sv-SE" i="1" dirty="0">
              <a:latin typeface="+mn-lt"/>
            </a:endParaRPr>
          </a:p>
        </p:txBody>
      </p:sp>
      <p:sp>
        <p:nvSpPr>
          <p:cNvPr id="4" name="Platshållare för innehåll 2"/>
          <p:cNvSpPr>
            <a:spLocks noGrp="1"/>
          </p:cNvSpPr>
          <p:nvPr>
            <p:ph idx="1"/>
          </p:nvPr>
        </p:nvSpPr>
        <p:spPr>
          <a:xfrm>
            <a:off x="467545" y="1556793"/>
            <a:ext cx="4536504" cy="3816424"/>
          </a:xfrm>
        </p:spPr>
        <p:txBody>
          <a:bodyPr>
            <a:normAutofit/>
          </a:bodyPr>
          <a:lstStyle/>
          <a:p>
            <a:r>
              <a:rPr lang="sv-SE" dirty="0" smtClean="0"/>
              <a:t>Regeringsuppdrag till MTM och PTS </a:t>
            </a:r>
          </a:p>
          <a:p>
            <a:r>
              <a:rPr lang="sv-SE" dirty="0" smtClean="0"/>
              <a:t>Teknikskifte 2013-2015</a:t>
            </a:r>
          </a:p>
          <a:p>
            <a:pPr lvl="1"/>
            <a:r>
              <a:rPr lang="sv-SE" dirty="0" smtClean="0"/>
              <a:t>Ökad tillgänglighet</a:t>
            </a:r>
          </a:p>
          <a:p>
            <a:pPr lvl="1"/>
            <a:r>
              <a:rPr lang="sv-SE" dirty="0" smtClean="0"/>
              <a:t>Kostnadseffektivare</a:t>
            </a:r>
          </a:p>
          <a:p>
            <a:pPr lvl="1"/>
            <a:r>
              <a:rPr lang="sv-SE" dirty="0" smtClean="0"/>
              <a:t>Samordning med talboksverksamheten</a:t>
            </a:r>
          </a:p>
          <a:p>
            <a:pPr lvl="1"/>
            <a:endParaRPr lang="sv-SE" dirty="0"/>
          </a:p>
        </p:txBody>
      </p:sp>
      <p:pic>
        <p:nvPicPr>
          <p:cNvPr id="5" name="Picture 2" descr="http://www.mtm.se/filer/press/MTM_taltidningar_s.jpg"/>
          <p:cNvPicPr>
            <a:picLocks noChangeAspect="1" noChangeArrowheads="1"/>
          </p:cNvPicPr>
          <p:nvPr/>
        </p:nvPicPr>
        <p:blipFill>
          <a:blip r:embed="rId2" cstate="print"/>
          <a:srcRect/>
          <a:stretch>
            <a:fillRect/>
          </a:stretch>
        </p:blipFill>
        <p:spPr bwMode="auto">
          <a:xfrm>
            <a:off x="5148064" y="1700808"/>
            <a:ext cx="3475184" cy="4264834"/>
          </a:xfrm>
          <a:prstGeom prst="rect">
            <a:avLst/>
          </a:prstGeom>
          <a:noFill/>
        </p:spPr>
      </p:pic>
      <p:pic>
        <p:nvPicPr>
          <p:cNvPr id="7" name="Bildobjekt 13"/>
          <p:cNvPicPr>
            <a:picLocks noChangeAspect="1"/>
          </p:cNvPicPr>
          <p:nvPr/>
        </p:nvPicPr>
        <p:blipFill>
          <a:blip r:embed="rId3" cstate="print"/>
          <a:srcRect/>
          <a:stretch>
            <a:fillRect/>
          </a:stretch>
        </p:blipFill>
        <p:spPr bwMode="auto">
          <a:xfrm>
            <a:off x="8022395" y="6237312"/>
            <a:ext cx="970079" cy="479969"/>
          </a:xfrm>
          <a:prstGeom prst="rect">
            <a:avLst/>
          </a:prstGeom>
          <a:noFill/>
          <a:ln w="9525">
            <a:noFill/>
            <a:miter lim="800000"/>
            <a:headEnd/>
            <a:tailEnd/>
          </a:ln>
        </p:spPr>
      </p:pic>
      <p:sp>
        <p:nvSpPr>
          <p:cNvPr id="3" name="textruta 2"/>
          <p:cNvSpPr txBox="1"/>
          <p:nvPr/>
        </p:nvSpPr>
        <p:spPr>
          <a:xfrm>
            <a:off x="467545" y="5380867"/>
            <a:ext cx="4033284" cy="584775"/>
          </a:xfrm>
          <a:prstGeom prst="rect">
            <a:avLst/>
          </a:prstGeom>
          <a:noFill/>
        </p:spPr>
        <p:txBody>
          <a:bodyPr wrap="none" rtlCol="0">
            <a:spAutoFit/>
          </a:bodyPr>
          <a:lstStyle/>
          <a:p>
            <a:r>
              <a:rPr lang="sv-SE" sz="3200" dirty="0" smtClean="0"/>
              <a:t>www.taltidningen20.se</a:t>
            </a:r>
            <a:endParaRPr lang="sv-SE"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Variable Blac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561</Words>
  <Application>Microsoft Office PowerPoint</Application>
  <PresentationFormat>Bildspel på skärmen (4:3)</PresentationFormat>
  <Paragraphs>127</Paragraphs>
  <Slides>19</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ＭＳ Ｐゴシック</vt:lpstr>
      <vt:lpstr>Arial</vt:lpstr>
      <vt:lpstr>Calibri</vt:lpstr>
      <vt:lpstr>Variable</vt:lpstr>
      <vt:lpstr>Variable Black</vt:lpstr>
      <vt:lpstr>1_Office-tema</vt:lpstr>
      <vt:lpstr>Taltidningen 2.0</vt:lpstr>
      <vt:lpstr>PowerPoint-presentation</vt:lpstr>
      <vt:lpstr>Dagstidningsläsning</vt:lpstr>
      <vt:lpstr>Tillgänglig läsning</vt:lpstr>
      <vt:lpstr>Användning av digitala medier 2013</vt:lpstr>
      <vt:lpstr>Dagstidningar som taltidning</vt:lpstr>
      <vt:lpstr>PowerPoint-presentation</vt:lpstr>
      <vt:lpstr>Jämför: Användarna av Legimus-tjänsterna</vt:lpstr>
      <vt:lpstr>Programmet Taltidningen 2.0</vt:lpstr>
      <vt:lpstr>Genomförandet av Taltidningen 2.0</vt:lpstr>
      <vt:lpstr>Den nya taltidningstjänsten</vt:lpstr>
      <vt:lpstr>PowerPoint-presentation</vt:lpstr>
      <vt:lpstr>HUR läser man taltidningen?</vt:lpstr>
      <vt:lpstr>Användarupplevelsen så här långt</vt:lpstr>
      <vt:lpstr>e-medier via internet till alla?</vt:lpstr>
      <vt:lpstr>PowerPoint-presentation</vt:lpstr>
      <vt:lpstr>Modell för inkluderande tjänster</vt:lpstr>
      <vt:lpstr>Hur når vi fler?</vt:lpstr>
      <vt:lpstr>Tack!</vt:lpstr>
    </vt:vector>
  </TitlesOfParts>
  <Company>TPB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Läs Vad, När och Hur du vill</dc:title>
  <dc:creator>Jesper Klein</dc:creator>
  <cp:lastModifiedBy>Anna-Lena Andersson</cp:lastModifiedBy>
  <cp:revision>204</cp:revision>
  <dcterms:created xsi:type="dcterms:W3CDTF">2013-10-17T07:06:44Z</dcterms:created>
  <dcterms:modified xsi:type="dcterms:W3CDTF">2014-11-06T14:41:53Z</dcterms:modified>
</cp:coreProperties>
</file>