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2" r:id="rId1"/>
  </p:sldMasterIdLst>
  <p:notesMasterIdLst>
    <p:notesMasterId r:id="rId48"/>
  </p:notesMasterIdLst>
  <p:handoutMasterIdLst>
    <p:handoutMasterId r:id="rId49"/>
  </p:handoutMasterIdLst>
  <p:sldIdLst>
    <p:sldId id="586" r:id="rId2"/>
    <p:sldId id="588" r:id="rId3"/>
    <p:sldId id="382" r:id="rId4"/>
    <p:sldId id="583" r:id="rId5"/>
    <p:sldId id="441" r:id="rId6"/>
    <p:sldId id="383" r:id="rId7"/>
    <p:sldId id="384" r:id="rId8"/>
    <p:sldId id="622" r:id="rId9"/>
    <p:sldId id="591" r:id="rId10"/>
    <p:sldId id="623" r:id="rId11"/>
    <p:sldId id="481" r:id="rId12"/>
    <p:sldId id="482" r:id="rId13"/>
    <p:sldId id="443" r:id="rId14"/>
    <p:sldId id="444" r:id="rId15"/>
    <p:sldId id="624" r:id="rId16"/>
    <p:sldId id="625" r:id="rId17"/>
    <p:sldId id="596" r:id="rId18"/>
    <p:sldId id="597" r:id="rId19"/>
    <p:sldId id="598" r:id="rId20"/>
    <p:sldId id="628" r:id="rId21"/>
    <p:sldId id="576" r:id="rId22"/>
    <p:sldId id="626" r:id="rId23"/>
    <p:sldId id="611" r:id="rId24"/>
    <p:sldId id="613" r:id="rId25"/>
    <p:sldId id="616" r:id="rId26"/>
    <p:sldId id="601" r:id="rId27"/>
    <p:sldId id="627" r:id="rId28"/>
    <p:sldId id="604" r:id="rId29"/>
    <p:sldId id="614" r:id="rId30"/>
    <p:sldId id="510" r:id="rId31"/>
    <p:sldId id="519" r:id="rId32"/>
    <p:sldId id="610" r:id="rId33"/>
    <p:sldId id="570" r:id="rId34"/>
    <p:sldId id="567" r:id="rId35"/>
    <p:sldId id="526" r:id="rId36"/>
    <p:sldId id="620" r:id="rId37"/>
    <p:sldId id="621" r:id="rId38"/>
    <p:sldId id="619" r:id="rId39"/>
    <p:sldId id="527" r:id="rId40"/>
    <p:sldId id="530" r:id="rId41"/>
    <p:sldId id="566" r:id="rId42"/>
    <p:sldId id="607" r:id="rId43"/>
    <p:sldId id="608" r:id="rId44"/>
    <p:sldId id="476" r:id="rId45"/>
    <p:sldId id="480" r:id="rId46"/>
    <p:sldId id="307" r:id="rId47"/>
  </p:sldIdLst>
  <p:sldSz cx="9144000" cy="6858000" type="screen4x3"/>
  <p:notesSz cx="6662738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09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97A"/>
    <a:srgbClr val="000099"/>
    <a:srgbClr val="0033CC"/>
    <a:srgbClr val="0000CC"/>
    <a:srgbClr val="000066"/>
    <a:srgbClr val="003399"/>
    <a:srgbClr val="FF3300"/>
    <a:srgbClr val="3333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69" autoAdjust="0"/>
    <p:restoredTop sz="80039" autoAdjust="0"/>
  </p:normalViewPr>
  <p:slideViewPr>
    <p:cSldViewPr>
      <p:cViewPr varScale="1">
        <p:scale>
          <a:sx n="59" d="100"/>
          <a:sy n="59" d="100"/>
        </p:scale>
        <p:origin x="86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624" y="-78"/>
      </p:cViewPr>
      <p:guideLst>
        <p:guide orient="horz" pos="3126"/>
        <p:guide pos="209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9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3270" y="0"/>
            <a:ext cx="28879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4"/>
            <a:ext cx="28879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3270" y="9428164"/>
            <a:ext cx="28879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2C59A490-FE6C-4EEB-B437-2AB088E6C68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22236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9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3270" y="0"/>
            <a:ext cx="28879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0900" y="744538"/>
            <a:ext cx="4960938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5963" y="4714876"/>
            <a:ext cx="5330813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noProof="0" smtClean="0"/>
              <a:t>Klicka här för att ändra format på bakgrundstexten</a:t>
            </a:r>
          </a:p>
          <a:p>
            <a:pPr lvl="1"/>
            <a:r>
              <a:rPr lang="sv-SE" noProof="0" smtClean="0"/>
              <a:t>Nivå två</a:t>
            </a:r>
          </a:p>
          <a:p>
            <a:pPr lvl="2"/>
            <a:r>
              <a:rPr lang="sv-SE" noProof="0" smtClean="0"/>
              <a:t>Nivå tre</a:t>
            </a:r>
          </a:p>
          <a:p>
            <a:pPr lvl="3"/>
            <a:r>
              <a:rPr lang="sv-SE" noProof="0" smtClean="0"/>
              <a:t>Nivå fyra</a:t>
            </a:r>
          </a:p>
          <a:p>
            <a:pPr lvl="4"/>
            <a:r>
              <a:rPr lang="sv-SE" noProof="0" smtClean="0"/>
              <a:t>Nivå fem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4"/>
            <a:ext cx="28879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3270" y="9428164"/>
            <a:ext cx="28879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005C350-AEC5-497B-86AF-6C6946F7C84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16087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anna.fahlbeck@linkoping.se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Relationship Id="rId4" Type="http://schemas.openxmlformats.org/officeDocument/2006/relationships/hyperlink" Target="mailto:kristina.lundwall@linkoping.se" TargetMode="Externa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Platshållare för bildobjekt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8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ECD6A-E63D-4DE2-AE61-EAC3849A9665}" type="slidenum">
              <a:rPr lang="sv-SE" smtClean="0"/>
              <a:pPr>
                <a:defRPr/>
              </a:pPr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92432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Platshållare för bildobjekt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8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sv-SE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För att </a:t>
            </a:r>
            <a:r>
              <a:rPr lang="sv-SE" sz="1200" b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få nya kunder </a:t>
            </a:r>
            <a:r>
              <a:rPr lang="sv-SE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måste vi </a:t>
            </a:r>
            <a:r>
              <a:rPr lang="sv-SE" sz="1200" b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gå utanför biblioteket</a:t>
            </a:r>
            <a:r>
              <a:rPr lang="sv-SE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, de </a:t>
            </a:r>
            <a:r>
              <a:rPr lang="sv-SE" sz="1200" b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flesta kunder med läsnedsättning känner inte till bibliotekets service/medier </a:t>
            </a:r>
            <a:r>
              <a:rPr lang="sv-SE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– vi måste därför </a:t>
            </a:r>
            <a:r>
              <a:rPr lang="sv-SE" sz="1200" b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söka upp och informera dem</a:t>
            </a:r>
            <a:r>
              <a:rPr lang="sv-SE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.</a:t>
            </a:r>
          </a:p>
          <a:p>
            <a:r>
              <a:rPr lang="sv-SE" b="1" dirty="0" smtClean="0"/>
              <a:t>Vilka behov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sv-SE" b="1" dirty="0" smtClean="0"/>
              <a:t>Vilka medier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sv-SE" b="1" dirty="0" smtClean="0"/>
              <a:t>Förmedlare – </a:t>
            </a:r>
          </a:p>
          <a:p>
            <a:pPr marL="724050" lvl="1" indent="-324000">
              <a:spcBef>
                <a:spcPts val="300"/>
              </a:spcBef>
              <a:spcAft>
                <a:spcPts val="300"/>
              </a:spcAft>
              <a:buFont typeface="Calibri" pitchFamily="34" charset="0"/>
              <a:buChar char="–"/>
            </a:pPr>
            <a:r>
              <a:rPr lang="sv-SE" sz="1200" b="1" dirty="0" smtClean="0"/>
              <a:t>Personal</a:t>
            </a:r>
          </a:p>
          <a:p>
            <a:pPr marL="724050" lvl="1" indent="-324000">
              <a:spcBef>
                <a:spcPts val="300"/>
              </a:spcBef>
              <a:spcAft>
                <a:spcPts val="300"/>
              </a:spcAft>
              <a:buFont typeface="Calibri" pitchFamily="34" charset="0"/>
              <a:buChar char="–"/>
            </a:pPr>
            <a:r>
              <a:rPr lang="sv-SE" sz="1200" b="1" dirty="0" smtClean="0"/>
              <a:t>Anhöriga</a:t>
            </a:r>
          </a:p>
          <a:p>
            <a:pPr marL="724050" lvl="1" indent="-324000">
              <a:spcBef>
                <a:spcPts val="300"/>
              </a:spcBef>
              <a:spcAft>
                <a:spcPts val="300"/>
              </a:spcAft>
              <a:buFont typeface="Calibri" pitchFamily="34" charset="0"/>
              <a:buChar char="–"/>
            </a:pPr>
            <a:r>
              <a:rPr lang="sv-SE" sz="1200" b="1" dirty="0" smtClean="0"/>
              <a:t>Föräldrar</a:t>
            </a:r>
          </a:p>
          <a:p>
            <a:r>
              <a:rPr lang="sv-SE" b="1" dirty="0" smtClean="0"/>
              <a:t>För vuxna: Få tips på: Annhörigstöd och föreningar</a:t>
            </a:r>
          </a:p>
          <a:p>
            <a:endParaRPr lang="sv-SE" b="1" dirty="0" smtClean="0"/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v-SE" dirty="0" smtClean="0"/>
              <a:t>Mål  - att nå fler och nya användare:</a:t>
            </a:r>
            <a:r>
              <a:rPr lang="sv-SE" sz="1200" dirty="0" smtClean="0"/>
              <a:t>              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Calibri" pitchFamily="34" charset="0"/>
              <a:buNone/>
              <a:tabLst/>
              <a:defRPr/>
            </a:pPr>
            <a:r>
              <a:rPr lang="sv-SE" sz="1200" b="1" dirty="0" smtClean="0"/>
              <a:t>Martin – jag kommer inte till biblioteket.  Biblioteket ska komma hem till mig!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Calibri" pitchFamily="34" charset="0"/>
              <a:buNone/>
              <a:tabLst/>
              <a:defRPr/>
            </a:pPr>
            <a:endParaRPr lang="sv-SE" sz="1200" b="1" dirty="0" smtClean="0"/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Calibri" pitchFamily="34" charset="0"/>
              <a:buNone/>
              <a:tabLst/>
              <a:defRPr/>
            </a:pPr>
            <a:r>
              <a:rPr lang="sv-SE" sz="1200" b="1" dirty="0" smtClean="0"/>
              <a:t>Ta reda på olika verksamheter i kommunen där behoven finns: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Calibri" pitchFamily="34" charset="0"/>
              <a:buNone/>
              <a:tabLst/>
              <a:defRPr/>
            </a:pPr>
            <a:r>
              <a:rPr lang="sv-SE" sz="1200" b="1" dirty="0" smtClean="0"/>
              <a:t>Börja inom förskolan - Särskilt stöd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Calibri" pitchFamily="34" charset="0"/>
              <a:buNone/>
              <a:tabLst/>
              <a:defRPr/>
            </a:pPr>
            <a:r>
              <a:rPr lang="sv-SE" sz="1200" b="1" dirty="0" smtClean="0"/>
              <a:t>Fortsätt med grundskolan – Stöd till elever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Calibri" pitchFamily="34" charset="0"/>
              <a:buNone/>
              <a:tabLst/>
              <a:defRPr/>
            </a:pPr>
            <a:r>
              <a:rPr lang="sv-SE" sz="1200" b="1" dirty="0" smtClean="0"/>
              <a:t>Kolla av gymnasieskolan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Calibri" pitchFamily="34" charset="0"/>
              <a:buNone/>
              <a:tabLst/>
              <a:defRPr/>
            </a:pPr>
            <a:r>
              <a:rPr lang="sv-SE" sz="1200" b="1" dirty="0" smtClean="0"/>
              <a:t>Särskolan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Calibri" pitchFamily="34" charset="0"/>
              <a:buNone/>
              <a:tabLst/>
              <a:defRPr/>
            </a:pPr>
            <a:r>
              <a:rPr lang="sv-SE" sz="1200" b="1" dirty="0" smtClean="0"/>
              <a:t>Sektionen för resurs och stödverksamhet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Calibri" pitchFamily="34" charset="0"/>
              <a:buNone/>
              <a:tabLst/>
              <a:defRPr/>
            </a:pPr>
            <a:r>
              <a:rPr lang="sv-SE" sz="1200" b="1" dirty="0" smtClean="0"/>
              <a:t>Besök några verksamheter i kommunen: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Calibri" pitchFamily="34" charset="0"/>
              <a:buNone/>
              <a:tabLst/>
              <a:defRPr/>
            </a:pPr>
            <a:r>
              <a:rPr lang="sv-SE" sz="1200" b="1" dirty="0" smtClean="0"/>
              <a:t>Barnhabiliteringen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Calibri" pitchFamily="34" charset="0"/>
              <a:buNone/>
              <a:tabLst/>
              <a:defRPr/>
            </a:pPr>
            <a:r>
              <a:rPr lang="sv-SE" sz="1200" b="1" dirty="0" smtClean="0"/>
              <a:t>Språksam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Calibri" pitchFamily="34" charset="0"/>
              <a:buNone/>
              <a:tabLst/>
              <a:defRPr/>
            </a:pPr>
            <a:r>
              <a:rPr lang="sv-SE" sz="1200" b="1" dirty="0" smtClean="0"/>
              <a:t>Specialpedagogiska skolmyndigheten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Calibri" pitchFamily="34" charset="0"/>
              <a:buNone/>
              <a:tabLst/>
              <a:defRPr/>
            </a:pPr>
            <a:r>
              <a:rPr lang="sv-SE" sz="1200" b="1" dirty="0" smtClean="0"/>
              <a:t>Syncentralen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Calibri" pitchFamily="34" charset="0"/>
              <a:buNone/>
              <a:tabLst/>
              <a:defRPr/>
            </a:pPr>
            <a:endParaRPr lang="sv-SE" sz="1200" b="1" dirty="0" smtClean="0"/>
          </a:p>
          <a:p>
            <a:pPr lvl="1">
              <a:buFont typeface="Calibri" pitchFamily="34" charset="0"/>
              <a:buNone/>
            </a:pPr>
            <a:endParaRPr lang="sv-SE" sz="1200" dirty="0" smtClean="0"/>
          </a:p>
          <a:p>
            <a:endParaRPr lang="sv-SE" b="1" dirty="0" smtClean="0"/>
          </a:p>
          <a:p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BF7C99-2541-463A-9134-EAB2F48EEF0A}" type="slidenum">
              <a:rPr lang="sv-SE" smtClean="0"/>
              <a:pPr>
                <a:defRPr/>
              </a:pPr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21796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Platshållare för bildobjekt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8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sv-SE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För att </a:t>
            </a:r>
            <a:r>
              <a:rPr lang="sv-SE" sz="1200" b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få nya kunder </a:t>
            </a:r>
            <a:r>
              <a:rPr lang="sv-SE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måste vi </a:t>
            </a:r>
            <a:r>
              <a:rPr lang="sv-SE" sz="1200" b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gå utanför biblioteket</a:t>
            </a:r>
            <a:r>
              <a:rPr lang="sv-SE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, de </a:t>
            </a:r>
            <a:r>
              <a:rPr lang="sv-SE" sz="1200" b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flesta kunder med läsnedsättning känner inte till bibliotekets service/medier </a:t>
            </a:r>
            <a:r>
              <a:rPr lang="sv-SE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– vi måste därför </a:t>
            </a:r>
            <a:r>
              <a:rPr lang="sv-SE" sz="1200" b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söka upp och informera dem</a:t>
            </a:r>
            <a:r>
              <a:rPr lang="sv-SE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.</a:t>
            </a:r>
          </a:p>
          <a:p>
            <a:r>
              <a:rPr lang="sv-SE" b="1" dirty="0" smtClean="0"/>
              <a:t>Vilka behov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sv-SE" b="1" dirty="0" smtClean="0"/>
              <a:t>Vilka medier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sv-SE" b="1" dirty="0" smtClean="0"/>
              <a:t>Förmedlare – </a:t>
            </a:r>
          </a:p>
          <a:p>
            <a:pPr marL="724050" lvl="1" indent="-324000">
              <a:spcBef>
                <a:spcPts val="300"/>
              </a:spcBef>
              <a:spcAft>
                <a:spcPts val="300"/>
              </a:spcAft>
              <a:buFont typeface="Calibri" pitchFamily="34" charset="0"/>
              <a:buChar char="–"/>
            </a:pPr>
            <a:r>
              <a:rPr lang="sv-SE" sz="1200" b="1" dirty="0" smtClean="0"/>
              <a:t>Personal</a:t>
            </a:r>
          </a:p>
          <a:p>
            <a:pPr marL="724050" lvl="1" indent="-324000">
              <a:spcBef>
                <a:spcPts val="300"/>
              </a:spcBef>
              <a:spcAft>
                <a:spcPts val="300"/>
              </a:spcAft>
              <a:buFont typeface="Calibri" pitchFamily="34" charset="0"/>
              <a:buChar char="–"/>
            </a:pPr>
            <a:r>
              <a:rPr lang="sv-SE" sz="1200" b="1" dirty="0" smtClean="0"/>
              <a:t>Anhöriga</a:t>
            </a:r>
          </a:p>
          <a:p>
            <a:pPr marL="724050" lvl="1" indent="-324000">
              <a:spcBef>
                <a:spcPts val="300"/>
              </a:spcBef>
              <a:spcAft>
                <a:spcPts val="300"/>
              </a:spcAft>
              <a:buFont typeface="Calibri" pitchFamily="34" charset="0"/>
              <a:buChar char="–"/>
            </a:pPr>
            <a:r>
              <a:rPr lang="sv-SE" sz="1200" b="1" dirty="0" smtClean="0"/>
              <a:t>Föräldrar</a:t>
            </a:r>
          </a:p>
          <a:p>
            <a:r>
              <a:rPr lang="sv-SE" b="1" dirty="0" smtClean="0"/>
              <a:t>För vuxna: Få tips på: Annhörigstöd och föreningar</a:t>
            </a:r>
          </a:p>
          <a:p>
            <a:endParaRPr lang="sv-SE" b="1" dirty="0" smtClean="0"/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v-SE" dirty="0" smtClean="0"/>
              <a:t>Mål  - att nå fler och nya användare:</a:t>
            </a:r>
            <a:r>
              <a:rPr lang="sv-SE" sz="1200" dirty="0" smtClean="0"/>
              <a:t>              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Calibri" pitchFamily="34" charset="0"/>
              <a:buNone/>
              <a:tabLst/>
              <a:defRPr/>
            </a:pPr>
            <a:r>
              <a:rPr lang="sv-SE" sz="1200" b="1" dirty="0" smtClean="0"/>
              <a:t>Martin – jag kommer inte till biblioteket.  Biblioteket ska komma hem till mig!</a:t>
            </a:r>
          </a:p>
          <a:p>
            <a:pPr lvl="1">
              <a:buFont typeface="Calibri" pitchFamily="34" charset="0"/>
              <a:buNone/>
            </a:pPr>
            <a:endParaRPr lang="sv-SE" sz="1200" dirty="0" smtClean="0"/>
          </a:p>
          <a:p>
            <a:endParaRPr lang="sv-SE" b="1" dirty="0" smtClean="0"/>
          </a:p>
          <a:p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BF7C99-2541-463A-9134-EAB2F48EEF0A}" type="slidenum">
              <a:rPr lang="sv-SE" smtClean="0"/>
              <a:pPr>
                <a:defRPr/>
              </a:pPr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15706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Platshållare för bildobjekt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019936-4554-4DB2-9794-E3DF5716D84E}" type="slidenum">
              <a:rPr lang="sv-SE" smtClean="0"/>
              <a:pPr>
                <a:defRPr/>
              </a:pPr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569376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Platshållare för bildobjekt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z="120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3FBE0F-C0A0-4E6E-9210-D1968F5A1AD1}" type="slidenum">
              <a:rPr lang="sv-SE" smtClean="0"/>
              <a:pPr>
                <a:defRPr/>
              </a:pPr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80852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4678BC-A043-4C17-896A-0306CF960310}" type="slidenum">
              <a:rPr lang="sv-SE" smtClean="0"/>
              <a:pPr>
                <a:defRPr/>
              </a:pPr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5924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Platshållare för bildobjekt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4034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sv-SE" dirty="0" smtClean="0"/>
              <a:t>Bibliotekens ansvar för tillgänglighet för personer med läsnedsättning , http://www.mtm.se/om_tpb/uppdrag/talboksmodellen/#bibliotek</a:t>
            </a:r>
          </a:p>
          <a:p>
            <a:endParaRPr lang="sv-SE" dirty="0" smtClean="0"/>
          </a:p>
          <a:p>
            <a:r>
              <a:rPr lang="sv-SE" sz="1200" dirty="0" err="1" smtClean="0"/>
              <a:t>MTM:s</a:t>
            </a:r>
            <a:r>
              <a:rPr lang="sv-SE" sz="1200" dirty="0" smtClean="0"/>
              <a:t> uppdrag är att </a:t>
            </a:r>
            <a:r>
              <a:rPr lang="sv-SE" sz="1200" b="1" dirty="0" smtClean="0"/>
              <a:t>ge människor med läsnedsättning tillgång till de medier de behöver på det sätt som passar dem</a:t>
            </a:r>
            <a:r>
              <a:rPr lang="sv-SE" sz="1200" dirty="0" smtClean="0"/>
              <a:t>. </a:t>
            </a:r>
            <a:r>
              <a:rPr lang="sv-SE" sz="1200" dirty="0" err="1" smtClean="0"/>
              <a:t>MTM:s</a:t>
            </a:r>
            <a:r>
              <a:rPr lang="sv-SE" sz="1200" dirty="0" smtClean="0"/>
              <a:t> vision är ett samhälle där alla medier är tillgängliga. </a:t>
            </a:r>
            <a:endParaRPr lang="sv-SE" dirty="0" smtClean="0"/>
          </a:p>
          <a:p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214D8E-37D4-4549-B09F-6F57D6ACF2BA}" type="slidenum">
              <a:rPr lang="sv-SE" smtClean="0"/>
              <a:pPr>
                <a:defRPr/>
              </a:pPr>
              <a:t>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403753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Platshållare för bildobjekt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106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sv-SE" b="1" dirty="0" smtClean="0"/>
              <a:t>Bra om så många som möjligt känner till Äppelhyllan, särskilt för filialerna!</a:t>
            </a:r>
          </a:p>
          <a:p>
            <a:r>
              <a:rPr lang="sv-SE" b="1" dirty="0" smtClean="0"/>
              <a:t>Broschyrer: Äppelhyllan, Lätt att läsa på olika sätt,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5153C8-FE02-4AC2-889C-1C15D682D31D}" type="slidenum">
              <a:rPr lang="sv-SE" smtClean="0"/>
              <a:pPr>
                <a:defRPr/>
              </a:pPr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71300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sv-SE" dirty="0" smtClean="0"/>
              <a:t>Alla barn är olika och läser på olika sätt, därför finns Äppelhyllan </a:t>
            </a:r>
          </a:p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sv-SE" dirty="0" smtClean="0"/>
              <a:t>I Äppelhyllan finns medier som barn kan läsa med ögon, öron eller fingertoppar</a:t>
            </a:r>
          </a:p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sv-SE" dirty="0" smtClean="0"/>
              <a:t>Här hittar du böcker för och om barn med funktionsnedsättning. Böcker som väcker läsglädje, men också ger stöd och inspiration till dig som vuxen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05C350-AEC5-497B-86AF-6C6946F7C842}" type="slidenum">
              <a:rPr lang="sv-SE" smtClean="0"/>
              <a:pPr>
                <a:defRPr/>
              </a:pPr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53397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4678BC-A043-4C17-896A-0306CF960310}" type="slidenum">
              <a:rPr lang="sv-SE" smtClean="0"/>
              <a:pPr>
                <a:defRPr/>
              </a:pPr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907976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4678BC-A043-4C17-896A-0306CF960310}" type="slidenum">
              <a:rPr lang="sv-SE" smtClean="0"/>
              <a:pPr>
                <a:defRPr/>
              </a:pPr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67159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Platshållare för bildobjekt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8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ECD6A-E63D-4DE2-AE61-EAC3849A9665}" type="slidenum">
              <a:rPr lang="sv-SE" smtClean="0"/>
              <a:pPr>
                <a:defRPr/>
              </a:pPr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153223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05C350-AEC5-497B-86AF-6C6946F7C842}" type="slidenum">
              <a:rPr lang="sv-SE" smtClean="0"/>
              <a:pPr>
                <a:defRPr/>
              </a:pPr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667176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Platshållare för bildobjekt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106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z="300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5153C8-FE02-4AC2-889C-1C15D682D31D}" type="slidenum">
              <a:rPr lang="sv-SE" smtClean="0"/>
              <a:pPr>
                <a:defRPr/>
              </a:pPr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58206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05C350-AEC5-497B-86AF-6C6946F7C842}" type="slidenum">
              <a:rPr lang="sv-SE" smtClean="0"/>
              <a:pPr>
                <a:defRPr/>
              </a:pPr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93994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Platshållare för bildobjekt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8850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E6D1F9-72E1-4477-ABFC-F999524FA99B}" type="slidenum">
              <a:rPr lang="sv-SE" smtClean="0"/>
              <a:pPr>
                <a:defRPr/>
              </a:pPr>
              <a:t>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230862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Platshållare för bildobjekt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5298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082C47-D356-4714-822B-BE21302DF0A0}" type="slidenum">
              <a:rPr lang="sv-SE" smtClean="0"/>
              <a:pPr>
                <a:defRPr/>
              </a:pPr>
              <a:t>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583953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Platshållare för bildobjekt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106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b="1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5153C8-FE02-4AC2-889C-1C15D682D31D}" type="slidenum">
              <a:rPr lang="sv-SE" smtClean="0"/>
              <a:pPr>
                <a:defRPr/>
              </a:pPr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39693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Platshållare för bildobjekt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7346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62993-CFCE-4BED-957A-FBCBB8BCA292}" type="slidenum">
              <a:rPr lang="sv-SE" smtClean="0"/>
              <a:pPr>
                <a:defRPr/>
              </a:pPr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08835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Platshållare för bildobjekt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8850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0"/>
            <a:endParaRPr lang="sv-SE" sz="1200" kern="1200" dirty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E6D1F9-72E1-4477-ABFC-F999524FA99B}" type="slidenum">
              <a:rPr lang="sv-SE" smtClean="0"/>
              <a:pPr>
                <a:defRPr/>
              </a:pPr>
              <a:t>29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832557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sv-SE" dirty="0" smtClean="0"/>
              <a:t>Med tjänsten Egen nedladdning finns </a:t>
            </a:r>
            <a:r>
              <a:rPr lang="sv-SE" b="1" dirty="0" smtClean="0"/>
              <a:t>fler möjligheter </a:t>
            </a:r>
            <a:r>
              <a:rPr lang="sv-SE" dirty="0" smtClean="0"/>
              <a:t>att visa Äppelhyllan och tillgängliga medier,</a:t>
            </a:r>
            <a:r>
              <a:rPr lang="sv-SE" baseline="0" dirty="0" smtClean="0"/>
              <a:t> </a:t>
            </a:r>
            <a:r>
              <a:rPr lang="sv-SE" dirty="0" smtClean="0"/>
              <a:t>Talböckerna finns på Äppelhyllan</a:t>
            </a:r>
            <a:r>
              <a:rPr lang="sv-SE" baseline="0" dirty="0" smtClean="0"/>
              <a:t> o</a:t>
            </a:r>
            <a:r>
              <a:rPr lang="sv-SE" dirty="0" smtClean="0"/>
              <a:t>ch </a:t>
            </a:r>
            <a:r>
              <a:rPr lang="sv-SE" b="1" dirty="0" smtClean="0"/>
              <a:t>nå nya användare</a:t>
            </a:r>
            <a:r>
              <a:rPr lang="sv-SE" dirty="0" smtClean="0"/>
              <a:t>!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b="1" dirty="0" smtClean="0"/>
              <a:t>Jag </a:t>
            </a:r>
            <a:r>
              <a:rPr lang="en-US" b="1" dirty="0" err="1" smtClean="0"/>
              <a:t>vill</a:t>
            </a:r>
            <a:r>
              <a:rPr lang="en-US" b="1" dirty="0" smtClean="0"/>
              <a:t> </a:t>
            </a:r>
            <a:r>
              <a:rPr lang="en-US" b="1" dirty="0" err="1" smtClean="0"/>
              <a:t>att</a:t>
            </a:r>
            <a:r>
              <a:rPr lang="en-US" b="1" dirty="0" smtClean="0"/>
              <a:t> </a:t>
            </a:r>
            <a:r>
              <a:rPr lang="en-US" b="1" dirty="0" err="1" smtClean="0"/>
              <a:t>alla</a:t>
            </a:r>
            <a:r>
              <a:rPr lang="en-US" b="1" dirty="0" smtClean="0"/>
              <a:t> barn och </a:t>
            </a:r>
            <a:r>
              <a:rPr lang="en-US" b="1" dirty="0" err="1" smtClean="0"/>
              <a:t>vuxna</a:t>
            </a:r>
            <a:r>
              <a:rPr lang="en-US" b="1" dirty="0" smtClean="0"/>
              <a:t> med </a:t>
            </a:r>
            <a:r>
              <a:rPr lang="en-US" b="1" dirty="0" err="1" smtClean="0"/>
              <a:t>läsnedsättning</a:t>
            </a:r>
            <a:r>
              <a:rPr lang="en-US" b="1" dirty="0" smtClean="0"/>
              <a:t> </a:t>
            </a:r>
            <a:r>
              <a:rPr lang="en-US" b="1" dirty="0" err="1" smtClean="0"/>
              <a:t>ska</a:t>
            </a:r>
            <a:r>
              <a:rPr lang="en-US" b="1" dirty="0" smtClean="0"/>
              <a:t> </a:t>
            </a:r>
            <a:r>
              <a:rPr lang="en-US" b="1" dirty="0" err="1" smtClean="0"/>
              <a:t>få</a:t>
            </a:r>
            <a:r>
              <a:rPr lang="en-US" b="1" dirty="0" smtClean="0"/>
              <a:t> </a:t>
            </a:r>
            <a:r>
              <a:rPr lang="en-US" b="1" dirty="0" err="1" smtClean="0"/>
              <a:t>tillgång</a:t>
            </a:r>
            <a:r>
              <a:rPr lang="en-US" b="1" dirty="0" smtClean="0"/>
              <a:t> till </a:t>
            </a:r>
            <a:r>
              <a:rPr lang="en-US" b="1" dirty="0" err="1" smtClean="0"/>
              <a:t>Egen</a:t>
            </a:r>
            <a:r>
              <a:rPr lang="en-US" b="1" dirty="0" smtClean="0"/>
              <a:t> </a:t>
            </a:r>
            <a:r>
              <a:rPr lang="en-US" b="1" dirty="0" err="1" smtClean="0"/>
              <a:t>nedladdning</a:t>
            </a:r>
            <a:endParaRPr lang="sv-SE" b="1" dirty="0" smtClean="0"/>
          </a:p>
          <a:p>
            <a:pPr>
              <a:spcBef>
                <a:spcPts val="1000"/>
              </a:spcBef>
              <a:spcAft>
                <a:spcPts val="1000"/>
              </a:spcAft>
            </a:pPr>
            <a:endParaRPr lang="sv-SE" dirty="0" smtClean="0"/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sv-SE" dirty="0" smtClean="0"/>
              <a:t>Mål  - att nå fler och nya användare:</a:t>
            </a:r>
            <a:r>
              <a:rPr lang="sv-SE" sz="1200" dirty="0" smtClean="0"/>
              <a:t>               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sv-SE" sz="1200" b="1" dirty="0" smtClean="0"/>
              <a:t>Martin – jag kommer inte till biblioteket.  Biblioteket ska komma hem till mig!</a:t>
            </a:r>
          </a:p>
          <a:p>
            <a:endParaRPr lang="en-GB" b="1" noProof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6C0DCA-EF43-421B-9415-C6981F9BBA26}" type="slidenum">
              <a:rPr lang="sv-SE" smtClean="0"/>
              <a:pPr>
                <a:defRPr/>
              </a:pPr>
              <a:t>30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661370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Platshållare för bildobjekt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106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sv-SE" b="1" dirty="0" smtClean="0"/>
              <a:t>Avtalet – skriva ut och ha med på utvecklingssamtal!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dirty="0" smtClean="0"/>
              <a:t>Bra om </a:t>
            </a:r>
            <a:r>
              <a:rPr lang="sv-SE" b="1" dirty="0" smtClean="0"/>
              <a:t>så många som möjligt känner till Egen nedladdning </a:t>
            </a:r>
            <a:r>
              <a:rPr lang="sv-SE" dirty="0" smtClean="0"/>
              <a:t>och att </a:t>
            </a:r>
            <a:r>
              <a:rPr lang="sv-SE" b="1" dirty="0" smtClean="0"/>
              <a:t>flera är registrerare</a:t>
            </a:r>
            <a:r>
              <a:rPr lang="sv-SE" dirty="0" smtClean="0"/>
              <a:t>, särskilt för filialerna!</a:t>
            </a:r>
            <a:endParaRPr lang="sv-SE" b="1" dirty="0" smtClean="0"/>
          </a:p>
          <a:p>
            <a:endParaRPr lang="sv-SE" b="1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5153C8-FE02-4AC2-889C-1C15D682D31D}" type="slidenum">
              <a:rPr lang="sv-SE" smtClean="0"/>
              <a:pPr>
                <a:defRPr/>
              </a:pPr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42333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Platshållare för bildobjekt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8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ECD6A-E63D-4DE2-AE61-EAC3849A9665}" type="slidenum">
              <a:rPr lang="sv-SE" smtClean="0"/>
              <a:pPr>
                <a:defRPr/>
              </a:pPr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084546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 b="1" dirty="0" smtClean="0"/>
              <a:t>Kontakt för</a:t>
            </a:r>
          </a:p>
          <a:p>
            <a:pPr hangingPunct="0"/>
            <a:r>
              <a:rPr lang="sv-SE" sz="1200" b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Egen nedladdning</a:t>
            </a:r>
          </a:p>
          <a:p>
            <a:pPr hangingPunct="0"/>
            <a:r>
              <a:rPr lang="sv-SE" sz="120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DAISY-talböcker</a:t>
            </a:r>
            <a:r>
              <a:rPr lang="sv-SE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direkt i datorn, mobilen eller surfplattan</a:t>
            </a:r>
          </a:p>
          <a:p>
            <a:pPr hangingPunct="0"/>
            <a:r>
              <a:rPr lang="sv-SE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Alla kan läsa – en del med öronen!</a:t>
            </a:r>
          </a:p>
          <a:p>
            <a:pPr hangingPunct="0"/>
            <a:r>
              <a:rPr lang="sv-SE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100 000 talböcker väntar på att laddas ner direkt till dig.</a:t>
            </a:r>
          </a:p>
          <a:p>
            <a:pPr hangingPunct="0"/>
            <a:r>
              <a:rPr lang="sv-SE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hangingPunct="0"/>
            <a:r>
              <a:rPr lang="sv-SE" sz="1200" b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Kontakta:</a:t>
            </a:r>
            <a:endParaRPr lang="sv-SE" sz="1200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pPr hangingPunct="0"/>
            <a:r>
              <a:rPr lang="sv-SE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Anna Fahlbeck			Kristina Lundwall</a:t>
            </a:r>
          </a:p>
          <a:p>
            <a:pPr hangingPunct="0"/>
            <a:r>
              <a:rPr lang="sv-SE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Tel: 013 – 20 66 55			Tel: 013 – 26 30 88</a:t>
            </a:r>
          </a:p>
          <a:p>
            <a:pPr hangingPunct="0"/>
            <a:r>
              <a:rPr lang="sv-SE" sz="1200" u="sng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  <a:hlinkClick r:id="rId3"/>
              </a:rPr>
              <a:t>anna.fahlbeck@linkoping.se</a:t>
            </a:r>
            <a:r>
              <a:rPr lang="sv-SE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		</a:t>
            </a:r>
            <a:r>
              <a:rPr lang="sv-SE" sz="1200" u="sng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  <a:hlinkClick r:id="rId4"/>
              </a:rPr>
              <a:t>kristina.lundwall@linkoping.se</a:t>
            </a:r>
            <a:endParaRPr lang="sv-SE" sz="1200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pPr hangingPunct="0"/>
            <a:r>
              <a:rPr lang="sv-SE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hangingPunct="0"/>
            <a:r>
              <a:rPr lang="sv-SE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Välkommen att boka handledning för direktnedladdning!</a:t>
            </a:r>
          </a:p>
          <a:p>
            <a:endParaRPr lang="sv-SE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05C350-AEC5-497B-86AF-6C6946F7C842}" type="slidenum">
              <a:rPr lang="sv-SE" smtClean="0"/>
              <a:pPr>
                <a:defRPr/>
              </a:pPr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36840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05C350-AEC5-497B-86AF-6C6946F7C842}" type="slidenum">
              <a:rPr lang="sv-SE" smtClean="0"/>
              <a:pPr>
                <a:defRPr/>
              </a:pPr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092822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850900" y="744538"/>
            <a:ext cx="4960938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 b="1" dirty="0" smtClean="0"/>
              <a:t>Vill att alla ska känna till tjänsten Egen nedladdning - Vill nå alla barn och ungdomar och samverka med skolan</a:t>
            </a:r>
            <a:endParaRPr lang="sv-SE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949D31-AB69-4C70-849E-16A0B6DEB85A}" type="slidenum">
              <a:rPr lang="sv-SE" smtClean="0"/>
              <a:pPr>
                <a:defRPr/>
              </a:pPr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678633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05C350-AEC5-497B-86AF-6C6946F7C842}" type="slidenum">
              <a:rPr lang="sv-SE" smtClean="0"/>
              <a:pPr>
                <a:defRPr/>
              </a:pPr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517810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05C350-AEC5-497B-86AF-6C6946F7C842}" type="slidenum">
              <a:rPr lang="sv-SE" smtClean="0"/>
              <a:pPr>
                <a:defRPr/>
              </a:pPr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06898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05C350-AEC5-497B-86AF-6C6946F7C842}" type="slidenum">
              <a:rPr lang="sv-SE" smtClean="0"/>
              <a:pPr>
                <a:defRPr/>
              </a:pPr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75759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1000"/>
              </a:spcBef>
              <a:spcAft>
                <a:spcPts val="600"/>
              </a:spcAft>
            </a:pPr>
            <a:endParaRPr lang="en-GB" sz="1200" noProof="0" dirty="0" smtClean="0">
              <a:ea typeface="Calibri" pitchFamily="34" charset="0"/>
              <a:cs typeface="Calibri" pitchFamily="34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05C350-AEC5-497B-86AF-6C6946F7C842}" type="slidenum">
              <a:rPr lang="sv-SE" smtClean="0"/>
              <a:pPr>
                <a:defRPr/>
              </a:pPr>
              <a:t>38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654505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 sz="12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Informera om tillgängliga medier</a:t>
            </a:r>
            <a:r>
              <a:rPr lang="sv-SE" sz="1200" baseline="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 och egen nedladdning</a:t>
            </a:r>
            <a:r>
              <a:rPr lang="sv-SE" sz="12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 genom olika programverksamheter </a:t>
            </a: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05C350-AEC5-497B-86AF-6C6946F7C842}" type="slidenum">
              <a:rPr lang="sv-SE" smtClean="0"/>
              <a:pPr>
                <a:defRPr/>
              </a:pPr>
              <a:t>39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493588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05C350-AEC5-497B-86AF-6C6946F7C842}" type="slidenum">
              <a:rPr lang="sv-SE" smtClean="0"/>
              <a:pPr>
                <a:defRPr/>
              </a:pPr>
              <a:t>43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85885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sv-SE" b="1" dirty="0" smtClean="0"/>
              <a:t>The </a:t>
            </a:r>
            <a:r>
              <a:rPr lang="sv-SE" b="1" dirty="0" err="1" smtClean="0"/>
              <a:t>most</a:t>
            </a:r>
            <a:r>
              <a:rPr lang="sv-SE" b="1" dirty="0" smtClean="0"/>
              <a:t> </a:t>
            </a:r>
            <a:r>
              <a:rPr lang="sv-SE" b="1" dirty="0" err="1" smtClean="0"/>
              <a:t>important</a:t>
            </a:r>
            <a:r>
              <a:rPr lang="sv-SE" b="1" dirty="0" smtClean="0"/>
              <a:t> </a:t>
            </a:r>
            <a:r>
              <a:rPr lang="sv-SE" b="1" dirty="0" err="1" smtClean="0"/>
              <a:t>result</a:t>
            </a:r>
            <a:r>
              <a:rPr lang="sv-SE" b="1" dirty="0" smtClean="0"/>
              <a:t> </a:t>
            </a:r>
            <a:r>
              <a:rPr lang="sv-SE" dirty="0" smtClean="0"/>
              <a:t>is of </a:t>
            </a:r>
            <a:r>
              <a:rPr lang="sv-SE" dirty="0" err="1" smtClean="0"/>
              <a:t>course</a:t>
            </a:r>
            <a:r>
              <a:rPr lang="sv-SE" dirty="0" smtClean="0"/>
              <a:t> Happy </a:t>
            </a:r>
            <a:r>
              <a:rPr lang="sv-SE" dirty="0" err="1" smtClean="0"/>
              <a:t>children</a:t>
            </a:r>
            <a:r>
              <a:rPr lang="sv-SE" dirty="0" smtClean="0"/>
              <a:t>!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4678BC-A043-4C17-896A-0306CF960310}" type="slidenum">
              <a:rPr lang="sv-SE" smtClean="0"/>
              <a:pPr>
                <a:defRPr/>
              </a:pPr>
              <a:t>44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88716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dirty="0" smtClean="0"/>
          </a:p>
        </p:txBody>
      </p:sp>
      <p:sp>
        <p:nvSpPr>
          <p:cNvPr id="4100" name="Platshållare för bild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D3DB6D-1987-4B78-8222-9C216EE86B76}" type="slidenum">
              <a:rPr lang="sv-SE" smtClean="0">
                <a:latin typeface="Times New Roman" pitchFamily="18" charset="0"/>
              </a:rPr>
              <a:pPr/>
              <a:t>4</a:t>
            </a:fld>
            <a:endParaRPr lang="sv-SE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3110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4678BC-A043-4C17-896A-0306CF960310}" type="slidenum">
              <a:rPr lang="sv-SE" smtClean="0"/>
              <a:pPr>
                <a:defRPr/>
              </a:pPr>
              <a:t>45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6405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Platshållare för bildobjekt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8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ECD6A-E63D-4DE2-AE61-EAC3849A9665}" type="slidenum">
              <a:rPr lang="sv-SE" smtClean="0"/>
              <a:pPr>
                <a:defRPr/>
              </a:pPr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89817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Platshållare för bildobjekt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sv-SE" dirty="0" smtClean="0"/>
              <a:t>Tillgänglighet är ett begrepp som används för att beskriva </a:t>
            </a:r>
            <a:r>
              <a:rPr lang="sv-SE" b="1" dirty="0" smtClean="0"/>
              <a:t>hur pass väl en verksamhet</a:t>
            </a:r>
            <a:r>
              <a:rPr lang="sv-SE" dirty="0" smtClean="0"/>
              <a:t>, plats eller lokal fungerar</a:t>
            </a:r>
            <a:r>
              <a:rPr lang="sv-SE" b="0" dirty="0" smtClean="0"/>
              <a:t> för människor med </a:t>
            </a:r>
            <a:r>
              <a:rPr lang="sv-SE" dirty="0" smtClean="0"/>
              <a:t>funktionsnedsättning. Detta innefattar lokalers fysiska beskaffenhet, tillgången till information och ett bra bemötande.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BE2FAB-BFE1-45B8-9439-798BED0461AA}" type="slidenum">
              <a:rPr lang="sv-SE" smtClean="0"/>
              <a:pPr>
                <a:defRPr/>
              </a:pPr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62090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Platshållare för bildobjekt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4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v-SE" sz="1200" baseline="0" dirty="0" smtClean="0"/>
              <a:t> </a:t>
            </a:r>
            <a:r>
              <a:rPr lang="sv-SE" sz="1200" dirty="0" smtClean="0"/>
              <a:t>omvärldsbevaka och följa utvecklingen inom tillgänglighet samt internt öka kunskapen hos personalen om tillgänglighet 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v-SE" sz="1200" dirty="0" smtClean="0"/>
              <a:t>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v-SE" dirty="0" smtClean="0"/>
              <a:t>Mål  - att nå fler och nya användare:</a:t>
            </a:r>
            <a:r>
              <a:rPr lang="sv-SE" sz="1200" dirty="0" smtClean="0"/>
              <a:t>              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Calibri" pitchFamily="34" charset="0"/>
              <a:buNone/>
              <a:tabLst/>
              <a:defRPr/>
            </a:pPr>
            <a:r>
              <a:rPr lang="sv-SE" sz="1200" b="1" dirty="0" smtClean="0"/>
              <a:t>Martin – jag kommer inte till biblioteket.  Biblioteket ska komma hem till mig!</a:t>
            </a:r>
          </a:p>
          <a:p>
            <a:pPr lvl="1">
              <a:buFont typeface="Calibri" pitchFamily="34" charset="0"/>
              <a:buNone/>
            </a:pPr>
            <a:endParaRPr lang="sv-SE" sz="120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D6D328-CEDC-466E-A4EF-6FD39C3BF09B}" type="slidenum">
              <a:rPr lang="sv-SE" smtClean="0"/>
              <a:pPr>
                <a:defRPr/>
              </a:pPr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02031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Platshållare för bildobjekt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4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v-SE" sz="1200" baseline="0" dirty="0" smtClean="0"/>
              <a:t> </a:t>
            </a:r>
            <a:r>
              <a:rPr lang="sv-SE" sz="1200" dirty="0" smtClean="0"/>
              <a:t>omvärldsbevaka och följa utvecklingen inom tillgänglighet samt internt öka kunskapen hos personalen om tillgänglighet 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v-SE" sz="1200" dirty="0" smtClean="0"/>
              <a:t>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v-SE" dirty="0" smtClean="0"/>
              <a:t>Mål  - att nå fler och nya användare:</a:t>
            </a:r>
            <a:r>
              <a:rPr lang="sv-SE" sz="1200" dirty="0" smtClean="0"/>
              <a:t>              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Calibri" pitchFamily="34" charset="0"/>
              <a:buNone/>
              <a:tabLst/>
              <a:defRPr/>
            </a:pPr>
            <a:r>
              <a:rPr lang="sv-SE" sz="1200" b="1" dirty="0" smtClean="0"/>
              <a:t>Martin – jag kommer inte till biblioteket.  Biblioteket ska komma hem till mig!</a:t>
            </a:r>
          </a:p>
          <a:p>
            <a:pPr lvl="1">
              <a:buFont typeface="Calibri" pitchFamily="34" charset="0"/>
              <a:buNone/>
            </a:pPr>
            <a:endParaRPr lang="sv-SE" sz="120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D6D328-CEDC-466E-A4EF-6FD39C3BF09B}" type="slidenum">
              <a:rPr lang="sv-SE" smtClean="0"/>
              <a:pPr>
                <a:defRPr/>
              </a:pPr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14826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Platshållare för bildobjekt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410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E6FCA4-6010-435B-9992-2DFA8A57D0B7}" type="slidenum">
              <a:rPr lang="sv-SE" smtClean="0"/>
              <a:pPr>
                <a:defRPr/>
              </a:pPr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07178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CFB6A-97AF-4D4B-9112-5D735FC1175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AFF55-BDBA-442A-AE33-801BA159BCE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8A089-30C1-4042-9D72-B1358B2F6F5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5601B-6E3F-4639-884C-AED82C5A3F5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8A0B8-7F3B-4F4E-A150-6EF1CF6E712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2487C-5330-481A-B92D-7857D6AD73A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D0DE0-915F-4890-B4FE-AEFB655BC00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4B0D9-AFAB-495A-B154-C38AAD66BBF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75FC4-6659-49E1-92CE-A9069BD76BD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21157-A555-41E8-B2A3-8EEB76408AE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51673-C78A-451E-B494-F487DC57477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</a:p>
        </p:txBody>
      </p:sp>
      <p:sp>
        <p:nvSpPr>
          <p:cNvPr id="64515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AA91B6-E463-4DB1-BF95-42B3D4B258B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inkoping.se/sv/Stod-omsorg/Funktionsnedsattning/" TargetMode="External"/><Relationship Id="rId3" Type="http://schemas.openxmlformats.org/officeDocument/2006/relationships/hyperlink" Target="http://www.linkoping.se/sv/Skola-barnomsorg/Forskoleverksamhet/Sarskilda-behov/" TargetMode="External"/><Relationship Id="rId7" Type="http://schemas.openxmlformats.org/officeDocument/2006/relationships/hyperlink" Target="http://www.linkoping.se/Skola-barnomsorg/Gemensamma-sidor/Sarskilt-stod/Sektionen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inkoping.se/sv/Skola-barnomsorg/Sarskola/" TargetMode="External"/><Relationship Id="rId5" Type="http://schemas.openxmlformats.org/officeDocument/2006/relationships/hyperlink" Target="http://www.linkoping.se/sv/Skola-barnomsorg/Gymnasieskola/Sarskilda-behov/" TargetMode="External"/><Relationship Id="rId10" Type="http://schemas.openxmlformats.org/officeDocument/2006/relationships/image" Target="../media/image10.jpeg"/><Relationship Id="rId4" Type="http://schemas.openxmlformats.org/officeDocument/2006/relationships/hyperlink" Target="http://www.linkoping.se/sv/Skola-barnomsorg/Grundskolor/Sarskilda-behov/" TargetMode="External"/><Relationship Id="rId9" Type="http://schemas.openxmlformats.org/officeDocument/2006/relationships/hyperlink" Target="http://www.linkoping.se/sv/Om-kommunen/Organisation/leanlink/RadStod/StodVidFunktionsnedsattning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o.se/Verksamheter/Narsjukvarden-i-centrala-Ostergotland/Landstingets-habilitering-i-centrala-Ostergotland/Barn--och-ungdomshabiliteringen/" TargetMode="External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psm.se/" TargetMode="External"/><Relationship Id="rId5" Type="http://schemas.openxmlformats.org/officeDocument/2006/relationships/hyperlink" Target="http://www.linkoping.se/sv/Skola-barnomsorg/Grundskolor/Kommunala-grundskolor/Westmannaskolan/" TargetMode="External"/><Relationship Id="rId4" Type="http://schemas.openxmlformats.org/officeDocument/2006/relationships/hyperlink" Target="http://www.linkoping.se/sv/Skola-barnomsorg/Grundskolor/Kommunala-grundskolor/Tanneforsskolan/Spraksam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oping.se/Skola-barnomsorg/Grundskolor/Utvecklingsarbete/Sprakpedagogiskt-centrum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tm.se/om_tpb/uppdrag/talboksmodellen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oping.se/sv/Kultur-fritid/Linkopings-stadsbibliotek/Lasa-pa-olika-satt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-dokument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oping.se/bibliotek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oping.se/sv/Stod-omsorg/Funktionsnedsattning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hyperlink" Target="http://www.linkoping.se/sv/Om-kommunen/Organisation/leanlink/RadStod/StodVidFunktionsnedsattning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oping.se/sv/Kultur-fritid/Linkopings-stadsbibliotek/Lasa-pa-olika-satt/DAISY-Direkt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hyperlink" Target="http://www.linkoping.se/sv/Kultur-fritid/Linkopings-stadsbibliotek/Lasa-pa-olika-satt" TargetMode="External"/><Relationship Id="rId4" Type="http://schemas.openxmlformats.org/officeDocument/2006/relationships/hyperlink" Target="http://www.mtm.se/om_tpb/trycksaker/infomaterial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anna.fahlbeck@linkoping.se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oping.se/sv/Kultur-fritid/Linkopings-stadsbibliotek/Nyhetsbrev/NB---Valkommen-till-sagostunder-med-tecken-som-stod-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anna.fahlbeck@linkoping.se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142875"/>
            <a:ext cx="77724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v-SE" dirty="0" smtClean="0">
                <a:latin typeface="Arial" pitchFamily="34" charset="0"/>
                <a:cs typeface="Arial" pitchFamily="34" charset="0"/>
              </a:rPr>
              <a:t>Årets Amy-pristagare</a:t>
            </a:r>
            <a:endParaRPr lang="sv-SE" dirty="0" smtClean="0">
              <a:solidFill>
                <a:srgbClr val="000099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434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714500"/>
            <a:ext cx="7558088" cy="4381500"/>
          </a:xfrm>
        </p:spPr>
        <p:txBody>
          <a:bodyPr/>
          <a:lstStyle/>
          <a:p>
            <a:pPr>
              <a:lnSpc>
                <a:spcPct val="150000"/>
              </a:lnSpc>
            </a:pPr>
            <a:endParaRPr lang="sv-SE" sz="2400" dirty="0" smtClean="0"/>
          </a:p>
          <a:p>
            <a:pPr>
              <a:lnSpc>
                <a:spcPct val="150000"/>
              </a:lnSpc>
              <a:buFont typeface="Arial" charset="0"/>
              <a:buNone/>
            </a:pPr>
            <a:endParaRPr lang="sv-SE" sz="2400" dirty="0" smtClean="0"/>
          </a:p>
          <a:p>
            <a:pPr>
              <a:lnSpc>
                <a:spcPct val="150000"/>
              </a:lnSpc>
              <a:buFont typeface="Arial" charset="0"/>
              <a:buNone/>
            </a:pPr>
            <a:endParaRPr lang="sv-SE" sz="2400" dirty="0" smtClean="0"/>
          </a:p>
          <a:p>
            <a:pPr>
              <a:lnSpc>
                <a:spcPct val="90000"/>
              </a:lnSpc>
            </a:pPr>
            <a:endParaRPr lang="sv-SE" sz="2400" dirty="0" smtClean="0">
              <a:solidFill>
                <a:schemeClr val="accent2"/>
              </a:solidFill>
            </a:endParaRPr>
          </a:p>
        </p:txBody>
      </p:sp>
      <p:cxnSp>
        <p:nvCxnSpPr>
          <p:cNvPr id="7" name="Rak 6"/>
          <p:cNvCxnSpPr/>
          <p:nvPr/>
        </p:nvCxnSpPr>
        <p:spPr>
          <a:xfrm>
            <a:off x="0" y="6092825"/>
            <a:ext cx="9144000" cy="0"/>
          </a:xfrm>
          <a:prstGeom prst="line">
            <a:avLst/>
          </a:prstGeom>
          <a:ln w="28575">
            <a:solidFill>
              <a:srgbClr val="3B6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dobjekt 4" descr="Lkpgs Kommun Stadsbiblioteket - liggan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6165850"/>
            <a:ext cx="1550988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ktangel 8"/>
          <p:cNvSpPr/>
          <p:nvPr/>
        </p:nvSpPr>
        <p:spPr>
          <a:xfrm>
            <a:off x="611560" y="5598818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sv-SE" dirty="0" smtClean="0"/>
              <a:t>Anna Fahlbeck, bibliotekarie, Linköpings stadsbibliotek</a:t>
            </a:r>
          </a:p>
        </p:txBody>
      </p:sp>
      <p:pic>
        <p:nvPicPr>
          <p:cNvPr id="12" name="Bildobjekt 11" descr="annafahlbeckCorren Jag7299"/>
          <p:cNvPicPr/>
          <p:nvPr/>
        </p:nvPicPr>
        <p:blipFill>
          <a:blip r:embed="rId4" cstate="print"/>
          <a:srcRect t="3226" r="2381"/>
          <a:stretch>
            <a:fillRect/>
          </a:stretch>
        </p:blipFill>
        <p:spPr bwMode="auto">
          <a:xfrm>
            <a:off x="2915816" y="1196752"/>
            <a:ext cx="302433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142875"/>
            <a:ext cx="77724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v-SE" dirty="0" smtClean="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rPr>
              <a:t>Nå fler och nya användare – tillgängliga medier för vem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484784"/>
            <a:ext cx="8208912" cy="4608512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v-SE" sz="2800" dirty="0" smtClean="0"/>
              <a:t>För att få nya användare måste vi gå utanför biblioteket, de flesta personer med läsnedsättning känner inte till bibliotekets service/medier </a:t>
            </a:r>
          </a:p>
          <a:p>
            <a:pPr>
              <a:lnSpc>
                <a:spcPct val="90000"/>
              </a:lnSpc>
              <a:spcAft>
                <a:spcPts val="600"/>
              </a:spcAft>
              <a:buNone/>
            </a:pPr>
            <a:r>
              <a:rPr lang="sv-SE" sz="2800" dirty="0" smtClean="0"/>
              <a:t>	– Vi måste därför söka upp och informera dem!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v-SE" sz="2800" dirty="0" smtClean="0"/>
              <a:t>Förmedlare – </a:t>
            </a:r>
          </a:p>
          <a:p>
            <a:pPr lvl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Calibri" pitchFamily="34" charset="0"/>
              <a:buChar char="–"/>
            </a:pPr>
            <a:r>
              <a:rPr lang="sv-SE" sz="2400" dirty="0" smtClean="0"/>
              <a:t>Personal</a:t>
            </a:r>
          </a:p>
          <a:p>
            <a:pPr lvl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Calibri" pitchFamily="34" charset="0"/>
              <a:buChar char="–"/>
            </a:pPr>
            <a:r>
              <a:rPr lang="sv-SE" sz="2400" dirty="0" smtClean="0"/>
              <a:t>Anhöriga</a:t>
            </a:r>
          </a:p>
          <a:p>
            <a:pPr lvl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Calibri" pitchFamily="34" charset="0"/>
              <a:buChar char="–"/>
            </a:pPr>
            <a:r>
              <a:rPr lang="sv-SE" sz="2400" dirty="0" smtClean="0"/>
              <a:t>Föräldrar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v-SE" sz="2800" dirty="0" smtClean="0"/>
              <a:t>Vilka behov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v-SE" sz="2800" dirty="0" smtClean="0"/>
              <a:t>Vilka medier</a:t>
            </a:r>
          </a:p>
          <a:p>
            <a:pPr>
              <a:lnSpc>
                <a:spcPct val="90000"/>
              </a:lnSpc>
              <a:buNone/>
            </a:pPr>
            <a:endParaRPr lang="sv-SE" dirty="0" smtClean="0"/>
          </a:p>
        </p:txBody>
      </p:sp>
      <p:cxnSp>
        <p:nvCxnSpPr>
          <p:cNvPr id="7" name="Rak 6"/>
          <p:cNvCxnSpPr/>
          <p:nvPr/>
        </p:nvCxnSpPr>
        <p:spPr>
          <a:xfrm>
            <a:off x="0" y="6093296"/>
            <a:ext cx="9144000" cy="0"/>
          </a:xfrm>
          <a:prstGeom prst="line">
            <a:avLst/>
          </a:prstGeom>
          <a:ln w="28575">
            <a:solidFill>
              <a:srgbClr val="3B6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Bildobjekt 4" descr="Lkpgs Kommun Stadsbiblioteket - liggande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36296" y="6237312"/>
            <a:ext cx="1335410" cy="5036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142875"/>
            <a:ext cx="77724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v-SE" dirty="0" smtClean="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rPr>
              <a:t>Tillgängliga medier – För vem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340768"/>
            <a:ext cx="7414592" cy="4755232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Font typeface="Arial" charset="0"/>
              <a:buNone/>
            </a:pPr>
            <a:r>
              <a:rPr lang="sv-SE" dirty="0" smtClean="0"/>
              <a:t>Ta reda på olika verksamheter i kommunen där behoven finns:</a:t>
            </a: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sv-SE" sz="2800" dirty="0" smtClean="0"/>
              <a:t>Börja inom förskolan - </a:t>
            </a:r>
            <a:r>
              <a:rPr lang="sv-SE" sz="2800" dirty="0" smtClean="0">
                <a:hlinkClick r:id="rId3"/>
              </a:rPr>
              <a:t>Särskilt stöd</a:t>
            </a:r>
            <a:endParaRPr lang="sv-SE" sz="2800" dirty="0" smtClean="0"/>
          </a:p>
          <a:p>
            <a:pPr>
              <a:spcAft>
                <a:spcPts val="300"/>
              </a:spcAft>
            </a:pPr>
            <a:r>
              <a:rPr lang="sv-SE" sz="2800" dirty="0" smtClean="0"/>
              <a:t>Fortsätt med grundskolan – Stöd till </a:t>
            </a:r>
            <a:r>
              <a:rPr lang="sv-SE" sz="2800" dirty="0" smtClean="0">
                <a:hlinkClick r:id="rId4"/>
              </a:rPr>
              <a:t>elever</a:t>
            </a:r>
            <a:endParaRPr lang="sv-SE" sz="2800" dirty="0" smtClean="0"/>
          </a:p>
          <a:p>
            <a:pPr>
              <a:spcAft>
                <a:spcPts val="300"/>
              </a:spcAft>
            </a:pPr>
            <a:r>
              <a:rPr lang="sv-SE" sz="2800" dirty="0" smtClean="0"/>
              <a:t>Kolla av </a:t>
            </a:r>
            <a:r>
              <a:rPr lang="sv-SE" sz="2800" dirty="0" smtClean="0">
                <a:hlinkClick r:id="rId5"/>
              </a:rPr>
              <a:t>gymnasieskolan</a:t>
            </a:r>
            <a:endParaRPr lang="sv-SE" sz="2800" dirty="0" smtClean="0"/>
          </a:p>
          <a:p>
            <a:pPr>
              <a:spcAft>
                <a:spcPts val="300"/>
              </a:spcAft>
            </a:pPr>
            <a:r>
              <a:rPr lang="sv-SE" sz="2800" dirty="0" smtClean="0">
                <a:hlinkClick r:id="rId6"/>
              </a:rPr>
              <a:t>Särskolan</a:t>
            </a:r>
            <a:endParaRPr lang="sv-SE" sz="2800" dirty="0" smtClean="0"/>
          </a:p>
          <a:p>
            <a:pPr>
              <a:spcAft>
                <a:spcPts val="300"/>
              </a:spcAft>
            </a:pPr>
            <a:r>
              <a:rPr lang="sv-SE" sz="2800" dirty="0" smtClean="0">
                <a:hlinkClick r:id="rId7"/>
              </a:rPr>
              <a:t>Sektionen för resurs och stödverksamhet </a:t>
            </a:r>
            <a:endParaRPr lang="sv-SE" sz="2800" dirty="0" smtClean="0"/>
          </a:p>
          <a:p>
            <a:pPr>
              <a:spcAft>
                <a:spcPts val="300"/>
              </a:spcAft>
            </a:pPr>
            <a:r>
              <a:rPr lang="sv-SE" sz="2800" dirty="0" smtClean="0"/>
              <a:t>Kolla vidare för vuxna och äldre på </a:t>
            </a:r>
            <a:r>
              <a:rPr lang="sv-SE" sz="2800" dirty="0" smtClean="0">
                <a:hlinkClick r:id="rId8"/>
              </a:rPr>
              <a:t>kommunens</a:t>
            </a:r>
            <a:r>
              <a:rPr lang="sv-SE" sz="2800" dirty="0" smtClean="0"/>
              <a:t> </a:t>
            </a:r>
            <a:r>
              <a:rPr lang="sv-SE" sz="2800" dirty="0" smtClean="0">
                <a:hlinkClick r:id="rId9"/>
              </a:rPr>
              <a:t>hemsida</a:t>
            </a:r>
            <a:endParaRPr lang="sv-SE" sz="2800" dirty="0" smtClean="0"/>
          </a:p>
          <a:p>
            <a:endParaRPr lang="sv-SE" sz="2800" dirty="0" smtClean="0"/>
          </a:p>
          <a:p>
            <a:endParaRPr lang="sv-SE" sz="2800" dirty="0" smtClean="0"/>
          </a:p>
          <a:p>
            <a:pPr>
              <a:lnSpc>
                <a:spcPct val="90000"/>
              </a:lnSpc>
            </a:pPr>
            <a:endParaRPr lang="sv-SE" dirty="0" smtClean="0"/>
          </a:p>
          <a:p>
            <a:pPr>
              <a:lnSpc>
                <a:spcPct val="90000"/>
              </a:lnSpc>
            </a:pPr>
            <a:endParaRPr lang="sv-SE" dirty="0" smtClean="0"/>
          </a:p>
        </p:txBody>
      </p:sp>
      <p:cxnSp>
        <p:nvCxnSpPr>
          <p:cNvPr id="7" name="Rak 6"/>
          <p:cNvCxnSpPr/>
          <p:nvPr/>
        </p:nvCxnSpPr>
        <p:spPr>
          <a:xfrm>
            <a:off x="0" y="6092825"/>
            <a:ext cx="9144000" cy="0"/>
          </a:xfrm>
          <a:prstGeom prst="line">
            <a:avLst/>
          </a:prstGeom>
          <a:ln w="28575">
            <a:solidFill>
              <a:srgbClr val="3B6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Bildobjekt 4" descr="Lkpgs Kommun Stadsbiblioteket - liggande.jp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236296" y="6237312"/>
            <a:ext cx="1335410" cy="5036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142875"/>
            <a:ext cx="77724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v-SE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Tillgängliga medier – För vem</a:t>
            </a:r>
            <a:endParaRPr lang="sv-SE" dirty="0" smtClean="0">
              <a:solidFill>
                <a:srgbClr val="000099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4818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484784"/>
            <a:ext cx="7243763" cy="4536504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  <a:buFont typeface="Arial" charset="0"/>
              <a:buNone/>
            </a:pPr>
            <a:r>
              <a:rPr lang="sv-SE" sz="3100" dirty="0" smtClean="0"/>
              <a:t>	Besök några verksamheter i kommunen: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sv-SE" sz="3000" dirty="0" smtClean="0">
                <a:hlinkClick r:id="rId3"/>
              </a:rPr>
              <a:t>Barnhabiliteringen</a:t>
            </a:r>
            <a:endParaRPr lang="sv-SE" sz="3000" dirty="0" smtClean="0"/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sv-SE" sz="3000" dirty="0" smtClean="0">
                <a:hlinkClick r:id="rId4"/>
              </a:rPr>
              <a:t>Språksam</a:t>
            </a:r>
            <a:endParaRPr lang="sv-SE" sz="3000" dirty="0" smtClean="0"/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sv-SE" sz="3000" dirty="0" smtClean="0"/>
              <a:t>Särskola - </a:t>
            </a:r>
            <a:r>
              <a:rPr lang="sv-SE" sz="3000" dirty="0" smtClean="0">
                <a:hlinkClick r:id="rId5"/>
              </a:rPr>
              <a:t>Westmannaskolan</a:t>
            </a:r>
            <a:endParaRPr lang="sv-SE" sz="3000" dirty="0" smtClean="0"/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sv-SE" sz="3000" dirty="0" smtClean="0">
                <a:hlinkClick r:id="rId6"/>
              </a:rPr>
              <a:t>Specialpedagogiska skolmyndigheten</a:t>
            </a:r>
            <a:endParaRPr lang="sv-SE" sz="3000" dirty="0" smtClean="0"/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sv-SE" sz="3000" dirty="0" smtClean="0"/>
              <a:t>Komvux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sv-SE" sz="3000" dirty="0" smtClean="0"/>
              <a:t>Syncentralen</a:t>
            </a:r>
          </a:p>
          <a:p>
            <a:endParaRPr lang="sv-SE" sz="3100" dirty="0" smtClean="0"/>
          </a:p>
          <a:p>
            <a:endParaRPr lang="sv-SE" sz="3100" dirty="0" smtClean="0"/>
          </a:p>
          <a:p>
            <a:endParaRPr lang="sv-SE" sz="3100" dirty="0" smtClean="0"/>
          </a:p>
          <a:p>
            <a:endParaRPr lang="sv-SE" sz="3100" dirty="0" smtClean="0"/>
          </a:p>
          <a:p>
            <a:pPr>
              <a:lnSpc>
                <a:spcPct val="150000"/>
              </a:lnSpc>
            </a:pPr>
            <a:endParaRPr lang="sv-SE" sz="3100" dirty="0" smtClean="0"/>
          </a:p>
          <a:p>
            <a:pPr>
              <a:lnSpc>
                <a:spcPct val="90000"/>
              </a:lnSpc>
            </a:pPr>
            <a:endParaRPr lang="sv-SE" sz="3100" dirty="0" smtClean="0">
              <a:solidFill>
                <a:schemeClr val="accent2"/>
              </a:solidFill>
            </a:endParaRPr>
          </a:p>
        </p:txBody>
      </p:sp>
      <p:cxnSp>
        <p:nvCxnSpPr>
          <p:cNvPr id="7" name="Rak 6"/>
          <p:cNvCxnSpPr/>
          <p:nvPr/>
        </p:nvCxnSpPr>
        <p:spPr>
          <a:xfrm>
            <a:off x="0" y="6092825"/>
            <a:ext cx="9144000" cy="0"/>
          </a:xfrm>
          <a:prstGeom prst="line">
            <a:avLst/>
          </a:prstGeom>
          <a:ln w="28575">
            <a:solidFill>
              <a:srgbClr val="3B6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Bildobjekt 4" descr="Lkpgs Kommun Stadsbiblioteket - liggande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236296" y="6237312"/>
            <a:ext cx="1335410" cy="5036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142875"/>
            <a:ext cx="7772400" cy="11430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v-SE" sz="3800" dirty="0" smtClean="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rPr>
              <a:t>Språkpedagogiskt centrum och Skoldatateket</a:t>
            </a:r>
          </a:p>
        </p:txBody>
      </p:sp>
      <p:sp>
        <p:nvSpPr>
          <p:cNvPr id="38914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714500"/>
            <a:ext cx="7243763" cy="43815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sv-SE" dirty="0" smtClean="0"/>
              <a:t>	</a:t>
            </a:r>
            <a:r>
              <a:rPr lang="sv-SE" dirty="0" smtClean="0">
                <a:hlinkClick r:id="rId3"/>
              </a:rPr>
              <a:t>Uppdrag</a:t>
            </a:r>
            <a:r>
              <a:rPr lang="sv-SE" dirty="0" smtClean="0"/>
              <a:t>:</a:t>
            </a:r>
          </a:p>
          <a:p>
            <a:pPr>
              <a:lnSpc>
                <a:spcPts val="3600"/>
              </a:lnSpc>
              <a:spcBef>
                <a:spcPts val="1200"/>
              </a:spcBef>
              <a:spcAft>
                <a:spcPts val="1200"/>
              </a:spcAft>
            </a:pPr>
            <a:r>
              <a:rPr lang="sv-SE" sz="3000" dirty="0" smtClean="0"/>
              <a:t>arbetar för att alla i skolan ska ha kunskap om dyslexi/läs- och skrivsvårigheter och dess konsekvenser</a:t>
            </a:r>
          </a:p>
          <a:p>
            <a:pPr>
              <a:lnSpc>
                <a:spcPts val="3600"/>
              </a:lnSpc>
              <a:spcBef>
                <a:spcPts val="1200"/>
              </a:spcBef>
              <a:spcAft>
                <a:spcPts val="1200"/>
              </a:spcAft>
            </a:pPr>
            <a:r>
              <a:rPr lang="sv-SE" sz="3000" dirty="0" smtClean="0"/>
              <a:t>handleder och ger fortbildning till personal </a:t>
            </a:r>
          </a:p>
          <a:p>
            <a:pPr>
              <a:lnSpc>
                <a:spcPts val="3600"/>
              </a:lnSpc>
              <a:spcBef>
                <a:spcPts val="1200"/>
              </a:spcBef>
              <a:spcAft>
                <a:spcPts val="1200"/>
              </a:spcAft>
            </a:pPr>
            <a:r>
              <a:rPr lang="sv-SE" sz="3000" dirty="0" smtClean="0"/>
              <a:t>Som elev och förälder kan man få information och råd</a:t>
            </a:r>
          </a:p>
          <a:p>
            <a:endParaRPr lang="sv-SE" sz="3000" dirty="0" smtClean="0"/>
          </a:p>
          <a:p>
            <a:endParaRPr lang="sv-SE" dirty="0" smtClean="0"/>
          </a:p>
          <a:p>
            <a:endParaRPr lang="sv-SE" dirty="0" smtClean="0"/>
          </a:p>
          <a:p>
            <a:endParaRPr lang="sv-SE" dirty="0" smtClean="0"/>
          </a:p>
          <a:p>
            <a:pPr>
              <a:lnSpc>
                <a:spcPct val="150000"/>
              </a:lnSpc>
            </a:pPr>
            <a:endParaRPr lang="sv-SE" dirty="0" smtClean="0"/>
          </a:p>
          <a:p>
            <a:pPr>
              <a:lnSpc>
                <a:spcPct val="90000"/>
              </a:lnSpc>
            </a:pPr>
            <a:endParaRPr lang="sv-SE" dirty="0" smtClean="0">
              <a:solidFill>
                <a:schemeClr val="accent2"/>
              </a:solidFill>
            </a:endParaRPr>
          </a:p>
        </p:txBody>
      </p:sp>
      <p:cxnSp>
        <p:nvCxnSpPr>
          <p:cNvPr id="7" name="Rak 6"/>
          <p:cNvCxnSpPr/>
          <p:nvPr/>
        </p:nvCxnSpPr>
        <p:spPr>
          <a:xfrm>
            <a:off x="0" y="6092825"/>
            <a:ext cx="9144000" cy="0"/>
          </a:xfrm>
          <a:prstGeom prst="line">
            <a:avLst/>
          </a:prstGeom>
          <a:ln w="28575">
            <a:solidFill>
              <a:srgbClr val="3B6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Bildobjekt 4" descr="Lkpgs Kommun Stadsbiblioteket - liggande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36296" y="6237312"/>
            <a:ext cx="1335410" cy="5036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noProof="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Språkpedagogiskt</a:t>
            </a:r>
            <a:r>
              <a:rPr lang="en-GB" noProof="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noProof="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centrum</a:t>
            </a:r>
            <a:endParaRPr lang="en-GB" noProof="0" dirty="0" smtClean="0">
              <a:solidFill>
                <a:srgbClr val="000099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80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10000" contrast="10000"/>
          </a:blip>
          <a:stretch>
            <a:fillRect/>
          </a:stretch>
        </p:blipFill>
        <p:spPr bwMode="auto">
          <a:xfrm>
            <a:off x="899592" y="1340768"/>
            <a:ext cx="7393113" cy="521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142875"/>
            <a:ext cx="7772400" cy="11430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v-SE" dirty="0" smtClean="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rPr>
              <a:t>Flera att samverka med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556792"/>
            <a:ext cx="8208912" cy="4539208"/>
          </a:xfrm>
        </p:spPr>
        <p:txBody>
          <a:bodyPr/>
          <a:lstStyle/>
          <a:p>
            <a:pPr>
              <a:spcBef>
                <a:spcPts val="800"/>
              </a:spcBef>
              <a:spcAft>
                <a:spcPts val="800"/>
              </a:spcAft>
              <a:buNone/>
            </a:pPr>
            <a:endParaRPr lang="sv-SE" sz="3000" dirty="0" smtClean="0"/>
          </a:p>
          <a:p>
            <a:pPr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sv-SE" sz="3000" dirty="0" smtClean="0"/>
              <a:t>MTM</a:t>
            </a:r>
          </a:p>
          <a:p>
            <a:pPr>
              <a:spcBef>
                <a:spcPts val="800"/>
              </a:spcBef>
              <a:spcAft>
                <a:spcPts val="800"/>
              </a:spcAft>
              <a:buFont typeface="Symbol" pitchFamily="18" charset="2"/>
              <a:buChar char="-"/>
            </a:pPr>
            <a:endParaRPr lang="sv-SE" sz="3000" dirty="0" smtClean="0"/>
          </a:p>
          <a:p>
            <a:pPr>
              <a:spcBef>
                <a:spcPts val="800"/>
              </a:spcBef>
              <a:spcAft>
                <a:spcPts val="800"/>
              </a:spcAft>
              <a:buFont typeface="Symbol" pitchFamily="18" charset="2"/>
              <a:buChar char="-"/>
            </a:pPr>
            <a:r>
              <a:rPr lang="sv-SE" sz="3000" dirty="0" smtClean="0"/>
              <a:t>D</a:t>
            </a:r>
            <a:r>
              <a:rPr lang="sv-SE" sz="2800" dirty="0" smtClean="0"/>
              <a:t>en svenska </a:t>
            </a:r>
            <a:r>
              <a:rPr lang="sv-SE" sz="2800" dirty="0" smtClean="0">
                <a:hlinkClick r:id="rId3"/>
              </a:rPr>
              <a:t>talboksmodellen</a:t>
            </a:r>
            <a:r>
              <a:rPr lang="sv-SE" sz="2800" dirty="0" smtClean="0"/>
              <a:t> – </a:t>
            </a:r>
            <a:r>
              <a:rPr lang="sv-SE" sz="2800" dirty="0" smtClean="0">
                <a:hlinkClick r:id="rId3"/>
              </a:rPr>
              <a:t>Bibliotekens ansvar</a:t>
            </a:r>
            <a:endParaRPr lang="sv-SE" sz="2800" dirty="0" smtClean="0"/>
          </a:p>
          <a:p>
            <a:pPr>
              <a:spcBef>
                <a:spcPts val="800"/>
              </a:spcBef>
              <a:spcAft>
                <a:spcPts val="800"/>
              </a:spcAft>
            </a:pPr>
            <a:endParaRPr lang="sv-SE" sz="3000" dirty="0" smtClean="0"/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sv-SE" sz="3000" dirty="0" smtClean="0"/>
              <a:t>Centrum för Lättläst </a:t>
            </a:r>
          </a:p>
          <a:p>
            <a:endParaRPr lang="sv-SE" dirty="0" smtClean="0"/>
          </a:p>
          <a:p>
            <a:endParaRPr lang="sv-SE" dirty="0" smtClean="0"/>
          </a:p>
          <a:p>
            <a:endParaRPr lang="sv-SE" dirty="0" smtClean="0"/>
          </a:p>
          <a:p>
            <a:pPr>
              <a:lnSpc>
                <a:spcPct val="150000"/>
              </a:lnSpc>
            </a:pPr>
            <a:endParaRPr lang="sv-SE" dirty="0" smtClean="0"/>
          </a:p>
          <a:p>
            <a:pPr>
              <a:lnSpc>
                <a:spcPct val="90000"/>
              </a:lnSpc>
            </a:pPr>
            <a:endParaRPr lang="sv-SE" dirty="0" smtClean="0">
              <a:solidFill>
                <a:schemeClr val="accent2"/>
              </a:solidFill>
            </a:endParaRPr>
          </a:p>
        </p:txBody>
      </p:sp>
      <p:cxnSp>
        <p:nvCxnSpPr>
          <p:cNvPr id="7" name="Rak 6"/>
          <p:cNvCxnSpPr/>
          <p:nvPr/>
        </p:nvCxnSpPr>
        <p:spPr>
          <a:xfrm>
            <a:off x="0" y="6092825"/>
            <a:ext cx="9144000" cy="0"/>
          </a:xfrm>
          <a:prstGeom prst="line">
            <a:avLst/>
          </a:prstGeom>
          <a:ln w="28575">
            <a:solidFill>
              <a:srgbClr val="3B6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objekt 4" descr="Lkpgs Kommun Stadsbiblioteket - liggan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9925" y="6165850"/>
            <a:ext cx="1550988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725144"/>
            <a:ext cx="3456384" cy="766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Bildobjekt 11" descr="http://www.tpb.se/filer/bilder/MTM_Logotyp_Centrerad_svart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1988840"/>
            <a:ext cx="298892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14313"/>
            <a:ext cx="8713663" cy="1143000"/>
          </a:xfrm>
        </p:spPr>
        <p:txBody>
          <a:bodyPr/>
          <a:lstStyle/>
          <a:p>
            <a:r>
              <a:rPr lang="sv-SE" sz="40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Vill nå alla barn och unga – informera om Äppelhyllan</a:t>
            </a:r>
          </a:p>
        </p:txBody>
      </p:sp>
      <p:sp>
        <p:nvSpPr>
          <p:cNvPr id="46082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484785"/>
            <a:ext cx="8352928" cy="4968404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sv-SE" sz="2800" dirty="0" smtClean="0">
                <a:ea typeface="Calibri" pitchFamily="34" charset="0"/>
                <a:cs typeface="Calibri" pitchFamily="34" charset="0"/>
              </a:rPr>
              <a:t>Informera och utbilda personalen på stadsbiblioteket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sv-SE" sz="2800" dirty="0" smtClean="0">
                <a:ea typeface="Calibri" pitchFamily="34" charset="0"/>
                <a:cs typeface="Calibri" pitchFamily="34" charset="0"/>
              </a:rPr>
              <a:t>Utforma information om Äppelhyllan på bibliotekets hemsida som kan underlätta för förmedlare och användare: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sv-SE" sz="2800" dirty="0" smtClean="0">
                <a:ea typeface="Calibri" pitchFamily="34" charset="0"/>
                <a:cs typeface="Calibri" pitchFamily="34" charset="0"/>
                <a:hlinkClick r:id="rId3"/>
              </a:rPr>
              <a:t>Läsa på olika sätt</a:t>
            </a:r>
            <a:endParaRPr lang="sv-SE" sz="2800" dirty="0" smtClean="0">
              <a:ea typeface="Calibri" pitchFamily="34" charset="0"/>
              <a:cs typeface="Calibri" pitchFamily="34" charset="0"/>
            </a:endParaRPr>
          </a:p>
          <a:p>
            <a:pPr lvl="1">
              <a:spcBef>
                <a:spcPts val="200"/>
              </a:spcBef>
              <a:spcAft>
                <a:spcPts val="200"/>
              </a:spcAft>
              <a:buFont typeface="Calibri" pitchFamily="34" charset="0"/>
              <a:buChar char="–"/>
            </a:pPr>
            <a:r>
              <a:rPr lang="sv-SE" sz="2500" dirty="0" smtClean="0">
                <a:ea typeface="Calibri" pitchFamily="34" charset="0"/>
                <a:cs typeface="Calibri" pitchFamily="34" charset="0"/>
              </a:rPr>
              <a:t>Äppelhyllan</a:t>
            </a:r>
          </a:p>
          <a:p>
            <a:pPr lvl="1">
              <a:spcBef>
                <a:spcPts val="200"/>
              </a:spcBef>
              <a:spcAft>
                <a:spcPts val="200"/>
              </a:spcAft>
              <a:buFont typeface="Calibri" pitchFamily="34" charset="0"/>
              <a:buChar char="–"/>
            </a:pPr>
            <a:r>
              <a:rPr lang="sv-SE" sz="2500" dirty="0" smtClean="0">
                <a:ea typeface="Calibri" pitchFamily="34" charset="0"/>
                <a:cs typeface="Calibri" pitchFamily="34" charset="0"/>
              </a:rPr>
              <a:t>Taktila bilderböcker</a:t>
            </a:r>
          </a:p>
          <a:p>
            <a:pPr lvl="1">
              <a:spcBef>
                <a:spcPts val="200"/>
              </a:spcBef>
              <a:spcAft>
                <a:spcPts val="200"/>
              </a:spcAft>
              <a:buFont typeface="Calibri" pitchFamily="34" charset="0"/>
              <a:buChar char="–"/>
            </a:pPr>
            <a:r>
              <a:rPr lang="sv-SE" sz="2500" dirty="0" smtClean="0">
                <a:ea typeface="Calibri" pitchFamily="34" charset="0"/>
                <a:cs typeface="Calibri" pitchFamily="34" charset="0"/>
              </a:rPr>
              <a:t>Talböcker</a:t>
            </a:r>
          </a:p>
          <a:p>
            <a:pPr lvl="1">
              <a:spcBef>
                <a:spcPts val="200"/>
              </a:spcBef>
              <a:spcAft>
                <a:spcPts val="200"/>
              </a:spcAft>
              <a:buFont typeface="Calibri" pitchFamily="34" charset="0"/>
              <a:buChar char="–"/>
            </a:pPr>
            <a:r>
              <a:rPr lang="sv-SE" sz="2500" dirty="0" smtClean="0">
                <a:ea typeface="Calibri" pitchFamily="34" charset="0"/>
                <a:cs typeface="Calibri" pitchFamily="34" charset="0"/>
              </a:rPr>
              <a:t>Teckenspråk och Böcker med olika tecken som stöd</a:t>
            </a:r>
          </a:p>
          <a:p>
            <a:pPr lvl="1">
              <a:spcBef>
                <a:spcPts val="200"/>
              </a:spcBef>
              <a:spcAft>
                <a:spcPts val="200"/>
              </a:spcAft>
              <a:buFont typeface="Calibri" pitchFamily="34" charset="0"/>
              <a:buChar char="–"/>
            </a:pPr>
            <a:r>
              <a:rPr lang="sv-SE" sz="2500" dirty="0" smtClean="0">
                <a:ea typeface="Calibri" pitchFamily="34" charset="0"/>
                <a:cs typeface="Calibri" pitchFamily="34" charset="0"/>
              </a:rPr>
              <a:t>Språkpiller och språkutveckling</a:t>
            </a:r>
          </a:p>
          <a:p>
            <a:pPr lvl="1">
              <a:spcAft>
                <a:spcPts val="600"/>
              </a:spcAft>
              <a:buFont typeface="Calibri" pitchFamily="34" charset="0"/>
              <a:buChar char="–"/>
            </a:pPr>
            <a:endParaRPr lang="sv-SE" dirty="0" smtClean="0">
              <a:ea typeface="Calibri" pitchFamily="34" charset="0"/>
              <a:cs typeface="Calibri" pitchFamily="34" charset="0"/>
            </a:endParaRPr>
          </a:p>
        </p:txBody>
      </p:sp>
      <p:cxnSp>
        <p:nvCxnSpPr>
          <p:cNvPr id="6" name="Rak 5"/>
          <p:cNvCxnSpPr/>
          <p:nvPr/>
        </p:nvCxnSpPr>
        <p:spPr>
          <a:xfrm>
            <a:off x="0" y="6092825"/>
            <a:ext cx="9144000" cy="0"/>
          </a:xfrm>
          <a:prstGeom prst="line">
            <a:avLst/>
          </a:prstGeom>
          <a:ln w="28575">
            <a:solidFill>
              <a:srgbClr val="3B6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objekt 4" descr="Lkpgs Kommun Stadsbiblioteket - liggan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9925" y="6165850"/>
            <a:ext cx="1550988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äppellogotyp_35x40m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3861048"/>
            <a:ext cx="884704" cy="101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5881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v-SE" dirty="0" smtClean="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rPr>
              <a:t>Äppelhyllan i Linköping</a:t>
            </a:r>
          </a:p>
        </p:txBody>
      </p:sp>
      <p:pic>
        <p:nvPicPr>
          <p:cNvPr id="78850" name="Picture 2" descr="C:\Users\Anna\Documents\Word\Bilder Föräldrakraft\_700293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0532"/>
          <a:stretch>
            <a:fillRect/>
          </a:stretch>
        </p:blipFill>
        <p:spPr bwMode="auto">
          <a:xfrm>
            <a:off x="2574230" y="980728"/>
            <a:ext cx="4374034" cy="5881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706090"/>
          </a:xfrm>
        </p:spPr>
        <p:txBody>
          <a:bodyPr/>
          <a:lstStyle/>
          <a:p>
            <a:r>
              <a:rPr lang="sv-SE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Äppelhyllan i Linköping</a:t>
            </a:r>
            <a:endParaRPr lang="en-US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3058" name="Picture 2" descr="G:\Bilder Föräldrakraft\_7002912.jpg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 l="7476" t="12873" r="15350"/>
          <a:stretch>
            <a:fillRect/>
          </a:stretch>
        </p:blipFill>
        <p:spPr bwMode="auto">
          <a:xfrm>
            <a:off x="971600" y="1052736"/>
            <a:ext cx="7285415" cy="54729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200" noProof="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Barn </a:t>
            </a:r>
            <a:r>
              <a:rPr lang="en-GB" sz="4200" noProof="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utforskar</a:t>
            </a:r>
            <a:r>
              <a:rPr lang="en-GB" sz="4200" noProof="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4200" noProof="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Äppelhyllan</a:t>
            </a:r>
            <a:endParaRPr lang="en-GB" sz="4200" noProof="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01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354" t="460"/>
          <a:stretch>
            <a:fillRect/>
          </a:stretch>
        </p:blipFill>
        <p:spPr bwMode="auto">
          <a:xfrm>
            <a:off x="755576" y="1196752"/>
            <a:ext cx="770905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142875"/>
            <a:ext cx="77724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v-SE" dirty="0" smtClean="0">
                <a:latin typeface="Arial" pitchFamily="34" charset="0"/>
                <a:cs typeface="Arial" pitchFamily="34" charset="0"/>
              </a:rPr>
              <a:t>Årets Amy-pristagare</a:t>
            </a:r>
            <a:endParaRPr lang="sv-SE" dirty="0" smtClean="0">
              <a:solidFill>
                <a:srgbClr val="000099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434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714500"/>
            <a:ext cx="7558088" cy="4381500"/>
          </a:xfrm>
        </p:spPr>
        <p:txBody>
          <a:bodyPr/>
          <a:lstStyle/>
          <a:p>
            <a:pPr>
              <a:lnSpc>
                <a:spcPct val="150000"/>
              </a:lnSpc>
            </a:pPr>
            <a:endParaRPr lang="sv-SE" sz="2400" dirty="0" smtClean="0"/>
          </a:p>
          <a:p>
            <a:pPr algn="ctr">
              <a:lnSpc>
                <a:spcPct val="90000"/>
              </a:lnSpc>
              <a:buNone/>
            </a:pPr>
            <a:r>
              <a:rPr lang="sv-SE" sz="4400" dirty="0" smtClean="0">
                <a:latin typeface="Arial" pitchFamily="34" charset="0"/>
                <a:cs typeface="Arial" pitchFamily="34" charset="0"/>
              </a:rPr>
              <a:t>Väldigt GLAD!!!</a:t>
            </a:r>
            <a:br>
              <a:rPr lang="sv-SE" sz="4400" dirty="0" smtClean="0">
                <a:latin typeface="Arial" pitchFamily="34" charset="0"/>
                <a:cs typeface="Arial" pitchFamily="34" charset="0"/>
              </a:rPr>
            </a:br>
            <a:r>
              <a:rPr lang="sv-SE" sz="4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sv-SE" sz="4400" dirty="0" smtClean="0">
                <a:latin typeface="Arial" pitchFamily="34" charset="0"/>
                <a:cs typeface="Arial" pitchFamily="34" charset="0"/>
              </a:rPr>
            </a:br>
            <a:r>
              <a:rPr lang="sv-SE" sz="6000" dirty="0" smtClean="0">
                <a:latin typeface="Arial" pitchFamily="34" charset="0"/>
                <a:cs typeface="Arial" pitchFamily="34" charset="0"/>
              </a:rPr>
              <a:t>TACK!</a:t>
            </a:r>
            <a:endParaRPr lang="sv-SE" sz="6000" dirty="0" smtClean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Rak 6"/>
          <p:cNvCxnSpPr/>
          <p:nvPr/>
        </p:nvCxnSpPr>
        <p:spPr>
          <a:xfrm>
            <a:off x="0" y="6092825"/>
            <a:ext cx="9144000" cy="0"/>
          </a:xfrm>
          <a:prstGeom prst="line">
            <a:avLst/>
          </a:prstGeom>
          <a:ln w="28575">
            <a:solidFill>
              <a:srgbClr val="3B6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dobjekt 4" descr="Lkpgs Kommun Stadsbiblioteket - liggan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9925" y="6165850"/>
            <a:ext cx="1550988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ktangel 8"/>
          <p:cNvSpPr/>
          <p:nvPr/>
        </p:nvSpPr>
        <p:spPr>
          <a:xfrm>
            <a:off x="1403648" y="5598818"/>
            <a:ext cx="6840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sv-SE" sz="2800" dirty="0" smtClean="0"/>
              <a:t> Svenska Daisykonsortiet 2013-11-29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200" noProof="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Barn </a:t>
            </a:r>
            <a:r>
              <a:rPr lang="en-GB" sz="4200" noProof="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utforskar</a:t>
            </a:r>
            <a:r>
              <a:rPr lang="en-GB" sz="4200" noProof="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4200" noProof="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Äppelhyllan</a:t>
            </a:r>
            <a:endParaRPr lang="en-GB" sz="4200" noProof="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Platshållare för innehåll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 descr="\\SR-Disk-2\Hem0017\fahann\Mina dokument\Mina bilder\Äppelhylla\TILL ÄPPELHYLLAN, från Kim\_DSC8208.jpg"/>
          <p:cNvPicPr/>
          <p:nvPr/>
        </p:nvPicPr>
        <p:blipFill>
          <a:blip r:embed="rId3" cstate="print"/>
          <a:srcRect l="12000" t="19018" r="14182" b="7556"/>
          <a:stretch>
            <a:fillRect/>
          </a:stretch>
        </p:blipFill>
        <p:spPr bwMode="auto">
          <a:xfrm>
            <a:off x="827584" y="1196752"/>
            <a:ext cx="7488832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sv-SE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Äppelhyllan</a:t>
            </a:r>
            <a:endParaRPr lang="sv-SE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175106" name="Picture 2" descr="G:\Äppelbilder\CIMG06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7" r="1874" b="3195"/>
          <a:stretch/>
        </p:blipFill>
        <p:spPr bwMode="auto">
          <a:xfrm>
            <a:off x="395536" y="1268760"/>
            <a:ext cx="8424937" cy="522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21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14313"/>
            <a:ext cx="8569325" cy="1143000"/>
          </a:xfrm>
        </p:spPr>
        <p:txBody>
          <a:bodyPr/>
          <a:lstStyle/>
          <a:p>
            <a:r>
              <a:rPr lang="sv-SE" sz="36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Vill nå alla barn och unga – samverka </a:t>
            </a:r>
            <a:r>
              <a:rPr lang="sv-SE" sz="32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med förmedlare</a:t>
            </a:r>
          </a:p>
        </p:txBody>
      </p:sp>
      <p:sp>
        <p:nvSpPr>
          <p:cNvPr id="46082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43063"/>
            <a:ext cx="7772400" cy="4810125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sv-SE" sz="2800" smtClean="0">
              <a:ea typeface="Calibri" pitchFamily="34" charset="0"/>
              <a:cs typeface="Calibri" pitchFamily="34" charset="0"/>
            </a:endParaRPr>
          </a:p>
          <a:p>
            <a:pPr>
              <a:spcAft>
                <a:spcPts val="600"/>
              </a:spcAft>
              <a:buFont typeface="Arial" charset="0"/>
              <a:buNone/>
            </a:pPr>
            <a:endParaRPr lang="sv-SE" sz="2800" smtClean="0"/>
          </a:p>
        </p:txBody>
      </p:sp>
      <p:cxnSp>
        <p:nvCxnSpPr>
          <p:cNvPr id="6" name="Rak 5"/>
          <p:cNvCxnSpPr/>
          <p:nvPr/>
        </p:nvCxnSpPr>
        <p:spPr>
          <a:xfrm>
            <a:off x="0" y="6092825"/>
            <a:ext cx="9144000" cy="0"/>
          </a:xfrm>
          <a:prstGeom prst="line">
            <a:avLst/>
          </a:prstGeom>
          <a:ln w="28575">
            <a:solidFill>
              <a:srgbClr val="3B6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6" name="Rektangel 6"/>
          <p:cNvSpPr>
            <a:spLocks noChangeArrowheads="1"/>
          </p:cNvSpPr>
          <p:nvPr/>
        </p:nvSpPr>
        <p:spPr bwMode="auto">
          <a:xfrm>
            <a:off x="357188" y="1428750"/>
            <a:ext cx="8286750" cy="6404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Aft>
                <a:spcPts val="600"/>
              </a:spcAft>
              <a:buFont typeface="Arial" charset="0"/>
              <a:buChar char="•"/>
            </a:pPr>
            <a:r>
              <a:rPr lang="sv-SE" sz="2700" dirty="0" smtClean="0">
                <a:latin typeface="Calibri" pitchFamily="34" charset="0"/>
              </a:rPr>
              <a:t>Via Språkpedagogiskt centrum når personal från förskolan till gymnasiet:</a:t>
            </a:r>
          </a:p>
          <a:p>
            <a:pPr marL="800100" lvl="1" indent="-342900" eaLnBrk="0" hangingPunct="0">
              <a:spcAft>
                <a:spcPts val="600"/>
              </a:spcAft>
              <a:buFont typeface="Calibri" pitchFamily="34" charset="0"/>
              <a:buChar char="–"/>
            </a:pPr>
            <a:r>
              <a:rPr lang="sv-SE" sz="2200" dirty="0" smtClean="0">
                <a:latin typeface="Calibri" pitchFamily="34" charset="0"/>
              </a:rPr>
              <a:t>Skolpsykologer</a:t>
            </a:r>
          </a:p>
          <a:p>
            <a:pPr marL="800100" lvl="1" indent="-342900" eaLnBrk="0" hangingPunct="0">
              <a:spcAft>
                <a:spcPts val="600"/>
              </a:spcAft>
              <a:buFont typeface="Calibri" pitchFamily="34" charset="0"/>
              <a:buChar char="–"/>
            </a:pPr>
            <a:r>
              <a:rPr lang="sv-SE" sz="2200" dirty="0" smtClean="0">
                <a:latin typeface="Calibri" pitchFamily="34" charset="0"/>
              </a:rPr>
              <a:t>Logopeder</a:t>
            </a:r>
          </a:p>
          <a:p>
            <a:pPr marL="800100" lvl="1" indent="-342900" eaLnBrk="0" hangingPunct="0">
              <a:spcAft>
                <a:spcPts val="600"/>
              </a:spcAft>
              <a:buFont typeface="Calibri" pitchFamily="34" charset="0"/>
              <a:buChar char="–"/>
            </a:pPr>
            <a:r>
              <a:rPr lang="sv-SE" sz="2200" dirty="0" smtClean="0">
                <a:latin typeface="Calibri" pitchFamily="34" charset="0"/>
              </a:rPr>
              <a:t>Talpedagoger</a:t>
            </a:r>
          </a:p>
          <a:p>
            <a:pPr marL="800100" lvl="1" indent="-342900" eaLnBrk="0" hangingPunct="0">
              <a:spcAft>
                <a:spcPts val="600"/>
              </a:spcAft>
              <a:buFont typeface="Calibri" pitchFamily="34" charset="0"/>
              <a:buChar char="–"/>
            </a:pPr>
            <a:r>
              <a:rPr lang="sv-SE" sz="2200" dirty="0" smtClean="0">
                <a:latin typeface="Calibri" pitchFamily="34" charset="0"/>
              </a:rPr>
              <a:t>Specialpedagoger</a:t>
            </a:r>
          </a:p>
          <a:p>
            <a:pPr marL="800100" lvl="1" indent="-342900" eaLnBrk="0" hangingPunct="0">
              <a:spcAft>
                <a:spcPts val="600"/>
              </a:spcAft>
              <a:buFont typeface="Calibri" pitchFamily="34" charset="0"/>
              <a:buChar char="–"/>
            </a:pPr>
            <a:r>
              <a:rPr lang="sv-SE" sz="2200" dirty="0" smtClean="0">
                <a:latin typeface="Calibri" pitchFamily="34" charset="0"/>
              </a:rPr>
              <a:t>Speciallärare</a:t>
            </a:r>
          </a:p>
          <a:p>
            <a:pPr marL="800100" lvl="1" indent="-342900" eaLnBrk="0" hangingPunct="0">
              <a:spcAft>
                <a:spcPts val="600"/>
              </a:spcAft>
              <a:buFont typeface="Calibri" pitchFamily="34" charset="0"/>
              <a:buChar char="–"/>
            </a:pPr>
            <a:r>
              <a:rPr lang="sv-SE" sz="2200" dirty="0" smtClean="0">
                <a:latin typeface="Calibri" pitchFamily="34" charset="0"/>
              </a:rPr>
              <a:t>Lärare</a:t>
            </a:r>
          </a:p>
          <a:p>
            <a:pPr marL="800100" lvl="1" indent="-342900" eaLnBrk="0" hangingPunct="0">
              <a:spcAft>
                <a:spcPts val="600"/>
              </a:spcAft>
              <a:buFont typeface="Calibri" pitchFamily="34" charset="0"/>
              <a:buChar char="–"/>
            </a:pPr>
            <a:r>
              <a:rPr lang="sv-SE" sz="2200" dirty="0" smtClean="0">
                <a:latin typeface="Calibri" pitchFamily="34" charset="0"/>
              </a:rPr>
              <a:t>Resurspersonal</a:t>
            </a:r>
          </a:p>
          <a:p>
            <a:pPr marL="800100" lvl="1" indent="-342900" eaLnBrk="0" hangingPunct="0">
              <a:spcAft>
                <a:spcPts val="600"/>
              </a:spcAft>
              <a:buFont typeface="Calibri" pitchFamily="34" charset="0"/>
              <a:buChar char="–"/>
            </a:pPr>
            <a:r>
              <a:rPr lang="sv-SE" sz="2200" dirty="0" smtClean="0">
                <a:latin typeface="Calibri" pitchFamily="34" charset="0"/>
              </a:rPr>
              <a:t>Sjukhusskolan	</a:t>
            </a:r>
          </a:p>
          <a:p>
            <a:pPr marL="342900" indent="-342900" eaLnBrk="0" hangingPunct="0">
              <a:spcAft>
                <a:spcPts val="600"/>
              </a:spcAft>
              <a:buFont typeface="Arial" pitchFamily="34" charset="0"/>
              <a:buChar char="•"/>
            </a:pPr>
            <a:r>
              <a:rPr lang="sv-SE" sz="2600" dirty="0" smtClean="0">
                <a:latin typeface="Calibri" pitchFamily="34" charset="0"/>
              </a:rPr>
              <a:t>Barnhabiliteringen, Särskolan, Syncentralen</a:t>
            </a:r>
          </a:p>
          <a:p>
            <a:pPr marL="342900" indent="-342900" eaLnBrk="0" hangingPunct="0">
              <a:spcAft>
                <a:spcPts val="600"/>
              </a:spcAft>
            </a:pPr>
            <a:endParaRPr lang="sv-SE" sz="2800" dirty="0" smtClean="0">
              <a:latin typeface="Calibri" pitchFamily="34" charset="0"/>
            </a:endParaRPr>
          </a:p>
          <a:p>
            <a:pPr marL="342900" indent="-342900" eaLnBrk="0" hangingPunct="0">
              <a:spcAft>
                <a:spcPts val="600"/>
              </a:spcAft>
              <a:buFont typeface="Arial" charset="0"/>
              <a:buChar char="•"/>
            </a:pPr>
            <a:endParaRPr lang="sv-SE" sz="2800" dirty="0">
              <a:latin typeface="Calibri" pitchFamily="34" charset="0"/>
            </a:endParaRPr>
          </a:p>
          <a:p>
            <a:pPr lvl="2">
              <a:spcBef>
                <a:spcPts val="500"/>
              </a:spcBef>
            </a:pPr>
            <a:endParaRPr lang="sv-SE" sz="2800" dirty="0">
              <a:latin typeface="Calibri" pitchFamily="34" charset="0"/>
            </a:endParaRPr>
          </a:p>
        </p:txBody>
      </p:sp>
      <p:pic>
        <p:nvPicPr>
          <p:cNvPr id="46087" name="Picture 3" descr="äppellogotyp_35x40m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4581128"/>
            <a:ext cx="971600" cy="1108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Bildobjekt 4" descr="Lkpgs Kommun Stadsbiblioteket - liggan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9925" y="6165850"/>
            <a:ext cx="1550988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smtClean="0"/>
          </a:p>
        </p:txBody>
      </p:sp>
      <p:sp>
        <p:nvSpPr>
          <p:cNvPr id="12292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smtClean="0"/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2190750" y="0"/>
          <a:ext cx="4541838" cy="684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044" name="Dokument" r:id="rId3" imgW="5777176" imgH="8707362" progId="Word.Document.12">
                  <p:embed/>
                </p:oleObj>
              </mc:Choice>
              <mc:Fallback>
                <p:oleObj name="Dokument" r:id="rId3" imgW="5777176" imgH="8707362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0750" y="0"/>
                        <a:ext cx="4541838" cy="684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/>
          <a:lstStyle/>
          <a:p>
            <a:r>
              <a:rPr lang="sv-SE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Språkpiller</a:t>
            </a:r>
            <a:endParaRPr lang="sv-SE" dirty="0" smtClean="0">
              <a:solidFill>
                <a:srgbClr val="000099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" name="Picture 2" descr="G:\Äppelhyllan\bilder\IMG_031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883" t="-1547"/>
          <a:stretch>
            <a:fillRect/>
          </a:stretch>
        </p:blipFill>
        <p:spPr>
          <a:xfrm>
            <a:off x="1043608" y="1052736"/>
            <a:ext cx="7128792" cy="56254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476672"/>
            <a:ext cx="7772400" cy="93610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v-SE" dirty="0" smtClean="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rPr>
              <a:t>Språkväskor</a:t>
            </a:r>
            <a:br>
              <a:rPr lang="sv-SE" dirty="0" smtClean="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rPr>
            </a:br>
            <a:endParaRPr lang="sv-SE" dirty="0" smtClean="0">
              <a:solidFill>
                <a:srgbClr val="000099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7826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714500"/>
            <a:ext cx="7990656" cy="4381500"/>
          </a:xfrm>
        </p:spPr>
        <p:txBody>
          <a:bodyPr/>
          <a:lstStyle/>
          <a:p>
            <a:endParaRPr lang="sv-SE" dirty="0" smtClean="0"/>
          </a:p>
          <a:p>
            <a:endParaRPr lang="sv-SE" dirty="0" smtClean="0"/>
          </a:p>
          <a:p>
            <a:pPr>
              <a:buFont typeface="Arial" charset="0"/>
              <a:buNone/>
            </a:pPr>
            <a:endParaRPr lang="sv-SE" dirty="0" smtClean="0"/>
          </a:p>
          <a:p>
            <a:endParaRPr lang="sv-SE" dirty="0" smtClean="0"/>
          </a:p>
          <a:p>
            <a:endParaRPr lang="sv-SE" dirty="0" smtClean="0"/>
          </a:p>
          <a:p>
            <a:endParaRPr lang="sv-SE" dirty="0" smtClean="0"/>
          </a:p>
          <a:p>
            <a:pPr>
              <a:lnSpc>
                <a:spcPct val="150000"/>
              </a:lnSpc>
              <a:buFont typeface="Arial" charset="0"/>
              <a:buNone/>
            </a:pPr>
            <a:r>
              <a:rPr lang="sv-SE" dirty="0" smtClean="0"/>
              <a:t>	Från sak till bild		Pinoväskan</a:t>
            </a:r>
            <a:endParaRPr lang="sv-SE" sz="2800" dirty="0" smtClean="0"/>
          </a:p>
          <a:p>
            <a:pPr>
              <a:lnSpc>
                <a:spcPct val="90000"/>
              </a:lnSpc>
            </a:pPr>
            <a:endParaRPr lang="sv-SE" dirty="0" smtClean="0">
              <a:solidFill>
                <a:schemeClr val="accent2"/>
              </a:solidFill>
            </a:endParaRPr>
          </a:p>
        </p:txBody>
      </p:sp>
      <p:cxnSp>
        <p:nvCxnSpPr>
          <p:cNvPr id="7" name="Rak 6"/>
          <p:cNvCxnSpPr/>
          <p:nvPr/>
        </p:nvCxnSpPr>
        <p:spPr>
          <a:xfrm>
            <a:off x="0" y="6092825"/>
            <a:ext cx="9144000" cy="0"/>
          </a:xfrm>
          <a:prstGeom prst="line">
            <a:avLst/>
          </a:prstGeom>
          <a:ln w="28575">
            <a:solidFill>
              <a:srgbClr val="3B6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831" name="Picture 3" descr="äppellogotyp_35x40m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4941168"/>
            <a:ext cx="756705" cy="864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Bildobjekt 4" descr="Lkpgs Kommun Stadsbiblioteket - liggan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9925" y="6165850"/>
            <a:ext cx="1550988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focus_1" descr="sagoväskan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2348880"/>
            <a:ext cx="326361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2229628"/>
            <a:ext cx="3528392" cy="292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142875"/>
            <a:ext cx="77724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v-SE" dirty="0" smtClean="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rPr>
              <a:t>Äppelhyllan – även vuxna</a:t>
            </a:r>
          </a:p>
        </p:txBody>
      </p:sp>
      <p:sp>
        <p:nvSpPr>
          <p:cNvPr id="54274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714500"/>
            <a:ext cx="7243763" cy="4381500"/>
          </a:xfrm>
        </p:spPr>
        <p:txBody>
          <a:bodyPr/>
          <a:lstStyle/>
          <a:p>
            <a:pPr>
              <a:spcAft>
                <a:spcPts val="600"/>
              </a:spcAft>
              <a:buFont typeface="Arial" charset="0"/>
              <a:buNone/>
            </a:pPr>
            <a:r>
              <a:rPr lang="sv-SE" dirty="0" smtClean="0"/>
              <a:t>    Även vuxna kan ha glädje av Äppelhyllans material, t ex </a:t>
            </a:r>
          </a:p>
          <a:p>
            <a:pPr>
              <a:spcAft>
                <a:spcPts val="600"/>
              </a:spcAft>
            </a:pPr>
            <a:r>
              <a:rPr lang="sv-SE" dirty="0" smtClean="0"/>
              <a:t>Personer med utvecklingsstörning</a:t>
            </a:r>
          </a:p>
          <a:p>
            <a:pPr>
              <a:spcAft>
                <a:spcPts val="600"/>
              </a:spcAft>
            </a:pPr>
            <a:r>
              <a:rPr lang="sv-SE" dirty="0" smtClean="0"/>
              <a:t>Demens</a:t>
            </a:r>
          </a:p>
          <a:p>
            <a:pPr>
              <a:spcAft>
                <a:spcPts val="600"/>
              </a:spcAft>
            </a:pPr>
            <a:r>
              <a:rPr lang="sv-SE" dirty="0" smtClean="0"/>
              <a:t>Förvärvad Hjärnskada</a:t>
            </a:r>
          </a:p>
          <a:p>
            <a:pPr>
              <a:spcAft>
                <a:spcPts val="600"/>
              </a:spcAft>
            </a:pPr>
            <a:r>
              <a:rPr lang="sv-SE" dirty="0" smtClean="0"/>
              <a:t>Personer med utländsk bakgrund</a:t>
            </a:r>
          </a:p>
          <a:p>
            <a:endParaRPr lang="sv-SE" dirty="0" smtClean="0"/>
          </a:p>
          <a:p>
            <a:pPr>
              <a:buFont typeface="Arial" charset="0"/>
              <a:buNone/>
            </a:pPr>
            <a:endParaRPr lang="sv-SE" dirty="0" smtClean="0"/>
          </a:p>
          <a:p>
            <a:endParaRPr lang="sv-SE" dirty="0" smtClean="0"/>
          </a:p>
          <a:p>
            <a:endParaRPr lang="sv-SE" dirty="0" smtClean="0"/>
          </a:p>
          <a:p>
            <a:endParaRPr lang="sv-SE" dirty="0" smtClean="0"/>
          </a:p>
          <a:p>
            <a:pPr>
              <a:lnSpc>
                <a:spcPct val="150000"/>
              </a:lnSpc>
            </a:pPr>
            <a:endParaRPr lang="sv-SE" dirty="0" smtClean="0"/>
          </a:p>
          <a:p>
            <a:pPr>
              <a:lnSpc>
                <a:spcPct val="90000"/>
              </a:lnSpc>
            </a:pPr>
            <a:endParaRPr lang="sv-SE" dirty="0" smtClean="0">
              <a:solidFill>
                <a:schemeClr val="accent2"/>
              </a:solidFill>
            </a:endParaRPr>
          </a:p>
        </p:txBody>
      </p:sp>
      <p:cxnSp>
        <p:nvCxnSpPr>
          <p:cNvPr id="7" name="Rak 6"/>
          <p:cNvCxnSpPr/>
          <p:nvPr/>
        </p:nvCxnSpPr>
        <p:spPr>
          <a:xfrm>
            <a:off x="0" y="6092825"/>
            <a:ext cx="9144000" cy="0"/>
          </a:xfrm>
          <a:prstGeom prst="line">
            <a:avLst/>
          </a:prstGeom>
          <a:ln w="28575">
            <a:solidFill>
              <a:srgbClr val="3B6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279" name="Picture 3" descr="äppellogotyp_35x40m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750" y="4292600"/>
            <a:ext cx="12668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Bildobjekt 4" descr="Lkpgs Kommun Stadsbiblioteket - liggan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9925" y="6165850"/>
            <a:ext cx="1550988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14313"/>
            <a:ext cx="8569325" cy="1143000"/>
          </a:xfrm>
        </p:spPr>
        <p:txBody>
          <a:bodyPr/>
          <a:lstStyle/>
          <a:p>
            <a:r>
              <a:rPr lang="sv-SE" sz="40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Tillgängliga medier för vuxna</a:t>
            </a:r>
          </a:p>
        </p:txBody>
      </p:sp>
      <p:sp>
        <p:nvSpPr>
          <p:cNvPr id="46082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412776"/>
            <a:ext cx="7772400" cy="5040413"/>
          </a:xfrm>
        </p:spPr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sv-SE" dirty="0" smtClean="0">
                <a:ea typeface="Calibri" pitchFamily="34" charset="0"/>
                <a:cs typeface="Calibri" pitchFamily="34" charset="0"/>
                <a:hlinkClick r:id="rId3"/>
              </a:rPr>
              <a:t>Hemsidan</a:t>
            </a:r>
            <a:r>
              <a:rPr lang="sv-SE" dirty="0" smtClean="0">
                <a:ea typeface="Calibri" pitchFamily="34" charset="0"/>
                <a:cs typeface="Calibri" pitchFamily="34" charset="0"/>
              </a:rPr>
              <a:t> för att visa </a:t>
            </a:r>
          </a:p>
          <a:p>
            <a:pPr>
              <a:spcAft>
                <a:spcPts val="600"/>
              </a:spcAft>
            </a:pPr>
            <a:r>
              <a:rPr lang="sv-SE" dirty="0" smtClean="0">
                <a:ea typeface="Calibri" pitchFamily="34" charset="0"/>
                <a:cs typeface="Calibri" pitchFamily="34" charset="0"/>
              </a:rPr>
              <a:t>Läsa på olika sätt</a:t>
            </a:r>
          </a:p>
          <a:p>
            <a:pPr lvl="1">
              <a:spcBef>
                <a:spcPts val="400"/>
              </a:spcBef>
              <a:spcAft>
                <a:spcPts val="400"/>
              </a:spcAft>
              <a:buFont typeface="Calibri" pitchFamily="34" charset="0"/>
              <a:buChar char="–"/>
            </a:pPr>
            <a:r>
              <a:rPr lang="sv-SE" sz="2600" dirty="0" err="1" smtClean="0">
                <a:ea typeface="Calibri" pitchFamily="34" charset="0"/>
                <a:cs typeface="Calibri" pitchFamily="34" charset="0"/>
              </a:rPr>
              <a:t>DAISY-talböcker</a:t>
            </a:r>
            <a:endParaRPr lang="sv-SE" sz="2600" dirty="0" smtClean="0">
              <a:ea typeface="Calibri" pitchFamily="34" charset="0"/>
              <a:cs typeface="Calibri" pitchFamily="34" charset="0"/>
            </a:endParaRPr>
          </a:p>
          <a:p>
            <a:pPr lvl="1">
              <a:spcBef>
                <a:spcPts val="400"/>
              </a:spcBef>
              <a:spcAft>
                <a:spcPts val="400"/>
              </a:spcAft>
              <a:buFont typeface="Calibri" pitchFamily="34" charset="0"/>
              <a:buChar char="–"/>
            </a:pPr>
            <a:r>
              <a:rPr lang="sv-SE" sz="2600" dirty="0" smtClean="0">
                <a:ea typeface="Calibri" pitchFamily="34" charset="0"/>
                <a:cs typeface="Calibri" pitchFamily="34" charset="0"/>
              </a:rPr>
              <a:t>Läsa talböcker i olika </a:t>
            </a:r>
            <a:r>
              <a:rPr lang="sv-SE" sz="2600" dirty="0" err="1" smtClean="0">
                <a:ea typeface="Calibri" pitchFamily="34" charset="0"/>
                <a:cs typeface="Calibri" pitchFamily="34" charset="0"/>
              </a:rPr>
              <a:t>DAISY-spelare</a:t>
            </a:r>
            <a:endParaRPr lang="sv-SE" sz="2600" dirty="0" smtClean="0">
              <a:ea typeface="Calibri" pitchFamily="34" charset="0"/>
              <a:cs typeface="Calibri" pitchFamily="34" charset="0"/>
            </a:endParaRPr>
          </a:p>
          <a:p>
            <a:pPr lvl="1">
              <a:spcBef>
                <a:spcPts val="400"/>
              </a:spcBef>
              <a:spcAft>
                <a:spcPts val="400"/>
              </a:spcAft>
              <a:buFont typeface="Calibri" pitchFamily="34" charset="0"/>
              <a:buChar char="–"/>
            </a:pPr>
            <a:r>
              <a:rPr lang="sv-SE" sz="2600" dirty="0" smtClean="0">
                <a:ea typeface="Calibri" pitchFamily="34" charset="0"/>
                <a:cs typeface="Calibri" pitchFamily="34" charset="0"/>
              </a:rPr>
              <a:t>Egen nedladdning – DAISY Direkt</a:t>
            </a:r>
          </a:p>
          <a:p>
            <a:pPr lvl="1">
              <a:spcBef>
                <a:spcPts val="400"/>
              </a:spcBef>
              <a:spcAft>
                <a:spcPts val="400"/>
              </a:spcAft>
              <a:buFont typeface="Calibri" pitchFamily="34" charset="0"/>
              <a:buChar char="–"/>
            </a:pPr>
            <a:r>
              <a:rPr lang="sv-SE" sz="2600" dirty="0" smtClean="0">
                <a:ea typeface="Calibri" pitchFamily="34" charset="0"/>
                <a:cs typeface="Calibri" pitchFamily="34" charset="0"/>
              </a:rPr>
              <a:t>Lättläst</a:t>
            </a:r>
          </a:p>
          <a:p>
            <a:pPr lvl="1">
              <a:spcBef>
                <a:spcPts val="400"/>
              </a:spcBef>
              <a:spcAft>
                <a:spcPts val="400"/>
              </a:spcAft>
              <a:buFont typeface="Calibri" pitchFamily="34" charset="0"/>
              <a:buChar char="–"/>
            </a:pPr>
            <a:r>
              <a:rPr lang="sv-SE" sz="2600" dirty="0" smtClean="0">
                <a:ea typeface="Calibri" pitchFamily="34" charset="0"/>
                <a:cs typeface="Calibri" pitchFamily="34" charset="0"/>
              </a:rPr>
              <a:t>Storstil</a:t>
            </a:r>
          </a:p>
          <a:p>
            <a:pPr lvl="1">
              <a:spcBef>
                <a:spcPts val="400"/>
              </a:spcBef>
              <a:spcAft>
                <a:spcPts val="400"/>
              </a:spcAft>
              <a:buFont typeface="Calibri" pitchFamily="34" charset="0"/>
              <a:buChar char="–"/>
            </a:pPr>
            <a:r>
              <a:rPr lang="sv-SE" sz="2600" dirty="0" smtClean="0">
                <a:ea typeface="Calibri" pitchFamily="34" charset="0"/>
                <a:cs typeface="Calibri" pitchFamily="34" charset="0"/>
              </a:rPr>
              <a:t>Punktskrift</a:t>
            </a:r>
          </a:p>
          <a:p>
            <a:pPr lvl="1">
              <a:spcBef>
                <a:spcPts val="400"/>
              </a:spcBef>
              <a:spcAft>
                <a:spcPts val="400"/>
              </a:spcAft>
              <a:buFont typeface="Calibri" pitchFamily="34" charset="0"/>
              <a:buChar char="–"/>
            </a:pPr>
            <a:r>
              <a:rPr lang="sv-SE" sz="2600" dirty="0" smtClean="0">
                <a:ea typeface="Calibri" pitchFamily="34" charset="0"/>
                <a:cs typeface="Calibri" pitchFamily="34" charset="0"/>
              </a:rPr>
              <a:t>Teckenspråk</a:t>
            </a:r>
          </a:p>
        </p:txBody>
      </p:sp>
      <p:cxnSp>
        <p:nvCxnSpPr>
          <p:cNvPr id="6" name="Rak 5"/>
          <p:cNvCxnSpPr/>
          <p:nvPr/>
        </p:nvCxnSpPr>
        <p:spPr>
          <a:xfrm>
            <a:off x="0" y="6092825"/>
            <a:ext cx="9144000" cy="0"/>
          </a:xfrm>
          <a:prstGeom prst="line">
            <a:avLst/>
          </a:prstGeom>
          <a:ln w="28575">
            <a:solidFill>
              <a:srgbClr val="3B6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objekt 4" descr="Lkpgs Kommun Stadsbiblioteket - liggan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9925" y="6165850"/>
            <a:ext cx="1550988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214313"/>
            <a:ext cx="7772400" cy="1143000"/>
          </a:xfrm>
        </p:spPr>
        <p:txBody>
          <a:bodyPr/>
          <a:lstStyle/>
          <a:p>
            <a:r>
              <a:rPr lang="sv-SE" sz="40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Informera och samverka med olika förmedlare kring vuxna</a:t>
            </a:r>
          </a:p>
        </p:txBody>
      </p:sp>
      <p:sp>
        <p:nvSpPr>
          <p:cNvPr id="56322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484785"/>
            <a:ext cx="7772400" cy="4536604"/>
          </a:xfrm>
        </p:spPr>
        <p:txBody>
          <a:bodyPr/>
          <a:lstStyle/>
          <a:p>
            <a:pPr>
              <a:spcAft>
                <a:spcPts val="400"/>
              </a:spcAft>
            </a:pPr>
            <a:r>
              <a:rPr lang="sv-SE" sz="2400" dirty="0" smtClean="0">
                <a:ea typeface="Calibri" pitchFamily="34" charset="0"/>
                <a:cs typeface="Calibri" pitchFamily="34" charset="0"/>
              </a:rPr>
              <a:t>Syncentralen</a:t>
            </a:r>
          </a:p>
          <a:p>
            <a:pPr>
              <a:spcAft>
                <a:spcPts val="400"/>
              </a:spcAft>
            </a:pPr>
            <a:r>
              <a:rPr lang="sv-SE" sz="2400" dirty="0" smtClean="0">
                <a:ea typeface="Calibri" pitchFamily="34" charset="0"/>
                <a:cs typeface="Calibri" pitchFamily="34" charset="0"/>
              </a:rPr>
              <a:t>Synskadades riksförbund</a:t>
            </a:r>
          </a:p>
          <a:p>
            <a:pPr>
              <a:spcAft>
                <a:spcPts val="400"/>
              </a:spcAft>
            </a:pPr>
            <a:r>
              <a:rPr lang="sv-SE" sz="2400" dirty="0" smtClean="0">
                <a:ea typeface="Calibri" pitchFamily="34" charset="0"/>
                <a:cs typeface="Calibri" pitchFamily="34" charset="0"/>
              </a:rPr>
              <a:t>Olika kommunala vuxenutbildningar och SFI</a:t>
            </a:r>
          </a:p>
          <a:p>
            <a:pPr>
              <a:spcAft>
                <a:spcPts val="400"/>
              </a:spcAft>
            </a:pPr>
            <a:r>
              <a:rPr lang="sv-SE" sz="2400" dirty="0" smtClean="0">
                <a:ea typeface="Calibri" pitchFamily="34" charset="0"/>
                <a:cs typeface="Calibri" pitchFamily="34" charset="0"/>
              </a:rPr>
              <a:t>Läsombud</a:t>
            </a:r>
          </a:p>
          <a:p>
            <a:pPr>
              <a:spcAft>
                <a:spcPts val="400"/>
              </a:spcAft>
            </a:pPr>
            <a:r>
              <a:rPr lang="sv-SE" sz="2400" dirty="0" smtClean="0">
                <a:ea typeface="Calibri" pitchFamily="34" charset="0"/>
                <a:cs typeface="Calibri" pitchFamily="34" charset="0"/>
              </a:rPr>
              <a:t>Habiliteringen</a:t>
            </a:r>
          </a:p>
          <a:p>
            <a:pPr>
              <a:spcAft>
                <a:spcPts val="400"/>
              </a:spcAft>
            </a:pPr>
            <a:r>
              <a:rPr lang="sv-SE" sz="2400" dirty="0" smtClean="0">
                <a:ea typeface="Calibri" pitchFamily="34" charset="0"/>
                <a:cs typeface="Calibri" pitchFamily="34" charset="0"/>
              </a:rPr>
              <a:t>Heminstruktörer inom syn och hörsel</a:t>
            </a:r>
          </a:p>
          <a:p>
            <a:pPr>
              <a:spcBef>
                <a:spcPts val="600"/>
              </a:spcBef>
            </a:pPr>
            <a:r>
              <a:rPr lang="sv-SE" sz="2400" dirty="0" smtClean="0">
                <a:ea typeface="Calibri" pitchFamily="34" charset="0"/>
                <a:cs typeface="Calibri" pitchFamily="34" charset="0"/>
              </a:rPr>
              <a:t>Nätverk och föreningar – t ex </a:t>
            </a:r>
          </a:p>
          <a:p>
            <a:pPr lvl="1">
              <a:spcBef>
                <a:spcPts val="200"/>
              </a:spcBef>
              <a:spcAft>
                <a:spcPts val="200"/>
              </a:spcAft>
              <a:buFont typeface="Calibri" pitchFamily="34" charset="0"/>
              <a:buChar char="–"/>
            </a:pPr>
            <a:r>
              <a:rPr lang="sv-SE" sz="2400" dirty="0" smtClean="0">
                <a:ea typeface="Calibri" pitchFamily="34" charset="0"/>
                <a:cs typeface="Calibri" pitchFamily="34" charset="0"/>
              </a:rPr>
              <a:t>Anhörigcentrum , Demensförbundet, Afasiföreningen,</a:t>
            </a:r>
          </a:p>
          <a:p>
            <a:pPr lvl="1">
              <a:spcBef>
                <a:spcPts val="200"/>
              </a:spcBef>
              <a:spcAft>
                <a:spcPts val="200"/>
              </a:spcAft>
              <a:buFont typeface="Calibri" pitchFamily="34" charset="0"/>
              <a:buChar char="–"/>
            </a:pPr>
            <a:r>
              <a:rPr lang="sv-SE" sz="2400" dirty="0" smtClean="0">
                <a:ea typeface="Calibri" pitchFamily="34" charset="0"/>
                <a:cs typeface="Calibri" pitchFamily="34" charset="0"/>
              </a:rPr>
              <a:t>Pensionärsföreningar, Studieförbund</a:t>
            </a:r>
          </a:p>
          <a:p>
            <a:pPr lvl="1">
              <a:spcBef>
                <a:spcPts val="300"/>
              </a:spcBef>
              <a:spcAft>
                <a:spcPts val="200"/>
              </a:spcAft>
              <a:buNone/>
            </a:pPr>
            <a:r>
              <a:rPr lang="sv-SE" sz="2700" dirty="0" smtClean="0"/>
              <a:t>Sök information på </a:t>
            </a:r>
            <a:r>
              <a:rPr lang="sv-SE" sz="2700" dirty="0" smtClean="0">
                <a:hlinkClick r:id="rId3"/>
              </a:rPr>
              <a:t>kommunens</a:t>
            </a:r>
            <a:r>
              <a:rPr lang="sv-SE" sz="2700" dirty="0" smtClean="0"/>
              <a:t> </a:t>
            </a:r>
            <a:r>
              <a:rPr lang="sv-SE" sz="2700" dirty="0" smtClean="0">
                <a:hlinkClick r:id="rId4"/>
              </a:rPr>
              <a:t>hemsida</a:t>
            </a:r>
            <a:endParaRPr lang="sv-SE" sz="2700" dirty="0" smtClean="0">
              <a:ea typeface="Calibri" pitchFamily="34" charset="0"/>
              <a:cs typeface="Calibri" pitchFamily="34" charset="0"/>
            </a:endParaRPr>
          </a:p>
          <a:p>
            <a:pPr>
              <a:spcAft>
                <a:spcPts val="400"/>
              </a:spcAft>
            </a:pPr>
            <a:endParaRPr lang="sv-SE" sz="2400" dirty="0" smtClean="0">
              <a:ea typeface="Calibri" pitchFamily="34" charset="0"/>
              <a:cs typeface="Calibri" pitchFamily="34" charset="0"/>
            </a:endParaRPr>
          </a:p>
          <a:p>
            <a:pPr>
              <a:spcAft>
                <a:spcPts val="400"/>
              </a:spcAft>
            </a:pPr>
            <a:endParaRPr lang="sv-SE" sz="2400" dirty="0" smtClean="0">
              <a:ea typeface="Calibri" pitchFamily="34" charset="0"/>
              <a:cs typeface="Calibri" pitchFamily="34" charset="0"/>
            </a:endParaRPr>
          </a:p>
        </p:txBody>
      </p:sp>
      <p:cxnSp>
        <p:nvCxnSpPr>
          <p:cNvPr id="6" name="Rak 5"/>
          <p:cNvCxnSpPr/>
          <p:nvPr/>
        </p:nvCxnSpPr>
        <p:spPr>
          <a:xfrm>
            <a:off x="0" y="6092825"/>
            <a:ext cx="9144000" cy="0"/>
          </a:xfrm>
          <a:prstGeom prst="line">
            <a:avLst/>
          </a:prstGeom>
          <a:ln w="28575">
            <a:solidFill>
              <a:srgbClr val="3B6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objekt 4" descr="Lkpgs Kommun Stadsbiblioteket - liggand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9925" y="6165850"/>
            <a:ext cx="1550988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142875"/>
            <a:ext cx="77724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v-SE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Talböcker och Egen nedladdning</a:t>
            </a:r>
            <a:endParaRPr lang="sv-SE" dirty="0" smtClean="0">
              <a:solidFill>
                <a:srgbClr val="000099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7826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714500"/>
            <a:ext cx="7243763" cy="4381500"/>
          </a:xfrm>
        </p:spPr>
        <p:txBody>
          <a:bodyPr/>
          <a:lstStyle/>
          <a:p>
            <a:endParaRPr lang="sv-SE" dirty="0" smtClean="0"/>
          </a:p>
          <a:p>
            <a:endParaRPr lang="sv-SE" dirty="0" smtClean="0"/>
          </a:p>
          <a:p>
            <a:pPr>
              <a:buFont typeface="Arial" charset="0"/>
              <a:buNone/>
            </a:pPr>
            <a:endParaRPr lang="sv-SE" dirty="0" smtClean="0"/>
          </a:p>
          <a:p>
            <a:endParaRPr lang="sv-SE" dirty="0" smtClean="0"/>
          </a:p>
          <a:p>
            <a:endParaRPr lang="sv-SE" dirty="0" smtClean="0"/>
          </a:p>
          <a:p>
            <a:pPr marL="0" indent="0" algn="ctr">
              <a:buNone/>
            </a:pPr>
            <a:r>
              <a:rPr lang="sv-SE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samarbeta kring elever med läsnedsättning</a:t>
            </a:r>
            <a:endParaRPr lang="sv-SE" dirty="0" smtClean="0"/>
          </a:p>
          <a:p>
            <a:pPr>
              <a:lnSpc>
                <a:spcPct val="150000"/>
              </a:lnSpc>
              <a:buFont typeface="Arial" charset="0"/>
              <a:buNone/>
            </a:pPr>
            <a:r>
              <a:rPr lang="sv-SE" dirty="0" smtClean="0"/>
              <a:t>	</a:t>
            </a:r>
            <a:endParaRPr lang="sv-SE" sz="2800" dirty="0" smtClean="0"/>
          </a:p>
          <a:p>
            <a:pPr>
              <a:lnSpc>
                <a:spcPct val="90000"/>
              </a:lnSpc>
            </a:pPr>
            <a:endParaRPr lang="sv-SE" dirty="0" smtClean="0">
              <a:solidFill>
                <a:schemeClr val="accent2"/>
              </a:solidFill>
            </a:endParaRPr>
          </a:p>
        </p:txBody>
      </p:sp>
      <p:cxnSp>
        <p:nvCxnSpPr>
          <p:cNvPr id="7" name="Rak 6"/>
          <p:cNvCxnSpPr/>
          <p:nvPr/>
        </p:nvCxnSpPr>
        <p:spPr>
          <a:xfrm>
            <a:off x="0" y="6092825"/>
            <a:ext cx="9144000" cy="0"/>
          </a:xfrm>
          <a:prstGeom prst="line">
            <a:avLst/>
          </a:prstGeom>
          <a:ln w="28575">
            <a:solidFill>
              <a:srgbClr val="3B6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dobjekt 4" descr="Lkpgs Kommun Stadsbiblioteket - liggan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6165850"/>
            <a:ext cx="1550988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yui_3_7_3_3_1362430271073_280" descr="http://farm6.staticflickr.com/5012/5511681865_03af2720fc_z.jpg"/>
          <p:cNvPicPr/>
          <p:nvPr/>
        </p:nvPicPr>
        <p:blipFill>
          <a:blip r:embed="rId4" cstate="print"/>
          <a:srcRect l="5278" t="5419" r="7288" b="20443"/>
          <a:stretch>
            <a:fillRect/>
          </a:stretch>
        </p:blipFill>
        <p:spPr bwMode="auto">
          <a:xfrm>
            <a:off x="2114550" y="1556792"/>
            <a:ext cx="4733925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ktangel 1"/>
          <p:cNvSpPr/>
          <p:nvPr/>
        </p:nvSpPr>
        <p:spPr>
          <a:xfrm rot="10800000" flipH="1" flipV="1">
            <a:off x="1403648" y="3844499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0710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142875"/>
            <a:ext cx="77724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v-SE" dirty="0" smtClean="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rPr>
              <a:t>Agenda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556792"/>
            <a:ext cx="7558088" cy="4539208"/>
          </a:xfrm>
        </p:spPr>
        <p:txBody>
          <a:bodyPr/>
          <a:lstStyle/>
          <a:p>
            <a:pPr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sv-SE" dirty="0" smtClean="0">
                <a:latin typeface="Calibri" pitchFamily="34" charset="0"/>
              </a:rPr>
              <a:t>Introduktion – Vem är jag?</a:t>
            </a:r>
          </a:p>
          <a:p>
            <a:pPr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sv-SE" dirty="0" smtClean="0">
                <a:latin typeface="Calibri" pitchFamily="34" charset="0"/>
              </a:rPr>
              <a:t>Hur jobbar jag:</a:t>
            </a:r>
          </a:p>
          <a:p>
            <a:pPr marL="800100" lvl="1" indent="-342900">
              <a:spcBef>
                <a:spcPts val="800"/>
              </a:spcBef>
              <a:spcAft>
                <a:spcPts val="800"/>
              </a:spcAft>
              <a:buFont typeface="Symbol" pitchFamily="18" charset="2"/>
              <a:buChar char=""/>
            </a:pPr>
            <a:r>
              <a:rPr lang="sv-SE" sz="3000" dirty="0" smtClean="0">
                <a:latin typeface="Calibri" pitchFamily="34" charset="0"/>
              </a:rPr>
              <a:t>Samverka och nätverka</a:t>
            </a:r>
          </a:p>
          <a:p>
            <a:pPr marL="800100" lvl="1" indent="-342900">
              <a:spcBef>
                <a:spcPts val="800"/>
              </a:spcBef>
              <a:spcAft>
                <a:spcPts val="800"/>
              </a:spcAft>
              <a:buFont typeface="Symbol" pitchFamily="18" charset="2"/>
              <a:buChar char=""/>
            </a:pPr>
            <a:r>
              <a:rPr lang="sv-SE" sz="3000" dirty="0" smtClean="0">
                <a:latin typeface="Calibri" pitchFamily="34" charset="0"/>
              </a:rPr>
              <a:t>Informationskampanj </a:t>
            </a:r>
          </a:p>
          <a:p>
            <a:pPr marL="800100" lvl="1" indent="-342900">
              <a:spcBef>
                <a:spcPts val="800"/>
              </a:spcBef>
              <a:spcAft>
                <a:spcPts val="800"/>
              </a:spcAft>
              <a:buFont typeface="Symbol" pitchFamily="18" charset="2"/>
              <a:buChar char=""/>
            </a:pPr>
            <a:r>
              <a:rPr lang="sv-SE" sz="3000" dirty="0" smtClean="0">
                <a:latin typeface="Calibri" pitchFamily="34" charset="0"/>
              </a:rPr>
              <a:t>Kurs i Talböcker och Egen nedladdning</a:t>
            </a:r>
          </a:p>
          <a:p>
            <a:pPr marL="800100" lvl="1" indent="-342900">
              <a:spcBef>
                <a:spcPts val="800"/>
              </a:spcBef>
              <a:spcAft>
                <a:spcPts val="800"/>
              </a:spcAft>
              <a:buFont typeface="Symbol" pitchFamily="18" charset="2"/>
              <a:buChar char=""/>
            </a:pPr>
            <a:r>
              <a:rPr lang="sv-SE" sz="3000" dirty="0" smtClean="0">
                <a:latin typeface="Calibri" pitchFamily="34" charset="0"/>
              </a:rPr>
              <a:t>Olika aktiviteter</a:t>
            </a:r>
          </a:p>
          <a:p>
            <a:pPr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sv-SE" dirty="0" smtClean="0">
                <a:latin typeface="Calibri" pitchFamily="34" charset="0"/>
              </a:rPr>
              <a:t>Resultat</a:t>
            </a:r>
          </a:p>
          <a:p>
            <a:pPr>
              <a:spcAft>
                <a:spcPts val="600"/>
              </a:spcAft>
            </a:pPr>
            <a:endParaRPr lang="sv-SE" dirty="0" smtClean="0"/>
          </a:p>
          <a:p>
            <a:pPr>
              <a:spcAft>
                <a:spcPts val="600"/>
              </a:spcAft>
            </a:pPr>
            <a:endParaRPr lang="sv-SE" dirty="0" smtClean="0"/>
          </a:p>
          <a:p>
            <a:pPr>
              <a:spcAft>
                <a:spcPts val="600"/>
              </a:spcAft>
            </a:pPr>
            <a:endParaRPr lang="sv-SE" dirty="0" smtClean="0"/>
          </a:p>
          <a:p>
            <a:pPr>
              <a:lnSpc>
                <a:spcPct val="150000"/>
              </a:lnSpc>
            </a:pPr>
            <a:endParaRPr lang="sv-SE" sz="2400" dirty="0" smtClean="0"/>
          </a:p>
          <a:p>
            <a:pPr>
              <a:lnSpc>
                <a:spcPct val="150000"/>
              </a:lnSpc>
              <a:buFont typeface="Arial" charset="0"/>
              <a:buNone/>
            </a:pPr>
            <a:endParaRPr lang="sv-SE" sz="2400" dirty="0" smtClean="0"/>
          </a:p>
          <a:p>
            <a:pPr>
              <a:lnSpc>
                <a:spcPct val="150000"/>
              </a:lnSpc>
              <a:buFont typeface="Arial" charset="0"/>
              <a:buNone/>
            </a:pPr>
            <a:endParaRPr lang="sv-SE" sz="2400" dirty="0" smtClean="0"/>
          </a:p>
          <a:p>
            <a:pPr>
              <a:lnSpc>
                <a:spcPct val="90000"/>
              </a:lnSpc>
            </a:pPr>
            <a:endParaRPr lang="sv-SE" sz="2400" dirty="0" smtClean="0">
              <a:solidFill>
                <a:schemeClr val="accent2"/>
              </a:solidFill>
            </a:endParaRPr>
          </a:p>
        </p:txBody>
      </p:sp>
      <p:cxnSp>
        <p:nvCxnSpPr>
          <p:cNvPr id="7" name="Rak 6"/>
          <p:cNvCxnSpPr/>
          <p:nvPr/>
        </p:nvCxnSpPr>
        <p:spPr>
          <a:xfrm>
            <a:off x="0" y="6092825"/>
            <a:ext cx="9144000" cy="0"/>
          </a:xfrm>
          <a:prstGeom prst="line">
            <a:avLst/>
          </a:prstGeom>
          <a:ln w="28575">
            <a:solidFill>
              <a:srgbClr val="3B6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dobjekt 4" descr="Lkpgs Kommun Stadsbiblioteket - liggan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6165850"/>
            <a:ext cx="1550988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142875"/>
            <a:ext cx="77724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noProof="0" dirty="0" err="1" smtClean="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rPr>
              <a:t>Egen</a:t>
            </a:r>
            <a:r>
              <a:rPr lang="en-GB" noProof="0" dirty="0" smtClean="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GB" noProof="0" dirty="0" err="1" smtClean="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rPr>
              <a:t>nedladdning</a:t>
            </a:r>
            <a:endParaRPr lang="en-GB" noProof="0" dirty="0" smtClean="0">
              <a:solidFill>
                <a:srgbClr val="000099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628800"/>
            <a:ext cx="6120680" cy="4464496"/>
          </a:xfrm>
        </p:spPr>
        <p:txBody>
          <a:bodyPr>
            <a:normAutofit/>
          </a:bodyPr>
          <a:lstStyle/>
          <a:p>
            <a:pPr marL="180000">
              <a:lnSpc>
                <a:spcPct val="102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dirty="0" smtClean="0"/>
              <a:t>	</a:t>
            </a:r>
            <a:endParaRPr lang="en-GB" noProof="0" dirty="0" smtClean="0"/>
          </a:p>
        </p:txBody>
      </p:sp>
      <p:cxnSp>
        <p:nvCxnSpPr>
          <p:cNvPr id="7" name="Rak 6"/>
          <p:cNvCxnSpPr/>
          <p:nvPr/>
        </p:nvCxnSpPr>
        <p:spPr>
          <a:xfrm>
            <a:off x="0" y="6092825"/>
            <a:ext cx="9144000" cy="0"/>
          </a:xfrm>
          <a:prstGeom prst="line">
            <a:avLst/>
          </a:prstGeom>
          <a:ln w="28575">
            <a:solidFill>
              <a:srgbClr val="3B6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3" name="Bildobjekt 4" descr="Lkpgs Kommun Stadsbiblioteket - liggan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5825" y="6237288"/>
            <a:ext cx="1335088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tillgänglighet_shutterstock_86013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7" y="1700809"/>
            <a:ext cx="5832648" cy="390254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14313"/>
            <a:ext cx="8569325" cy="1143000"/>
          </a:xfrm>
        </p:spPr>
        <p:txBody>
          <a:bodyPr>
            <a:normAutofit/>
          </a:bodyPr>
          <a:lstStyle/>
          <a:p>
            <a:pPr algn="l"/>
            <a:r>
              <a:rPr lang="sv-SE" sz="33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Informationsspridning om Egen nedladdning</a:t>
            </a:r>
          </a:p>
        </p:txBody>
      </p:sp>
      <p:sp>
        <p:nvSpPr>
          <p:cNvPr id="46082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43063"/>
            <a:ext cx="7772400" cy="4810125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sv-SE" sz="2800" dirty="0" smtClean="0">
              <a:ea typeface="Calibri" pitchFamily="34" charset="0"/>
              <a:cs typeface="Calibri" pitchFamily="34" charset="0"/>
            </a:endParaRPr>
          </a:p>
          <a:p>
            <a:pPr>
              <a:spcAft>
                <a:spcPts val="600"/>
              </a:spcAft>
              <a:buFont typeface="Arial" charset="0"/>
              <a:buNone/>
            </a:pPr>
            <a:endParaRPr lang="sv-SE" sz="2800" dirty="0" smtClean="0"/>
          </a:p>
        </p:txBody>
      </p:sp>
      <p:cxnSp>
        <p:nvCxnSpPr>
          <p:cNvPr id="6" name="Rak 5"/>
          <p:cNvCxnSpPr/>
          <p:nvPr/>
        </p:nvCxnSpPr>
        <p:spPr>
          <a:xfrm>
            <a:off x="0" y="6092825"/>
            <a:ext cx="9144000" cy="0"/>
          </a:xfrm>
          <a:prstGeom prst="line">
            <a:avLst/>
          </a:prstGeom>
          <a:ln w="28575">
            <a:solidFill>
              <a:srgbClr val="3B6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6" name="Rektangel 6"/>
          <p:cNvSpPr>
            <a:spLocks noChangeArrowheads="1"/>
          </p:cNvSpPr>
          <p:nvPr/>
        </p:nvSpPr>
        <p:spPr bwMode="auto">
          <a:xfrm>
            <a:off x="357188" y="1268760"/>
            <a:ext cx="8286750" cy="6004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sv-SE" sz="3000" dirty="0" smtClean="0">
                <a:latin typeface="+mn-lt"/>
              </a:rPr>
              <a:t>Utforma </a:t>
            </a:r>
            <a:r>
              <a:rPr lang="sv-SE" sz="3000" dirty="0">
                <a:latin typeface="+mn-lt"/>
              </a:rPr>
              <a:t>information om </a:t>
            </a:r>
            <a:r>
              <a:rPr lang="sv-SE" sz="3000" dirty="0" smtClean="0">
                <a:latin typeface="+mn-lt"/>
              </a:rPr>
              <a:t>Egen nedladdning på </a:t>
            </a:r>
            <a:r>
              <a:rPr lang="sv-SE" sz="3000" dirty="0" smtClean="0">
                <a:latin typeface="+mn-lt"/>
                <a:hlinkClick r:id="rId3"/>
              </a:rPr>
              <a:t>bibliotekets hemsida</a:t>
            </a:r>
            <a:endParaRPr lang="sv-SE" sz="3000" dirty="0" smtClean="0">
              <a:latin typeface="+mn-lt"/>
            </a:endParaRPr>
          </a:p>
          <a:p>
            <a:pPr marL="800100" lvl="1" indent="-342900" eaLnBrk="0" hangingPunct="0">
              <a:spcBef>
                <a:spcPts val="400"/>
              </a:spcBef>
              <a:spcAft>
                <a:spcPts val="400"/>
              </a:spcAft>
              <a:buFont typeface="Calibri" pitchFamily="34" charset="0"/>
              <a:buChar char="–"/>
            </a:pPr>
            <a:r>
              <a:rPr lang="sv-SE" sz="2800" dirty="0" smtClean="0">
                <a:latin typeface="+mn-lt"/>
              </a:rPr>
              <a:t>med flera möjligheter för låntagarna att få kontakt</a:t>
            </a:r>
          </a:p>
          <a:p>
            <a:pPr marL="800100" lvl="1" indent="-342900" eaLnBrk="0" hangingPunct="0">
              <a:spcBef>
                <a:spcPts val="400"/>
              </a:spcBef>
              <a:spcAft>
                <a:spcPts val="400"/>
              </a:spcAft>
              <a:buFont typeface="Calibri" pitchFamily="34" charset="0"/>
              <a:buChar char="–"/>
            </a:pPr>
            <a:r>
              <a:rPr lang="sv-SE" sz="2800" dirty="0" smtClean="0">
                <a:latin typeface="+mn-lt"/>
              </a:rPr>
              <a:t>underlätta för lärare som vill hjälpa elever till Egen nedladdning - Avtalet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Font typeface="Calibri" pitchFamily="34" charset="0"/>
              <a:buChar char="•"/>
            </a:pPr>
            <a:r>
              <a:rPr lang="sv-SE" sz="3000" dirty="0" smtClean="0">
                <a:latin typeface="+mn-lt"/>
              </a:rPr>
              <a:t>Sätta upp </a:t>
            </a:r>
            <a:r>
              <a:rPr lang="sv-SE" sz="3000" dirty="0" smtClean="0">
                <a:latin typeface="+mn-lt"/>
                <a:hlinkClick r:id="rId4"/>
              </a:rPr>
              <a:t>affischer</a:t>
            </a:r>
            <a:r>
              <a:rPr lang="sv-SE" sz="3000" dirty="0" smtClean="0">
                <a:latin typeface="+mn-lt"/>
              </a:rPr>
              <a:t> och information om Egen nedladdning i biblioteket</a:t>
            </a:r>
            <a:endParaRPr lang="sv-SE" sz="3000" dirty="0">
              <a:latin typeface="+mn-lt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sv-SE" sz="3000" dirty="0" smtClean="0">
                <a:latin typeface="+mn-lt"/>
                <a:hlinkClick r:id="rId5"/>
              </a:rPr>
              <a:t>Broschyrer</a:t>
            </a:r>
            <a:r>
              <a:rPr lang="sv-SE" sz="3000" dirty="0" smtClean="0">
                <a:latin typeface="+mn-lt"/>
              </a:rPr>
              <a:t> – </a:t>
            </a:r>
            <a:r>
              <a:rPr lang="sv-SE" sz="2800" b="1" dirty="0" smtClean="0">
                <a:solidFill>
                  <a:srgbClr val="00297A"/>
                </a:solidFill>
                <a:latin typeface="Arial" pitchFamily="34" charset="0"/>
                <a:cs typeface="Arial" pitchFamily="34" charset="0"/>
              </a:rPr>
              <a:t>Lätt att läsa på olika sätt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sv-SE" sz="3000" dirty="0" smtClean="0">
                <a:latin typeface="+mn-lt"/>
              </a:rPr>
              <a:t>Utforma en kontaktlapp för Egen nedladdning</a:t>
            </a:r>
          </a:p>
          <a:p>
            <a:pPr marL="342900" indent="-342900" eaLnBrk="0" hangingPunct="0">
              <a:spcAft>
                <a:spcPts val="600"/>
              </a:spcAft>
              <a:buFont typeface="Arial" charset="0"/>
              <a:buChar char="•"/>
            </a:pPr>
            <a:endParaRPr lang="sv-SE" sz="2800" dirty="0">
              <a:latin typeface="Calibri" pitchFamily="34" charset="0"/>
            </a:endParaRPr>
          </a:p>
          <a:p>
            <a:pPr lvl="2">
              <a:spcBef>
                <a:spcPts val="500"/>
              </a:spcBef>
            </a:pPr>
            <a:endParaRPr lang="sv-SE" sz="2800" dirty="0">
              <a:latin typeface="Calibri" pitchFamily="34" charset="0"/>
            </a:endParaRPr>
          </a:p>
        </p:txBody>
      </p:sp>
      <p:pic>
        <p:nvPicPr>
          <p:cNvPr id="7" name="Bildobjekt 4" descr="Lkpgs Kommun Stadsbiblioteket - liggande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36296" y="6237312"/>
            <a:ext cx="1335410" cy="5036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0"/>
            <a:ext cx="8568952" cy="1417638"/>
          </a:xfrm>
        </p:spPr>
        <p:txBody>
          <a:bodyPr>
            <a:noAutofit/>
          </a:bodyPr>
          <a:lstStyle/>
          <a:p>
            <a:r>
              <a:rPr lang="sv-SE" sz="2800" dirty="0" smtClean="0">
                <a:latin typeface="Times New Roman" pitchFamily="18" charset="0"/>
              </a:rPr>
              <a:t/>
            </a:r>
            <a:br>
              <a:rPr lang="sv-SE" sz="2800" dirty="0" smtClean="0">
                <a:latin typeface="Times New Roman" pitchFamily="18" charset="0"/>
              </a:rPr>
            </a:br>
            <a:r>
              <a:rPr lang="sv-SE" sz="2800" dirty="0" smtClean="0"/>
              <a:t> </a:t>
            </a:r>
            <a:r>
              <a:rPr lang="sv-SE" sz="4000" dirty="0" smtClean="0"/>
              <a:t>Egen nedladdning</a:t>
            </a:r>
            <a:r>
              <a:rPr lang="sv-SE" sz="2800" dirty="0" smtClean="0"/>
              <a:t/>
            </a:r>
            <a:br>
              <a:rPr lang="sv-SE" sz="2800" dirty="0" smtClean="0"/>
            </a:br>
            <a:r>
              <a:rPr lang="sv-SE" sz="2800" dirty="0" err="1" smtClean="0"/>
              <a:t>DAISY-talböcker</a:t>
            </a:r>
            <a:r>
              <a:rPr lang="sv-SE" sz="2800" dirty="0" smtClean="0"/>
              <a:t> direkt i datorn, mobilen eller surfplattan </a:t>
            </a:r>
            <a:br>
              <a:rPr lang="sv-SE" sz="2800" dirty="0" smtClean="0"/>
            </a:br>
            <a:endParaRPr lang="sv-SE" sz="2800" dirty="0" smtClean="0"/>
          </a:p>
        </p:txBody>
      </p:sp>
      <p:sp>
        <p:nvSpPr>
          <p:cNvPr id="13926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sv-SE" smtClean="0"/>
          </a:p>
          <a:p>
            <a:endParaRPr lang="sv-SE" smtClean="0"/>
          </a:p>
        </p:txBody>
      </p:sp>
      <p:cxnSp>
        <p:nvCxnSpPr>
          <p:cNvPr id="6" name="Rak 5"/>
          <p:cNvCxnSpPr/>
          <p:nvPr/>
        </p:nvCxnSpPr>
        <p:spPr>
          <a:xfrm>
            <a:off x="0" y="6092825"/>
            <a:ext cx="9144000" cy="0"/>
          </a:xfrm>
          <a:prstGeom prst="line">
            <a:avLst/>
          </a:prstGeom>
          <a:ln w="28575">
            <a:solidFill>
              <a:srgbClr val="3B6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270" name="Rektangel 6"/>
          <p:cNvSpPr>
            <a:spLocks noChangeArrowheads="1"/>
          </p:cNvSpPr>
          <p:nvPr/>
        </p:nvSpPr>
        <p:spPr bwMode="auto">
          <a:xfrm>
            <a:off x="642938" y="1484313"/>
            <a:ext cx="8001000" cy="430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sv-SE" sz="2800" dirty="0"/>
              <a:t>Alla kan läsa – en del med öronen!     </a:t>
            </a:r>
          </a:p>
          <a:p>
            <a:pPr>
              <a:spcAft>
                <a:spcPts val="600"/>
              </a:spcAft>
            </a:pPr>
            <a:r>
              <a:rPr lang="sv-SE" sz="2800" dirty="0" smtClean="0"/>
              <a:t>100</a:t>
            </a:r>
            <a:r>
              <a:rPr lang="sv-SE" sz="2800" dirty="0"/>
              <a:t> 000 talböcker väntar på att laddas ner </a:t>
            </a:r>
          </a:p>
          <a:p>
            <a:pPr>
              <a:spcAft>
                <a:spcPts val="600"/>
              </a:spcAft>
            </a:pPr>
            <a:r>
              <a:rPr lang="sv-SE" sz="2800" dirty="0"/>
              <a:t>direkt hem till </a:t>
            </a:r>
            <a:r>
              <a:rPr lang="sv-SE" sz="2800" dirty="0" smtClean="0"/>
              <a:t>dig.</a:t>
            </a:r>
            <a:endParaRPr lang="sv-SE" sz="2800" dirty="0"/>
          </a:p>
          <a:p>
            <a:r>
              <a:rPr lang="sv-SE" sz="1600" dirty="0"/>
              <a:t>  </a:t>
            </a:r>
            <a:r>
              <a:rPr lang="sv-SE" sz="1200" dirty="0"/>
              <a:t>                           </a:t>
            </a:r>
          </a:p>
          <a:p>
            <a:pPr>
              <a:spcAft>
                <a:spcPts val="1800"/>
              </a:spcAft>
            </a:pPr>
            <a:r>
              <a:rPr lang="sv-SE" sz="2200" dirty="0"/>
              <a:t>Kontakta:	</a:t>
            </a:r>
          </a:p>
          <a:p>
            <a:pPr>
              <a:spcAft>
                <a:spcPts val="400"/>
              </a:spcAft>
            </a:pPr>
            <a:r>
              <a:rPr lang="sv-SE" sz="2200" dirty="0"/>
              <a:t>Anna Fahlbeck</a:t>
            </a:r>
          </a:p>
          <a:p>
            <a:pPr>
              <a:spcAft>
                <a:spcPts val="400"/>
              </a:spcAft>
            </a:pPr>
            <a:r>
              <a:rPr lang="sv-SE" sz="2200" dirty="0"/>
              <a:t>Tel: 013 – 20 66 55</a:t>
            </a:r>
          </a:p>
          <a:p>
            <a:pPr>
              <a:spcAft>
                <a:spcPts val="400"/>
              </a:spcAft>
            </a:pPr>
            <a:r>
              <a:rPr lang="sv-SE" sz="2000" u="sng" dirty="0" err="1">
                <a:solidFill>
                  <a:srgbClr val="000099"/>
                </a:solidFill>
                <a:hlinkClick r:id="rId3"/>
              </a:rPr>
              <a:t>anna.fahlbeck@linkoping.se</a:t>
            </a:r>
            <a:endParaRPr lang="sv-SE" sz="2000" u="sng" dirty="0">
              <a:solidFill>
                <a:srgbClr val="000099"/>
              </a:solidFill>
            </a:endParaRPr>
          </a:p>
          <a:p>
            <a:endParaRPr lang="sv-SE" sz="1200" u="sng" dirty="0">
              <a:solidFill>
                <a:srgbClr val="000099"/>
              </a:solidFill>
            </a:endParaRPr>
          </a:p>
          <a:p>
            <a:endParaRPr lang="sv-SE" sz="1200" dirty="0"/>
          </a:p>
          <a:p>
            <a:pPr hangingPunct="0"/>
            <a:r>
              <a:rPr lang="sv-SE" dirty="0" smtClean="0"/>
              <a:t>Välkommen att boka handledning för direktnedladdning!</a:t>
            </a:r>
            <a:endParaRPr lang="sv-SE" dirty="0"/>
          </a:p>
        </p:txBody>
      </p:sp>
      <p:pic>
        <p:nvPicPr>
          <p:cNvPr id="139271" name="Bildobjekt 2" descr="lurar%20och%20bo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788" y="2636838"/>
            <a:ext cx="2087562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Bildobjekt 4" descr="Lkpgs Kommun Stadsbiblioteket - liggand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5825" y="6237288"/>
            <a:ext cx="1335088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525344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  <a:buNone/>
            </a:pPr>
            <a:r>
              <a:rPr lang="sv-SE" sz="4400" dirty="0" err="1" smtClean="0">
                <a:latin typeface="Arial" pitchFamily="34" charset="0"/>
                <a:cs typeface="Arial" pitchFamily="34" charset="0"/>
              </a:rPr>
              <a:t>MTM:s</a:t>
            </a:r>
            <a:r>
              <a:rPr lang="sv-SE" sz="4400" dirty="0" smtClean="0">
                <a:latin typeface="Arial" pitchFamily="34" charset="0"/>
                <a:cs typeface="Arial" pitchFamily="34" charset="0"/>
              </a:rPr>
              <a:t> kampanj – Jag läser</a:t>
            </a:r>
            <a:endParaRPr lang="sv-SE" sz="40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sv-SE" b="1" dirty="0" smtClean="0"/>
              <a:t> </a:t>
            </a:r>
            <a:endParaRPr lang="sv-SE" dirty="0" smtClean="0"/>
          </a:p>
          <a:p>
            <a:pPr>
              <a:buNone/>
            </a:pPr>
            <a:r>
              <a:rPr lang="sv-SE" b="1" dirty="0" smtClean="0"/>
              <a:t> </a:t>
            </a:r>
          </a:p>
          <a:p>
            <a:endParaRPr lang="sv-SE" b="1" dirty="0" smtClean="0"/>
          </a:p>
          <a:p>
            <a:endParaRPr lang="sv-SE" dirty="0" smtClean="0"/>
          </a:p>
          <a:p>
            <a:endParaRPr lang="sv-SE" dirty="0" smtClean="0"/>
          </a:p>
          <a:p>
            <a:pPr>
              <a:buNone/>
            </a:pPr>
            <a:endParaRPr lang="sv-SE" dirty="0" smtClean="0"/>
          </a:p>
          <a:p>
            <a:pPr>
              <a:buNone/>
            </a:pPr>
            <a:endParaRPr lang="sv-SE" dirty="0" smtClean="0"/>
          </a:p>
        </p:txBody>
      </p:sp>
      <p:pic>
        <p:nvPicPr>
          <p:cNvPr id="7" name="Bildobjekt 6" descr="http://www.mtm.se/filer/trycksaker/bilder/jaglaser_affisch2_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12776"/>
            <a:ext cx="338437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Bildobjekt 7" descr="http://www.mtm.se/filer/trycksaker/bilder/jagilaser_affisch1_s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412776"/>
            <a:ext cx="374441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214290"/>
            <a:ext cx="8572560" cy="1000132"/>
          </a:xfrm>
        </p:spPr>
        <p:txBody>
          <a:bodyPr>
            <a:normAutofit fontScale="90000"/>
          </a:bodyPr>
          <a:lstStyle/>
          <a:p>
            <a:r>
              <a:rPr lang="sv-SE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Vill nå alla barn och ungdomar och samverka med skolan</a:t>
            </a:r>
          </a:p>
        </p:txBody>
      </p:sp>
      <p:sp>
        <p:nvSpPr>
          <p:cNvPr id="45058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412776"/>
            <a:ext cx="7772400" cy="4824535"/>
          </a:xfrm>
        </p:spPr>
        <p:txBody>
          <a:bodyPr>
            <a:normAutofit fontScale="62500" lnSpcReduction="20000"/>
          </a:bodyPr>
          <a:lstStyle/>
          <a:p>
            <a:pPr eaLnBrk="1" hangingPunct="1">
              <a:lnSpc>
                <a:spcPct val="120000"/>
              </a:lnSpc>
              <a:spcAft>
                <a:spcPts val="600"/>
              </a:spcAft>
              <a:buFont typeface="Calibri" pitchFamily="34" charset="0"/>
              <a:buChar char="•"/>
            </a:pPr>
            <a:r>
              <a:rPr lang="sv-SE" sz="3400" dirty="0" smtClean="0">
                <a:latin typeface="Calibri" pitchFamily="34" charset="0"/>
                <a:cs typeface="Calibri" pitchFamily="34" charset="0"/>
              </a:rPr>
              <a:t>Via Språkpedagogiskt centrum och Skoldatateket:</a:t>
            </a:r>
          </a:p>
          <a:p>
            <a:pPr lvl="2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-"/>
            </a:pPr>
            <a:r>
              <a:rPr lang="sv-SE" sz="3200" dirty="0" smtClean="0">
                <a:latin typeface="Calibri" pitchFamily="34" charset="0"/>
                <a:cs typeface="Calibri" pitchFamily="34" charset="0"/>
              </a:rPr>
              <a:t>Skolpsykologer</a:t>
            </a:r>
          </a:p>
          <a:p>
            <a:pPr lvl="2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-"/>
            </a:pPr>
            <a:r>
              <a:rPr lang="sv-SE" sz="3200" dirty="0" smtClean="0">
                <a:latin typeface="Calibri" pitchFamily="34" charset="0"/>
                <a:cs typeface="Calibri" pitchFamily="34" charset="0"/>
              </a:rPr>
              <a:t>Logopeder</a:t>
            </a:r>
          </a:p>
          <a:p>
            <a:pPr lvl="2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-"/>
            </a:pPr>
            <a:r>
              <a:rPr lang="sv-SE" sz="3200" dirty="0" smtClean="0">
                <a:latin typeface="Calibri" pitchFamily="34" charset="0"/>
                <a:cs typeface="Calibri" pitchFamily="34" charset="0"/>
              </a:rPr>
              <a:t>Talpedagoger</a:t>
            </a:r>
          </a:p>
          <a:p>
            <a:pPr lvl="2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-"/>
            </a:pPr>
            <a:r>
              <a:rPr lang="sv-SE" sz="3200" dirty="0" smtClean="0">
                <a:latin typeface="Calibri" pitchFamily="34" charset="0"/>
                <a:cs typeface="Calibri" pitchFamily="34" charset="0"/>
              </a:rPr>
              <a:t>Specialpedagoger</a:t>
            </a:r>
          </a:p>
          <a:p>
            <a:pPr lvl="2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-"/>
            </a:pPr>
            <a:r>
              <a:rPr lang="sv-SE" sz="3200" dirty="0" smtClean="0">
                <a:latin typeface="Calibri" pitchFamily="34" charset="0"/>
                <a:cs typeface="Calibri" pitchFamily="34" charset="0"/>
              </a:rPr>
              <a:t>Speciallärare</a:t>
            </a:r>
          </a:p>
          <a:p>
            <a:pPr lvl="2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-"/>
            </a:pPr>
            <a:r>
              <a:rPr lang="sv-SE" sz="3200" dirty="0" smtClean="0">
                <a:latin typeface="Calibri" pitchFamily="34" charset="0"/>
                <a:cs typeface="Calibri" pitchFamily="34" charset="0"/>
              </a:rPr>
              <a:t>Förskolepersonal</a:t>
            </a:r>
          </a:p>
          <a:p>
            <a:pPr eaLnBrk="1" hangingPunct="1">
              <a:spcAft>
                <a:spcPts val="600"/>
              </a:spcAft>
            </a:pPr>
            <a:r>
              <a:rPr lang="sv-SE" sz="3500" dirty="0" smtClean="0">
                <a:latin typeface="Calibri" pitchFamily="34" charset="0"/>
                <a:cs typeface="Calibri" pitchFamily="34" charset="0"/>
              </a:rPr>
              <a:t>Rektorer</a:t>
            </a:r>
          </a:p>
          <a:p>
            <a:pPr eaLnBrk="1" hangingPunct="1">
              <a:spcAft>
                <a:spcPts val="600"/>
              </a:spcAft>
            </a:pPr>
            <a:r>
              <a:rPr lang="sv-SE" sz="3500" dirty="0" smtClean="0">
                <a:latin typeface="Calibri" pitchFamily="34" charset="0"/>
                <a:cs typeface="Calibri" pitchFamily="34" charset="0"/>
              </a:rPr>
              <a:t>Lärare</a:t>
            </a:r>
          </a:p>
          <a:p>
            <a:pPr eaLnBrk="1" hangingPunct="1">
              <a:spcAft>
                <a:spcPts val="600"/>
              </a:spcAft>
            </a:pPr>
            <a:r>
              <a:rPr lang="sv-SE" sz="3500" dirty="0" smtClean="0">
                <a:latin typeface="Calibri" pitchFamily="34" charset="0"/>
                <a:cs typeface="Calibri" pitchFamily="34" charset="0"/>
              </a:rPr>
              <a:t>Skolbibliotekarier</a:t>
            </a:r>
          </a:p>
          <a:p>
            <a:pPr eaLnBrk="1" hangingPunct="1">
              <a:spcAft>
                <a:spcPts val="600"/>
              </a:spcAft>
            </a:pPr>
            <a:r>
              <a:rPr lang="sv-SE" sz="3500" dirty="0" smtClean="0">
                <a:latin typeface="Calibri" pitchFamily="34" charset="0"/>
                <a:cs typeface="Calibri" pitchFamily="34" charset="0"/>
              </a:rPr>
              <a:t>Sjukhusskolan</a:t>
            </a:r>
          </a:p>
          <a:p>
            <a:pPr eaLnBrk="1" hangingPunct="1">
              <a:spcAft>
                <a:spcPts val="600"/>
              </a:spcAft>
            </a:pPr>
            <a:r>
              <a:rPr lang="sv-SE" sz="3500" dirty="0" smtClean="0">
                <a:latin typeface="Calibri" pitchFamily="34" charset="0"/>
                <a:cs typeface="Calibri" pitchFamily="34" charset="0"/>
              </a:rPr>
              <a:t>Syncentralen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endParaRPr lang="sv-SE" sz="2800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spcAft>
                <a:spcPts val="600"/>
              </a:spcAft>
            </a:pPr>
            <a:endParaRPr lang="sv-SE" sz="2800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spcAft>
                <a:spcPts val="600"/>
              </a:spcAft>
            </a:pPr>
            <a:endParaRPr lang="sv-SE" sz="2800" dirty="0" smtClean="0">
              <a:latin typeface="Calibri" pitchFamily="34" charset="0"/>
            </a:endParaRPr>
          </a:p>
        </p:txBody>
      </p:sp>
      <p:cxnSp>
        <p:nvCxnSpPr>
          <p:cNvPr id="6" name="Rak 5"/>
          <p:cNvCxnSpPr/>
          <p:nvPr/>
        </p:nvCxnSpPr>
        <p:spPr>
          <a:xfrm>
            <a:off x="0" y="6092825"/>
            <a:ext cx="9144000" cy="0"/>
          </a:xfrm>
          <a:prstGeom prst="line">
            <a:avLst/>
          </a:prstGeom>
          <a:ln w="28575">
            <a:solidFill>
              <a:srgbClr val="3B6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objekt 4" descr="Lkpgs Kommun Stadsbiblioteket - liggande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36296" y="6237312"/>
            <a:ext cx="1335410" cy="503684"/>
          </a:xfrm>
          <a:prstGeom prst="rect">
            <a:avLst/>
          </a:prstGeom>
        </p:spPr>
      </p:pic>
      <p:pic>
        <p:nvPicPr>
          <p:cNvPr id="8" name="Picture 3" descr="C:\Documents and Settings\HIAN\Lokala inställningar\Temporary Internet Files\Content.IE5\HTU252FY\MP900439450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68807" y="3933056"/>
            <a:ext cx="1561597" cy="1509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214313"/>
            <a:ext cx="8534400" cy="1000125"/>
          </a:xfrm>
        </p:spPr>
        <p:txBody>
          <a:bodyPr/>
          <a:lstStyle/>
          <a:p>
            <a:pPr algn="l"/>
            <a:r>
              <a:rPr lang="sv-SE" sz="40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Samarbeta med all personal i skolan</a:t>
            </a:r>
          </a:p>
        </p:txBody>
      </p:sp>
      <p:sp>
        <p:nvSpPr>
          <p:cNvPr id="53250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340768"/>
            <a:ext cx="8136904" cy="5112421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sv-SE" sz="2800" dirty="0" smtClean="0">
              <a:ea typeface="Calibri" pitchFamily="34" charset="0"/>
              <a:cs typeface="Calibri" pitchFamily="34" charset="0"/>
            </a:endParaRPr>
          </a:p>
          <a:p>
            <a:pPr>
              <a:spcAft>
                <a:spcPts val="600"/>
              </a:spcAft>
            </a:pPr>
            <a:endParaRPr lang="sv-SE" sz="2800" dirty="0" smtClean="0"/>
          </a:p>
        </p:txBody>
      </p:sp>
      <p:cxnSp>
        <p:nvCxnSpPr>
          <p:cNvPr id="6" name="Rak 5"/>
          <p:cNvCxnSpPr/>
          <p:nvPr/>
        </p:nvCxnSpPr>
        <p:spPr>
          <a:xfrm>
            <a:off x="0" y="6092825"/>
            <a:ext cx="9144000" cy="0"/>
          </a:xfrm>
          <a:prstGeom prst="line">
            <a:avLst/>
          </a:prstGeom>
          <a:ln w="28575">
            <a:solidFill>
              <a:srgbClr val="3B6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4" name="Rektangel 6"/>
          <p:cNvSpPr>
            <a:spLocks noChangeArrowheads="1"/>
          </p:cNvSpPr>
          <p:nvPr/>
        </p:nvSpPr>
        <p:spPr bwMode="auto">
          <a:xfrm>
            <a:off x="357188" y="1340768"/>
            <a:ext cx="8286750" cy="608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sv-SE" dirty="0" smtClean="0">
                <a:latin typeface="Calibri" pitchFamily="34" charset="0"/>
              </a:rPr>
              <a:t>  </a:t>
            </a:r>
            <a:r>
              <a:rPr lang="sv-SE" sz="2800" dirty="0" smtClean="0">
                <a:latin typeface="Calibri" pitchFamily="34" charset="0"/>
              </a:rPr>
              <a:t>Årets bokskörd</a:t>
            </a:r>
          </a:p>
          <a:p>
            <a:pPr lvl="1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sv-SE" sz="2800" dirty="0" smtClean="0">
                <a:latin typeface="Calibri" pitchFamily="34" charset="0"/>
              </a:rPr>
              <a:t>  </a:t>
            </a:r>
            <a:r>
              <a:rPr lang="sv-SE" sz="2800" dirty="0">
                <a:latin typeface="Calibri" pitchFamily="34" charset="0"/>
              </a:rPr>
              <a:t>Kulturombudsträffar</a:t>
            </a:r>
          </a:p>
          <a:p>
            <a:pPr lvl="1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sv-SE" sz="2800" dirty="0">
                <a:latin typeface="Calibri" pitchFamily="34" charset="0"/>
              </a:rPr>
              <a:t>  Bokprat - </a:t>
            </a:r>
            <a:r>
              <a:rPr lang="sv-SE" sz="2800" dirty="0" err="1">
                <a:latin typeface="Calibri" pitchFamily="34" charset="0"/>
              </a:rPr>
              <a:t>specialbokprat</a:t>
            </a:r>
            <a:endParaRPr lang="sv-SE" sz="2800" dirty="0">
              <a:latin typeface="Calibri" pitchFamily="34" charset="0"/>
            </a:endParaRPr>
          </a:p>
          <a:p>
            <a:pPr lvl="1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sv-SE" sz="2800" dirty="0">
                <a:latin typeface="Calibri" pitchFamily="34" charset="0"/>
              </a:rPr>
              <a:t>  Visningar -  från förskoleklass till gymnasiet</a:t>
            </a:r>
          </a:p>
          <a:p>
            <a:pPr lvl="1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sv-SE" sz="2800" dirty="0">
                <a:latin typeface="Calibri" pitchFamily="34" charset="0"/>
              </a:rPr>
              <a:t>  Föräldramöten</a:t>
            </a:r>
          </a:p>
          <a:p>
            <a:pPr lvl="1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sv-SE" sz="2800" dirty="0">
                <a:latin typeface="Calibri" pitchFamily="34" charset="0"/>
              </a:rPr>
              <a:t>  </a:t>
            </a:r>
            <a:r>
              <a:rPr lang="sv-SE" sz="2800" dirty="0" smtClean="0">
                <a:latin typeface="Calibri" pitchFamily="34" charset="0"/>
              </a:rPr>
              <a:t>Handledning</a:t>
            </a:r>
          </a:p>
          <a:p>
            <a:pPr lvl="1">
              <a:spcBef>
                <a:spcPts val="8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sv-SE" sz="3000" dirty="0" smtClean="0">
                <a:latin typeface="Calibri" pitchFamily="34" charset="0"/>
              </a:rPr>
              <a:t>  Kurs i talböcker och Egen nedladdning, erbjuds all personal i skolan, via rektorer och speciallärare                         </a:t>
            </a:r>
            <a:endParaRPr lang="sv-SE" sz="3000" dirty="0">
              <a:latin typeface="Calibri" pitchFamily="34" charset="0"/>
            </a:endParaRPr>
          </a:p>
          <a:p>
            <a:pPr lvl="1">
              <a:spcBef>
                <a:spcPts val="400"/>
              </a:spcBef>
              <a:spcAft>
                <a:spcPts val="400"/>
              </a:spcAft>
            </a:pPr>
            <a:endParaRPr lang="sv-SE" sz="3200" dirty="0">
              <a:latin typeface="Calibri" pitchFamily="34" charset="0"/>
            </a:endParaRPr>
          </a:p>
          <a:p>
            <a:pPr lvl="2">
              <a:spcBef>
                <a:spcPts val="500"/>
              </a:spcBef>
            </a:pPr>
            <a:endParaRPr lang="sv-SE" sz="2800" dirty="0">
              <a:latin typeface="Calibri" pitchFamily="34" charset="0"/>
            </a:endParaRPr>
          </a:p>
        </p:txBody>
      </p:sp>
      <p:pic>
        <p:nvPicPr>
          <p:cNvPr id="8" name="Bildobjekt 4" descr="Lkpgs Kommun Stadsbiblioteket - liggan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6165850"/>
            <a:ext cx="1550988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88640"/>
            <a:ext cx="8534400" cy="1072133"/>
          </a:xfrm>
        </p:spPr>
        <p:txBody>
          <a:bodyPr/>
          <a:lstStyle/>
          <a:p>
            <a:r>
              <a:rPr lang="sv-SE" sz="37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Kursen Talböcker och Egen nedladdning</a:t>
            </a:r>
          </a:p>
        </p:txBody>
      </p:sp>
      <p:sp>
        <p:nvSpPr>
          <p:cNvPr id="53250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43063"/>
            <a:ext cx="7772400" cy="4810125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sv-SE" sz="2800" dirty="0" smtClean="0">
              <a:ea typeface="Calibri" pitchFamily="34" charset="0"/>
              <a:cs typeface="Calibri" pitchFamily="34" charset="0"/>
            </a:endParaRPr>
          </a:p>
          <a:p>
            <a:pPr>
              <a:spcAft>
                <a:spcPts val="600"/>
              </a:spcAft>
            </a:pPr>
            <a:endParaRPr lang="sv-SE" sz="2800" dirty="0" smtClean="0"/>
          </a:p>
        </p:txBody>
      </p:sp>
      <p:cxnSp>
        <p:nvCxnSpPr>
          <p:cNvPr id="6" name="Rak 5"/>
          <p:cNvCxnSpPr/>
          <p:nvPr/>
        </p:nvCxnSpPr>
        <p:spPr>
          <a:xfrm>
            <a:off x="0" y="6092825"/>
            <a:ext cx="9144000" cy="0"/>
          </a:xfrm>
          <a:prstGeom prst="line">
            <a:avLst/>
          </a:prstGeom>
          <a:ln w="28575">
            <a:solidFill>
              <a:srgbClr val="3B6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4" name="Rektangel 6"/>
          <p:cNvSpPr>
            <a:spLocks noChangeArrowheads="1"/>
          </p:cNvSpPr>
          <p:nvPr/>
        </p:nvSpPr>
        <p:spPr bwMode="auto">
          <a:xfrm>
            <a:off x="611560" y="1341438"/>
            <a:ext cx="8032378" cy="724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>
              <a:lnSpc>
                <a:spcPts val="4300"/>
              </a:lnSpc>
              <a:spcBef>
                <a:spcPct val="20000"/>
              </a:spcBef>
              <a:buFont typeface="Calibri" pitchFamily="34" charset="0"/>
            </a:pPr>
            <a:r>
              <a:rPr lang="sv-SE" sz="3000" dirty="0" smtClean="0">
                <a:latin typeface="+mn-lt"/>
                <a:cs typeface="+mn-cs"/>
              </a:rPr>
              <a:t>Teori blandas med praktik. Ur innehållet:</a:t>
            </a:r>
          </a:p>
          <a:p>
            <a:pPr lvl="0">
              <a:lnSpc>
                <a:spcPts val="4300"/>
              </a:lnSpc>
              <a:spcBef>
                <a:spcPct val="20000"/>
              </a:spcBef>
              <a:buFont typeface="Calibri" pitchFamily="34" charset="0"/>
              <a:buChar char="•"/>
            </a:pPr>
            <a:r>
              <a:rPr lang="sv-SE" sz="2800" dirty="0" smtClean="0">
                <a:latin typeface="+mn-lt"/>
                <a:cs typeface="+mn-cs"/>
              </a:rPr>
              <a:t>  Vad är talböcker, olika sorter, upphovsrätt, för vem</a:t>
            </a:r>
          </a:p>
          <a:p>
            <a:pPr lvl="0">
              <a:lnSpc>
                <a:spcPts val="43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sv-SE" sz="2800" dirty="0" smtClean="0">
                <a:latin typeface="+mn-lt"/>
                <a:cs typeface="+mn-cs"/>
              </a:rPr>
              <a:t>   Visar läsprogrammet Amis</a:t>
            </a:r>
          </a:p>
          <a:p>
            <a:pPr marL="342900" lvl="0" indent="-342900">
              <a:spcBef>
                <a:spcPts val="900"/>
              </a:spcBef>
              <a:spcAft>
                <a:spcPts val="900"/>
              </a:spcAft>
              <a:buFont typeface="Arial" pitchFamily="34" charset="0"/>
              <a:buChar char="•"/>
            </a:pPr>
            <a:r>
              <a:rPr lang="sv-SE" sz="2800" dirty="0" smtClean="0">
                <a:latin typeface="+mn-lt"/>
                <a:cs typeface="+mn-cs"/>
              </a:rPr>
              <a:t>Egen nedladdning – Avtalet, lärare får hjälpa till</a:t>
            </a:r>
          </a:p>
          <a:p>
            <a:pPr marL="342900" lvl="0" indent="-342900">
              <a:spcBef>
                <a:spcPts val="900"/>
              </a:spcBef>
              <a:spcAft>
                <a:spcPts val="900"/>
              </a:spcAft>
              <a:buFont typeface="Arial" pitchFamily="34" charset="0"/>
              <a:buChar char="•"/>
            </a:pPr>
            <a:r>
              <a:rPr lang="sv-SE" sz="2800" dirty="0" smtClean="0">
                <a:latin typeface="+mn-lt"/>
                <a:cs typeface="+mn-cs"/>
              </a:rPr>
              <a:t>prova att söka i </a:t>
            </a:r>
            <a:r>
              <a:rPr lang="sv-SE" sz="2800" dirty="0" err="1" smtClean="0">
                <a:latin typeface="+mn-lt"/>
                <a:cs typeface="+mn-cs"/>
              </a:rPr>
              <a:t>Legimus</a:t>
            </a:r>
            <a:r>
              <a:rPr lang="sv-SE" sz="2800" dirty="0" smtClean="0">
                <a:latin typeface="+mn-lt"/>
                <a:cs typeface="+mn-cs"/>
              </a:rPr>
              <a:t> och ladda ner talböcker </a:t>
            </a:r>
          </a:p>
          <a:p>
            <a:pPr marL="342900" lvl="0" indent="-342900">
              <a:spcBef>
                <a:spcPts val="900"/>
              </a:spcBef>
              <a:spcAft>
                <a:spcPts val="900"/>
              </a:spcAft>
              <a:buFont typeface="Arial" charset="0"/>
              <a:buChar char="•"/>
            </a:pPr>
            <a:r>
              <a:rPr lang="sv-SE" sz="2800" dirty="0" smtClean="0">
                <a:latin typeface="+mn-lt"/>
                <a:cs typeface="+mn-cs"/>
              </a:rPr>
              <a:t>prova att läsa talböcker, Talbok med text:</a:t>
            </a:r>
          </a:p>
          <a:p>
            <a:pPr marL="800100" lvl="1" indent="-342900">
              <a:spcBef>
                <a:spcPts val="300"/>
              </a:spcBef>
              <a:spcAft>
                <a:spcPts val="300"/>
              </a:spcAft>
              <a:buFont typeface="Calibri" pitchFamily="34" charset="0"/>
              <a:buChar char="–"/>
            </a:pPr>
            <a:r>
              <a:rPr lang="sv-SE" sz="2600" dirty="0" smtClean="0">
                <a:latin typeface="+mn-lt"/>
                <a:cs typeface="+mn-cs"/>
              </a:rPr>
              <a:t>med läsprogrammet Amis</a:t>
            </a:r>
          </a:p>
          <a:p>
            <a:pPr marL="800100" lvl="1" indent="-342900">
              <a:spcBef>
                <a:spcPts val="300"/>
              </a:spcBef>
              <a:spcAft>
                <a:spcPts val="300"/>
              </a:spcAft>
              <a:buFont typeface="Calibri" pitchFamily="34" charset="0"/>
              <a:buChar char="–"/>
            </a:pPr>
            <a:r>
              <a:rPr lang="sv-SE" sz="2600" dirty="0" smtClean="0">
                <a:latin typeface="+mn-lt"/>
                <a:cs typeface="+mn-cs"/>
              </a:rPr>
              <a:t>testa mp3-spelare, visar </a:t>
            </a:r>
            <a:r>
              <a:rPr lang="sv-SE" sz="2600" dirty="0" err="1" smtClean="0">
                <a:latin typeface="+mn-lt"/>
                <a:cs typeface="+mn-cs"/>
              </a:rPr>
              <a:t>appen</a:t>
            </a:r>
            <a:endParaRPr lang="sv-SE" sz="2600" dirty="0" smtClean="0">
              <a:latin typeface="+mn-lt"/>
              <a:cs typeface="+mn-cs"/>
            </a:endParaRPr>
          </a:p>
          <a:p>
            <a:pPr marL="800100" lvl="1" indent="-342900">
              <a:spcBef>
                <a:spcPts val="900"/>
              </a:spcBef>
              <a:spcAft>
                <a:spcPts val="900"/>
              </a:spcAft>
              <a:buFont typeface="Calibri" pitchFamily="34" charset="0"/>
              <a:buChar char="–"/>
            </a:pPr>
            <a:endParaRPr lang="sv-SE" sz="2800" dirty="0" smtClean="0">
              <a:latin typeface="+mn-lt"/>
              <a:cs typeface="+mn-cs"/>
            </a:endParaRPr>
          </a:p>
          <a:p>
            <a:pPr marL="342900" lvl="0" indent="-342900">
              <a:spcBef>
                <a:spcPts val="900"/>
              </a:spcBef>
              <a:spcAft>
                <a:spcPts val="900"/>
              </a:spcAft>
            </a:pPr>
            <a:r>
              <a:rPr lang="sv-SE" sz="2800" dirty="0" smtClean="0">
                <a:latin typeface="+mn-lt"/>
                <a:cs typeface="+mn-cs"/>
              </a:rPr>
              <a:t>	</a:t>
            </a:r>
          </a:p>
          <a:p>
            <a:pPr lvl="2">
              <a:spcBef>
                <a:spcPct val="20000"/>
              </a:spcBef>
              <a:spcAft>
                <a:spcPts val="600"/>
              </a:spcAft>
            </a:pPr>
            <a:r>
              <a:rPr lang="sv-SE" sz="2300" dirty="0" smtClean="0">
                <a:latin typeface="+mn-lt"/>
                <a:cs typeface="+mn-cs"/>
              </a:rPr>
              <a:t>                    </a:t>
            </a:r>
          </a:p>
          <a:p>
            <a:pPr lvl="2">
              <a:spcBef>
                <a:spcPts val="500"/>
              </a:spcBef>
              <a:buFont typeface="Arial" charset="0"/>
              <a:buChar char="-"/>
            </a:pPr>
            <a:endParaRPr lang="sv-SE" sz="2800" dirty="0">
              <a:latin typeface="Calibri" pitchFamily="34" charset="0"/>
            </a:endParaRPr>
          </a:p>
        </p:txBody>
      </p:sp>
      <p:pic>
        <p:nvPicPr>
          <p:cNvPr id="7" name="Bildobjekt 4" descr="Lkpgs Kommun Stadsbiblioteket - liggande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36296" y="6237312"/>
            <a:ext cx="1335410" cy="503684"/>
          </a:xfrm>
          <a:prstGeom prst="rect">
            <a:avLst/>
          </a:prstGeom>
        </p:spPr>
      </p:pic>
      <p:pic>
        <p:nvPicPr>
          <p:cNvPr id="8" name="Picture 7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4365104"/>
            <a:ext cx="1551783" cy="1584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88640"/>
            <a:ext cx="8606730" cy="1097806"/>
          </a:xfrm>
        </p:spPr>
        <p:txBody>
          <a:bodyPr/>
          <a:lstStyle/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sv-SE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Utvärdering och effekter</a:t>
            </a:r>
          </a:p>
        </p:txBody>
      </p:sp>
      <p:sp>
        <p:nvSpPr>
          <p:cNvPr id="53250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28800"/>
            <a:ext cx="7772400" cy="4392489"/>
          </a:xfrm>
        </p:spPr>
        <p:txBody>
          <a:bodyPr/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sv-SE" dirty="0" smtClean="0"/>
              <a:t>Totalt har över 250 lärare deltagit!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sv-SE" dirty="0" smtClean="0"/>
              <a:t>Bäst när rektorerna är engagerade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sv-SE" dirty="0" smtClean="0"/>
              <a:t>Lärare hör av sig och vill få information och egen handledning – skapar kontakter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sv-SE" dirty="0" smtClean="0"/>
              <a:t>Elever får inskrivet i sin utvecklingsplan att kontakta biblioteket för Egen nedladdning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sv-SE" dirty="0" smtClean="0"/>
              <a:t>Friskolor vill utveckla skolbibliotek!</a:t>
            </a:r>
          </a:p>
          <a:p>
            <a:pPr>
              <a:spcBef>
                <a:spcPts val="900"/>
              </a:spcBef>
              <a:spcAft>
                <a:spcPts val="900"/>
              </a:spcAft>
            </a:pPr>
            <a:endParaRPr lang="sv-SE" sz="2800" dirty="0" smtClean="0"/>
          </a:p>
          <a:p>
            <a:pPr>
              <a:spcBef>
                <a:spcPts val="900"/>
              </a:spcBef>
              <a:spcAft>
                <a:spcPts val="900"/>
              </a:spcAft>
            </a:pPr>
            <a:endParaRPr lang="sv-SE" sz="2800" dirty="0" smtClean="0"/>
          </a:p>
        </p:txBody>
      </p:sp>
      <p:cxnSp>
        <p:nvCxnSpPr>
          <p:cNvPr id="4" name="Rak 3"/>
          <p:cNvCxnSpPr/>
          <p:nvPr/>
        </p:nvCxnSpPr>
        <p:spPr>
          <a:xfrm>
            <a:off x="0" y="1341438"/>
            <a:ext cx="9144000" cy="0"/>
          </a:xfrm>
          <a:prstGeom prst="line">
            <a:avLst/>
          </a:prstGeom>
          <a:ln w="57150">
            <a:solidFill>
              <a:srgbClr val="3B6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ak 5"/>
          <p:cNvCxnSpPr/>
          <p:nvPr/>
        </p:nvCxnSpPr>
        <p:spPr>
          <a:xfrm>
            <a:off x="0" y="6092825"/>
            <a:ext cx="9144000" cy="0"/>
          </a:xfrm>
          <a:prstGeom prst="line">
            <a:avLst/>
          </a:prstGeom>
          <a:ln w="28575">
            <a:solidFill>
              <a:srgbClr val="3B6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objekt 4" descr="Lkpgs Kommun Stadsbiblioteket - liggande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36296" y="6237312"/>
            <a:ext cx="1335410" cy="5036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4313"/>
            <a:ext cx="9144000" cy="1143000"/>
          </a:xfrm>
        </p:spPr>
        <p:txBody>
          <a:bodyPr/>
          <a:lstStyle/>
          <a:p>
            <a:pPr eaLnBrk="1" hangingPunct="1"/>
            <a:r>
              <a:rPr lang="sv-SE" sz="41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Resultat av informationskampanjerna</a:t>
            </a:r>
          </a:p>
        </p:txBody>
      </p:sp>
      <p:sp>
        <p:nvSpPr>
          <p:cNvPr id="45058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412776"/>
            <a:ext cx="7200800" cy="4608512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20000"/>
              </a:lnSpc>
              <a:spcBef>
                <a:spcPts val="700"/>
              </a:spcBef>
              <a:spcAft>
                <a:spcPts val="700"/>
              </a:spcAft>
            </a:pPr>
            <a:r>
              <a:rPr lang="sv-SE" sz="6500" dirty="0" smtClean="0"/>
              <a:t>Efter varje kurstillfälle hör flera föräldrar av sig till Egen nedladdning</a:t>
            </a:r>
          </a:p>
          <a:p>
            <a:pPr lvl="0">
              <a:lnSpc>
                <a:spcPct val="120000"/>
              </a:lnSpc>
              <a:spcBef>
                <a:spcPts val="700"/>
              </a:spcBef>
              <a:spcAft>
                <a:spcPts val="700"/>
              </a:spcAft>
            </a:pPr>
            <a:r>
              <a:rPr lang="sv-SE" sz="6500" dirty="0" smtClean="0"/>
              <a:t>Antalet registrerade </a:t>
            </a:r>
            <a:r>
              <a:rPr lang="sv-SE" sz="6500" b="1" dirty="0" smtClean="0"/>
              <a:t>barn</a:t>
            </a:r>
            <a:r>
              <a:rPr lang="sv-SE" sz="6500" dirty="0" smtClean="0"/>
              <a:t> </a:t>
            </a:r>
            <a:r>
              <a:rPr lang="sv-SE" sz="6500" b="1" dirty="0" smtClean="0"/>
              <a:t>fler än vuxna och barnen ökar mest! </a:t>
            </a:r>
            <a:endParaRPr lang="sv-SE" sz="6500" dirty="0" smtClean="0"/>
          </a:p>
          <a:p>
            <a:pPr lvl="0">
              <a:lnSpc>
                <a:spcPct val="120000"/>
              </a:lnSpc>
              <a:spcBef>
                <a:spcPts val="700"/>
              </a:spcBef>
              <a:spcAft>
                <a:spcPts val="700"/>
              </a:spcAft>
            </a:pPr>
            <a:r>
              <a:rPr lang="sv-SE" sz="6500" dirty="0" smtClean="0"/>
              <a:t> Varje vecka hör flera av sig för registrering eller information om  Egen nedladdning</a:t>
            </a:r>
          </a:p>
          <a:p>
            <a:pPr lvl="0">
              <a:lnSpc>
                <a:spcPct val="120000"/>
              </a:lnSpc>
              <a:spcBef>
                <a:spcPts val="700"/>
              </a:spcBef>
              <a:spcAft>
                <a:spcPts val="700"/>
              </a:spcAft>
            </a:pPr>
            <a:r>
              <a:rPr lang="sv-SE" sz="6500" dirty="0" smtClean="0"/>
              <a:t>Planerar Talboksprat - boktips och information om Egen nedladdning, för lärare och elever</a:t>
            </a:r>
          </a:p>
          <a:p>
            <a:pPr lvl="0">
              <a:lnSpc>
                <a:spcPct val="120000"/>
              </a:lnSpc>
              <a:spcBef>
                <a:spcPts val="700"/>
              </a:spcBef>
              <a:spcAft>
                <a:spcPts val="700"/>
              </a:spcAft>
            </a:pPr>
            <a:r>
              <a:rPr lang="sv-SE" sz="6500" dirty="0" smtClean="0"/>
              <a:t>Planerar kursen för Läsombud och Komvux-lärare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endParaRPr lang="sv-SE" sz="3000" dirty="0" smtClean="0">
              <a:latin typeface="Calibri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endParaRPr lang="sv-SE" sz="3000" dirty="0" smtClean="0">
              <a:latin typeface="Calibri" pitchFamily="34" charset="0"/>
            </a:endParaRPr>
          </a:p>
        </p:txBody>
      </p:sp>
      <p:cxnSp>
        <p:nvCxnSpPr>
          <p:cNvPr id="6" name="Rak 5"/>
          <p:cNvCxnSpPr/>
          <p:nvPr/>
        </p:nvCxnSpPr>
        <p:spPr>
          <a:xfrm>
            <a:off x="0" y="6092825"/>
            <a:ext cx="9144000" cy="0"/>
          </a:xfrm>
          <a:prstGeom prst="line">
            <a:avLst/>
          </a:prstGeom>
          <a:ln w="28575">
            <a:solidFill>
              <a:srgbClr val="3B6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objekt 4" descr="Lkpgs Kommun Stadsbiblioteket - liggande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36296" y="6237312"/>
            <a:ext cx="1335410" cy="503684"/>
          </a:xfrm>
          <a:prstGeom prst="rect">
            <a:avLst/>
          </a:prstGeom>
        </p:spPr>
      </p:pic>
      <p:pic>
        <p:nvPicPr>
          <p:cNvPr id="8" name="Bildobjekt 2" descr="lurar%20och%20bo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7815" y="1556792"/>
            <a:ext cx="1656185" cy="2000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4313"/>
            <a:ext cx="9144000" cy="982439"/>
          </a:xfrm>
        </p:spPr>
        <p:txBody>
          <a:bodyPr/>
          <a:lstStyle/>
          <a:p>
            <a:r>
              <a:rPr lang="sv-SE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Aktiviteter med olika program</a:t>
            </a:r>
          </a:p>
        </p:txBody>
      </p:sp>
      <p:sp>
        <p:nvSpPr>
          <p:cNvPr id="45058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68761"/>
            <a:ext cx="7772400" cy="4968552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sv-SE" sz="3900" dirty="0" smtClean="0">
                <a:cs typeface="Calibri" pitchFamily="34" charset="0"/>
              </a:rPr>
              <a:t>Äppelhyllans dag</a:t>
            </a:r>
          </a:p>
          <a:p>
            <a:pPr fontAlgn="auto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sv-SE" sz="3900" dirty="0" smtClean="0">
                <a:cs typeface="Calibri" pitchFamily="34" charset="0"/>
              </a:rPr>
              <a:t>Dyslexiveckan</a:t>
            </a:r>
          </a:p>
          <a:p>
            <a:pPr fontAlgn="auto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sv-SE" sz="3900" dirty="0" smtClean="0">
                <a:cs typeface="Calibri" pitchFamily="34" charset="0"/>
                <a:hlinkClick r:id="rId3"/>
              </a:rPr>
              <a:t>Sagostund</a:t>
            </a:r>
            <a:r>
              <a:rPr lang="sv-SE" sz="3900" dirty="0" smtClean="0">
                <a:cs typeface="Calibri" pitchFamily="34" charset="0"/>
              </a:rPr>
              <a:t> med tecken som stöd</a:t>
            </a:r>
          </a:p>
          <a:p>
            <a:pPr fontAlgn="auto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sv-SE" sz="3900" dirty="0" smtClean="0">
                <a:cs typeface="Calibri" pitchFamily="34" charset="0"/>
              </a:rPr>
              <a:t>Språkpillerdagen – Europeiska logopeddagen</a:t>
            </a:r>
          </a:p>
          <a:p>
            <a:pPr fontAlgn="auto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sv-SE" sz="3900" dirty="0" smtClean="0">
                <a:cs typeface="Calibri" pitchFamily="34" charset="0"/>
              </a:rPr>
              <a:t>Lättläst Bokmässa</a:t>
            </a:r>
          </a:p>
          <a:p>
            <a:pPr fontAlgn="auto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sv-SE" dirty="0" smtClean="0">
                <a:cs typeface="Calibri" pitchFamily="34" charset="0"/>
              </a:rPr>
              <a:t>Medverka i lokala arrangemang som  t ex:</a:t>
            </a:r>
          </a:p>
          <a:p>
            <a:pPr lvl="2" fontAlgn="auto">
              <a:lnSpc>
                <a:spcPct val="110000"/>
              </a:lnSpc>
              <a:spcBef>
                <a:spcPts val="424"/>
              </a:spcBef>
              <a:spcAft>
                <a:spcPts val="0"/>
              </a:spcAft>
              <a:buFont typeface="Arial" pitchFamily="34" charset="0"/>
              <a:buChar char="-"/>
              <a:defRPr/>
            </a:pPr>
            <a:r>
              <a:rPr lang="sv-SE" sz="2800" dirty="0" smtClean="0"/>
              <a:t>Äldredagen</a:t>
            </a:r>
          </a:p>
          <a:p>
            <a:pPr lvl="2" fontAlgn="auto">
              <a:lnSpc>
                <a:spcPct val="110000"/>
              </a:lnSpc>
              <a:spcBef>
                <a:spcPts val="424"/>
              </a:spcBef>
              <a:spcAft>
                <a:spcPts val="0"/>
              </a:spcAft>
              <a:buFont typeface="Arial" pitchFamily="34" charset="0"/>
              <a:buChar char="-"/>
              <a:defRPr/>
            </a:pPr>
            <a:r>
              <a:rPr lang="sv-SE" sz="2800" dirty="0" smtClean="0"/>
              <a:t>SRF:s möten för anhöriga och synskadade</a:t>
            </a:r>
          </a:p>
          <a:p>
            <a:pPr lvl="2" fontAlgn="auto">
              <a:lnSpc>
                <a:spcPct val="110000"/>
              </a:lnSpc>
              <a:spcBef>
                <a:spcPts val="424"/>
              </a:spcBef>
              <a:spcAft>
                <a:spcPts val="0"/>
              </a:spcAft>
              <a:buFont typeface="Arial" pitchFamily="34" charset="0"/>
              <a:buChar char="-"/>
              <a:defRPr/>
            </a:pPr>
            <a:r>
              <a:rPr lang="sv-SE" sz="2800" dirty="0" smtClean="0"/>
              <a:t>Anhörigcentrum</a:t>
            </a:r>
          </a:p>
          <a:p>
            <a:pPr lvl="2" fontAlgn="auto">
              <a:lnSpc>
                <a:spcPct val="110000"/>
              </a:lnSpc>
              <a:spcBef>
                <a:spcPts val="424"/>
              </a:spcBef>
              <a:spcAft>
                <a:spcPts val="0"/>
              </a:spcAft>
              <a:buFont typeface="Arial" pitchFamily="34" charset="0"/>
              <a:buChar char="-"/>
              <a:defRPr/>
            </a:pPr>
            <a:r>
              <a:rPr lang="sv-SE" sz="2800" dirty="0" smtClean="0"/>
              <a:t>Hjälpmedelmässa</a:t>
            </a:r>
          </a:p>
          <a:p>
            <a:pPr lvl="2" fontAlgn="auto">
              <a:lnSpc>
                <a:spcPct val="110000"/>
              </a:lnSpc>
              <a:spcBef>
                <a:spcPts val="424"/>
              </a:spcBef>
              <a:spcAft>
                <a:spcPts val="0"/>
              </a:spcAft>
              <a:buFont typeface="Arial" pitchFamily="34" charset="0"/>
              <a:buChar char="-"/>
              <a:defRPr/>
            </a:pPr>
            <a:r>
              <a:rPr lang="sv-SE" sz="2800" dirty="0" smtClean="0"/>
              <a:t>Bokcirklar – ”Läscafé” för äldre</a:t>
            </a:r>
          </a:p>
          <a:p>
            <a:pPr lvl="2" fontAlgn="auto">
              <a:lnSpc>
                <a:spcPts val="3600"/>
              </a:lnSpc>
              <a:spcAft>
                <a:spcPts val="0"/>
              </a:spcAft>
              <a:buFont typeface="Arial" pitchFamily="34" charset="0"/>
              <a:buChar char="-"/>
              <a:defRPr/>
            </a:pPr>
            <a:endParaRPr lang="sv-SE" sz="3000" dirty="0" smtClean="0"/>
          </a:p>
          <a:p>
            <a:pPr fontAlgn="auto">
              <a:spcAft>
                <a:spcPts val="600"/>
              </a:spcAft>
              <a:buFont typeface="Arial" pitchFamily="34" charset="0"/>
              <a:buNone/>
              <a:defRPr/>
            </a:pPr>
            <a:endParaRPr lang="sv-SE" dirty="0" smtClean="0">
              <a:cs typeface="Calibri" pitchFamily="34" charset="0"/>
            </a:endParaRPr>
          </a:p>
        </p:txBody>
      </p:sp>
      <p:cxnSp>
        <p:nvCxnSpPr>
          <p:cNvPr id="6" name="Rak 5"/>
          <p:cNvCxnSpPr/>
          <p:nvPr/>
        </p:nvCxnSpPr>
        <p:spPr>
          <a:xfrm>
            <a:off x="0" y="6092825"/>
            <a:ext cx="9144000" cy="0"/>
          </a:xfrm>
          <a:prstGeom prst="line">
            <a:avLst/>
          </a:prstGeom>
          <a:ln w="28575">
            <a:solidFill>
              <a:srgbClr val="3B6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objekt 4" descr="Lkpgs Kommun Stadsbiblioteket - liggan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9925" y="6165850"/>
            <a:ext cx="1550988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ubrik 6"/>
          <p:cNvSpPr>
            <a:spLocks noGrp="1"/>
          </p:cNvSpPr>
          <p:nvPr>
            <p:ph type="title"/>
          </p:nvPr>
        </p:nvSpPr>
        <p:spPr>
          <a:xfrm>
            <a:off x="762000" y="692696"/>
            <a:ext cx="7772400" cy="1440904"/>
          </a:xfrm>
        </p:spPr>
        <p:txBody>
          <a:bodyPr/>
          <a:lstStyle/>
          <a:p>
            <a:pPr algn="ctr"/>
            <a:endParaRPr lang="sv-SE" sz="4400" b="0" dirty="0" smtClean="0"/>
          </a:p>
        </p:txBody>
      </p:sp>
      <p:sp>
        <p:nvSpPr>
          <p:cNvPr id="2051" name="Platshållare för innehåll 7"/>
          <p:cNvSpPr>
            <a:spLocks noGrp="1"/>
          </p:cNvSpPr>
          <p:nvPr>
            <p:ph idx="1"/>
          </p:nvPr>
        </p:nvSpPr>
        <p:spPr>
          <a:xfrm>
            <a:off x="755576" y="5877272"/>
            <a:ext cx="7772400" cy="504056"/>
          </a:xfrm>
        </p:spPr>
        <p:txBody>
          <a:bodyPr/>
          <a:lstStyle/>
          <a:p>
            <a:endParaRPr lang="sv-SE" dirty="0" smtClean="0"/>
          </a:p>
          <a:p>
            <a:endParaRPr lang="sv-SE" dirty="0" smtClean="0"/>
          </a:p>
          <a:p>
            <a:pPr>
              <a:buNone/>
            </a:pPr>
            <a:endParaRPr lang="sv-SE" dirty="0" smtClean="0"/>
          </a:p>
          <a:p>
            <a:pPr>
              <a:buNone/>
            </a:pPr>
            <a:endParaRPr lang="sv-SE" dirty="0" smtClean="0"/>
          </a:p>
        </p:txBody>
      </p:sp>
      <p:sp>
        <p:nvSpPr>
          <p:cNvPr id="2052" name="Platshållare för datum 29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fld id="{04451033-492A-42BB-AA63-512FDA09FA6C}" type="datetime1">
              <a:rPr lang="sv-SE">
                <a:latin typeface="Arial" charset="0"/>
              </a:rPr>
              <a:pPr/>
              <a:t>2014-11-06</a:t>
            </a:fld>
            <a:endParaRPr lang="sv-SE" dirty="0">
              <a:latin typeface="Arial" charset="0"/>
            </a:endParaRPr>
          </a:p>
        </p:txBody>
      </p:sp>
      <p:sp>
        <p:nvSpPr>
          <p:cNvPr id="2053" name="Platshållare för sidfot 3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sv-SE" dirty="0">
                <a:latin typeface="Arial" charset="0"/>
              </a:rPr>
              <a:t>Linköpings stadsbibliotek</a:t>
            </a:r>
          </a:p>
        </p:txBody>
      </p:sp>
      <p:sp>
        <p:nvSpPr>
          <p:cNvPr id="2054" name="Platshållare för bildnummer 3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7186C0A-E0CA-4DAF-87F8-83BFE83D1B75}" type="slidenum">
              <a:rPr lang="sv-SE" smtClean="0">
                <a:latin typeface="Arial" charset="0"/>
              </a:rPr>
              <a:pPr/>
              <a:t>4</a:t>
            </a:fld>
            <a:endParaRPr lang="sv-SE" dirty="0" smtClean="0">
              <a:latin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88640"/>
            <a:ext cx="4207467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60648"/>
            <a:ext cx="4219503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smtClean="0"/>
          </a:p>
        </p:txBody>
      </p:sp>
      <p:sp>
        <p:nvSpPr>
          <p:cNvPr id="2052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smtClean="0"/>
          </a:p>
        </p:txBody>
      </p:sp>
      <p:pic>
        <p:nvPicPr>
          <p:cNvPr id="5" name="Bildobjekt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0"/>
            <a:ext cx="52565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latshållare för innehåll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0"/>
            <a:ext cx="46805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Bildobjekt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0"/>
            <a:ext cx="48965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0"/>
            <a:ext cx="50405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noProof="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Viktigt</a:t>
            </a:r>
            <a:r>
              <a:rPr lang="en-GB" noProof="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noProof="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resultatet</a:t>
            </a:r>
            <a:r>
              <a:rPr lang="en-GB" noProof="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GB" noProof="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glada</a:t>
            </a:r>
            <a:r>
              <a:rPr lang="en-GB" noProof="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barn!</a:t>
            </a:r>
            <a:endParaRPr lang="en-GB" noProof="0" dirty="0" smtClean="0">
              <a:solidFill>
                <a:srgbClr val="000099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911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contrast="10000"/>
          </a:blip>
          <a:srcRect l="2749" t="8249" r="12019" b="2396"/>
          <a:stretch>
            <a:fillRect/>
          </a:stretch>
        </p:blipFill>
        <p:spPr bwMode="auto">
          <a:xfrm>
            <a:off x="827584" y="1124744"/>
            <a:ext cx="7632848" cy="533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noProof="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Nöjda</a:t>
            </a:r>
            <a:r>
              <a:rPr lang="en-GB" noProof="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noProof="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låntagare</a:t>
            </a:r>
            <a:r>
              <a:rPr lang="en-GB" noProof="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/ </a:t>
            </a:r>
            <a:r>
              <a:rPr lang="en-GB" noProof="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användare</a:t>
            </a:r>
            <a:endParaRPr lang="en-GB" noProof="0" dirty="0" smtClean="0">
              <a:solidFill>
                <a:srgbClr val="000099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4" name="Platshållare för innehåll 2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2050" name="Picture 2" descr="http://farm7.staticflickr.com/6179/6168320139_c01eecfe3f_o.jpg"/>
          <p:cNvPicPr>
            <a:picLocks noChangeAspect="1" noChangeArrowheads="1"/>
          </p:cNvPicPr>
          <p:nvPr/>
        </p:nvPicPr>
        <p:blipFill>
          <a:blip r:embed="rId3" cstate="print"/>
          <a:srcRect t="12880" r="6051"/>
          <a:stretch>
            <a:fillRect/>
          </a:stretch>
        </p:blipFill>
        <p:spPr bwMode="auto">
          <a:xfrm>
            <a:off x="2555776" y="1268760"/>
            <a:ext cx="4348017" cy="53759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Platshållare för innehåll 6"/>
          <p:cNvSpPr>
            <a:spLocks noGrp="1"/>
          </p:cNvSpPr>
          <p:nvPr>
            <p:ph idx="1"/>
          </p:nvPr>
        </p:nvSpPr>
        <p:spPr>
          <a:xfrm>
            <a:off x="785813" y="1571625"/>
            <a:ext cx="7848600" cy="4248150"/>
          </a:xfrm>
        </p:spPr>
        <p:txBody>
          <a:bodyPr rtlCol="0">
            <a:normAutofit/>
          </a:bodyPr>
          <a:lstStyle/>
          <a:p>
            <a:pPr fontAlgn="auto">
              <a:lnSpc>
                <a:spcPct val="11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v-SE" sz="3000" dirty="0" smtClean="0"/>
              <a:t>	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v-SE" sz="3000" dirty="0" smtClean="0"/>
              <a:t>	</a:t>
            </a:r>
            <a:r>
              <a:rPr lang="sv-SE" sz="3500" dirty="0" smtClean="0"/>
              <a:t>Anna Fahlbeck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buFontTx/>
              <a:buNone/>
              <a:defRPr/>
            </a:pPr>
            <a:r>
              <a:rPr lang="sv-SE" sz="3000" dirty="0" smtClean="0"/>
              <a:t>	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buFontTx/>
              <a:buNone/>
              <a:defRPr/>
            </a:pPr>
            <a:r>
              <a:rPr lang="sv-SE" sz="3000" dirty="0" smtClean="0"/>
              <a:t>	bibliotekarie / Tillgänglighet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v-SE" sz="3000" dirty="0" smtClean="0"/>
              <a:t>	</a:t>
            </a:r>
            <a:r>
              <a:rPr lang="sv-SE" sz="3000" dirty="0" err="1" smtClean="0">
                <a:hlinkClick r:id="rId2"/>
              </a:rPr>
              <a:t>anna.fahlbeck@linkoping.se</a:t>
            </a:r>
            <a:endParaRPr lang="sv-SE" sz="3000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v-SE" sz="1300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v-SE" sz="900" dirty="0" smtClean="0">
                <a:solidFill>
                  <a:schemeClr val="accent2"/>
                </a:solidFill>
              </a:rPr>
              <a:t>	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v-SE" sz="3000" dirty="0" smtClean="0"/>
              <a:t>	</a:t>
            </a:r>
            <a:endParaRPr lang="sv-SE" sz="3000" dirty="0" smtClean="0">
              <a:solidFill>
                <a:srgbClr val="000099"/>
              </a:solidFill>
            </a:endParaRPr>
          </a:p>
        </p:txBody>
      </p:sp>
      <p:cxnSp>
        <p:nvCxnSpPr>
          <p:cNvPr id="5" name="Rak 4"/>
          <p:cNvCxnSpPr/>
          <p:nvPr/>
        </p:nvCxnSpPr>
        <p:spPr>
          <a:xfrm rot="5400000" flipH="1" flipV="1">
            <a:off x="-35719" y="872332"/>
            <a:ext cx="714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10"/>
          <p:cNvCxnSpPr/>
          <p:nvPr/>
        </p:nvCxnSpPr>
        <p:spPr>
          <a:xfrm>
            <a:off x="0" y="6092825"/>
            <a:ext cx="9144000" cy="0"/>
          </a:xfrm>
          <a:prstGeom prst="line">
            <a:avLst/>
          </a:prstGeom>
          <a:ln w="28575">
            <a:solidFill>
              <a:srgbClr val="3B6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ruta 7"/>
          <p:cNvSpPr txBox="1"/>
          <p:nvPr/>
        </p:nvSpPr>
        <p:spPr>
          <a:xfrm>
            <a:off x="395536" y="115888"/>
            <a:ext cx="849694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sv-SE" dirty="0"/>
          </a:p>
          <a:p>
            <a:pPr algn="ctr">
              <a:defRPr/>
            </a:pPr>
            <a:r>
              <a:rPr lang="en-GB" sz="4400" dirty="0" smtClean="0">
                <a:solidFill>
                  <a:srgbClr val="000099"/>
                </a:solidFill>
                <a:ea typeface="+mj-ea"/>
              </a:rPr>
              <a:t>TACK </a:t>
            </a:r>
            <a:r>
              <a:rPr lang="en-GB" sz="4400" dirty="0" err="1" smtClean="0">
                <a:solidFill>
                  <a:srgbClr val="000099"/>
                </a:solidFill>
                <a:ea typeface="+mj-ea"/>
              </a:rPr>
              <a:t>för</a:t>
            </a:r>
            <a:r>
              <a:rPr lang="en-GB" sz="4400" dirty="0" smtClean="0">
                <a:solidFill>
                  <a:srgbClr val="000099"/>
                </a:solidFill>
                <a:ea typeface="+mj-ea"/>
              </a:rPr>
              <a:t> </a:t>
            </a:r>
            <a:r>
              <a:rPr lang="en-GB" sz="4400" dirty="0" err="1" smtClean="0">
                <a:solidFill>
                  <a:srgbClr val="000099"/>
                </a:solidFill>
                <a:ea typeface="+mj-ea"/>
              </a:rPr>
              <a:t>att</a:t>
            </a:r>
            <a:r>
              <a:rPr lang="en-GB" sz="4400" dirty="0" smtClean="0">
                <a:solidFill>
                  <a:srgbClr val="000099"/>
                </a:solidFill>
                <a:ea typeface="+mj-ea"/>
              </a:rPr>
              <a:t> </a:t>
            </a:r>
            <a:r>
              <a:rPr lang="en-GB" sz="4400" dirty="0" err="1" smtClean="0">
                <a:solidFill>
                  <a:srgbClr val="000099"/>
                </a:solidFill>
                <a:ea typeface="+mj-ea"/>
              </a:rPr>
              <a:t>ni</a:t>
            </a:r>
            <a:r>
              <a:rPr lang="en-GB" sz="4400" dirty="0" smtClean="0">
                <a:solidFill>
                  <a:srgbClr val="000099"/>
                </a:solidFill>
                <a:ea typeface="+mj-ea"/>
              </a:rPr>
              <a:t> </a:t>
            </a:r>
            <a:r>
              <a:rPr lang="en-GB" sz="4400" dirty="0" err="1" smtClean="0">
                <a:solidFill>
                  <a:srgbClr val="000099"/>
                </a:solidFill>
                <a:ea typeface="+mj-ea"/>
              </a:rPr>
              <a:t>lyssnade</a:t>
            </a:r>
            <a:r>
              <a:rPr lang="en-GB" sz="4400" dirty="0" smtClean="0">
                <a:solidFill>
                  <a:srgbClr val="000099"/>
                </a:solidFill>
                <a:ea typeface="+mj-ea"/>
              </a:rPr>
              <a:t>!</a:t>
            </a:r>
            <a:endParaRPr lang="en-GB" sz="4400" dirty="0">
              <a:solidFill>
                <a:srgbClr val="000099"/>
              </a:solidFill>
              <a:ea typeface="+mj-ea"/>
            </a:endParaRPr>
          </a:p>
        </p:txBody>
      </p:sp>
      <p:pic>
        <p:nvPicPr>
          <p:cNvPr id="10" name="Bildobjekt 4" descr="Lkpgs Kommun Stadsbiblioteket - liggan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6165850"/>
            <a:ext cx="1550988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142875"/>
            <a:ext cx="77724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v-SE" dirty="0" smtClean="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rPr>
              <a:t>Vem</a:t>
            </a:r>
            <a:r>
              <a:rPr lang="sv-SE" dirty="0" smtClean="0"/>
              <a:t> </a:t>
            </a:r>
            <a:r>
              <a:rPr lang="sv-SE" dirty="0" smtClean="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rPr>
              <a:t>är</a:t>
            </a:r>
            <a:r>
              <a:rPr lang="sv-SE" dirty="0" smtClean="0"/>
              <a:t> </a:t>
            </a:r>
            <a:r>
              <a:rPr lang="sv-SE" dirty="0" smtClean="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rPr>
              <a:t>jag?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28800"/>
            <a:ext cx="7558088" cy="446720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sv-SE" dirty="0" smtClean="0"/>
              <a:t>Egna erfarenheter - Barn som har dyslexi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sv-SE" dirty="0" smtClean="0"/>
              <a:t>Sökte information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sv-SE" dirty="0" smtClean="0"/>
              <a:t>Utbildade mig till bibliotekarie 2003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sv-SE" dirty="0" smtClean="0"/>
              <a:t>Gymnasiebibliotekarie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sv-SE" dirty="0" smtClean="0"/>
              <a:t>Tillgänglighetsbibliotekarie 2006</a:t>
            </a:r>
          </a:p>
          <a:p>
            <a:pPr>
              <a:lnSpc>
                <a:spcPct val="150000"/>
              </a:lnSpc>
            </a:pPr>
            <a:endParaRPr lang="sv-SE" sz="2400" dirty="0" smtClean="0"/>
          </a:p>
          <a:p>
            <a:pPr>
              <a:lnSpc>
                <a:spcPct val="150000"/>
              </a:lnSpc>
              <a:buFont typeface="Arial" charset="0"/>
              <a:buNone/>
            </a:pPr>
            <a:endParaRPr lang="sv-SE" sz="2400" dirty="0" smtClean="0"/>
          </a:p>
          <a:p>
            <a:pPr>
              <a:lnSpc>
                <a:spcPct val="150000"/>
              </a:lnSpc>
              <a:buFont typeface="Arial" charset="0"/>
              <a:buNone/>
            </a:pPr>
            <a:endParaRPr lang="sv-SE" sz="2400" dirty="0" smtClean="0"/>
          </a:p>
          <a:p>
            <a:pPr>
              <a:lnSpc>
                <a:spcPct val="90000"/>
              </a:lnSpc>
            </a:pPr>
            <a:endParaRPr lang="sv-SE" sz="2400" dirty="0" smtClean="0">
              <a:solidFill>
                <a:schemeClr val="accent2"/>
              </a:solidFill>
            </a:endParaRPr>
          </a:p>
        </p:txBody>
      </p:sp>
      <p:cxnSp>
        <p:nvCxnSpPr>
          <p:cNvPr id="7" name="Rak 6"/>
          <p:cNvCxnSpPr/>
          <p:nvPr/>
        </p:nvCxnSpPr>
        <p:spPr>
          <a:xfrm>
            <a:off x="0" y="6092825"/>
            <a:ext cx="9144000" cy="0"/>
          </a:xfrm>
          <a:prstGeom prst="line">
            <a:avLst/>
          </a:prstGeom>
          <a:ln w="28575">
            <a:solidFill>
              <a:srgbClr val="3B6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dobjekt 4" descr="Lkpgs Kommun Stadsbiblioteket - liggan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6165850"/>
            <a:ext cx="1550988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142875"/>
            <a:ext cx="77724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v-SE" dirty="0" smtClean="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rPr>
              <a:t>Tillgänglighetsbibliotekarie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484313"/>
            <a:ext cx="8642350" cy="46116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sv-SE" dirty="0" smtClean="0"/>
              <a:t>Uppdrag:</a:t>
            </a:r>
          </a:p>
          <a:p>
            <a:pPr>
              <a:buFont typeface="Calibri" pitchFamily="34" charset="0"/>
              <a:buChar char="•"/>
            </a:pPr>
            <a:r>
              <a:rPr lang="sv-SE" dirty="0" smtClean="0"/>
              <a:t>utveckla och tillgängliggöra bibliotekets service för personer med funktionsnedsättning, både barn och vuxna</a:t>
            </a:r>
          </a:p>
          <a:p>
            <a:pPr>
              <a:buFont typeface="Arial" charset="0"/>
              <a:buNone/>
            </a:pPr>
            <a:endParaRPr lang="sv-SE" sz="1200" dirty="0" smtClean="0"/>
          </a:p>
          <a:p>
            <a:pPr>
              <a:buFont typeface="Arial" charset="0"/>
              <a:buNone/>
            </a:pPr>
            <a:r>
              <a:rPr lang="sv-SE" dirty="0" smtClean="0"/>
              <a:t>Arbeta på olika plan med: </a:t>
            </a:r>
          </a:p>
          <a:p>
            <a:pPr>
              <a:buFont typeface="Calibri" pitchFamily="34" charset="0"/>
              <a:buChar char="•"/>
            </a:pPr>
            <a:r>
              <a:rPr lang="sv-SE" dirty="0" smtClean="0"/>
              <a:t>anpassade  medier och läsfrämjande arbete</a:t>
            </a:r>
          </a:p>
          <a:p>
            <a:pPr>
              <a:buFont typeface="Calibri" pitchFamily="34" charset="0"/>
              <a:buChar char="•"/>
            </a:pPr>
            <a:r>
              <a:rPr lang="sv-SE" dirty="0" smtClean="0"/>
              <a:t>marknadsföra bibliotekets tjänster för  personer med funktionsnedsättning </a:t>
            </a:r>
          </a:p>
          <a:p>
            <a:pPr>
              <a:buFont typeface="Calibri" pitchFamily="34" charset="0"/>
              <a:buChar char="•"/>
            </a:pPr>
            <a:endParaRPr lang="sv-SE" dirty="0" smtClean="0"/>
          </a:p>
          <a:p>
            <a:pPr>
              <a:buFont typeface="Arial" charset="0"/>
              <a:buNone/>
            </a:pPr>
            <a:r>
              <a:rPr lang="sv-SE" sz="2200" dirty="0" smtClean="0"/>
              <a:t> </a:t>
            </a:r>
            <a:endParaRPr lang="sv-SE" sz="2200" dirty="0" smtClean="0">
              <a:solidFill>
                <a:schemeClr val="accent2"/>
              </a:solidFill>
            </a:endParaRPr>
          </a:p>
        </p:txBody>
      </p:sp>
      <p:cxnSp>
        <p:nvCxnSpPr>
          <p:cNvPr id="7" name="Rak 6"/>
          <p:cNvCxnSpPr/>
          <p:nvPr/>
        </p:nvCxnSpPr>
        <p:spPr>
          <a:xfrm>
            <a:off x="0" y="6092825"/>
            <a:ext cx="9144000" cy="0"/>
          </a:xfrm>
          <a:prstGeom prst="line">
            <a:avLst/>
          </a:prstGeom>
          <a:ln w="28575">
            <a:solidFill>
              <a:srgbClr val="3B6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objekt 4" descr="Lkpgs Kommun Stadsbiblioteket - liggan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6165850"/>
            <a:ext cx="1550988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142875"/>
            <a:ext cx="77724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v-SE" dirty="0" smtClean="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rPr>
              <a:t>Tillgänglighetsbibliotekarie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484313"/>
            <a:ext cx="8642350" cy="4611687"/>
          </a:xfrm>
        </p:spPr>
        <p:txBody>
          <a:bodyPr/>
          <a:lstStyle/>
          <a:p>
            <a:pPr>
              <a:buFont typeface="Calibri" pitchFamily="34" charset="0"/>
              <a:buChar char="•"/>
            </a:pPr>
            <a:r>
              <a:rPr lang="sv-SE" sz="3000" dirty="0" smtClean="0"/>
              <a:t>skapa kontakter med olika förmedlare som  </a:t>
            </a:r>
          </a:p>
          <a:p>
            <a:pPr lvl="1">
              <a:buFont typeface="Calibri" pitchFamily="34" charset="0"/>
              <a:buChar char="–"/>
            </a:pPr>
            <a:r>
              <a:rPr lang="sv-SE" sz="2400" dirty="0" smtClean="0"/>
              <a:t>skola/förskola</a:t>
            </a:r>
          </a:p>
          <a:p>
            <a:pPr lvl="1">
              <a:buFont typeface="Calibri" pitchFamily="34" charset="0"/>
              <a:buChar char="–"/>
            </a:pPr>
            <a:r>
              <a:rPr lang="sv-SE" sz="2400" dirty="0" smtClean="0"/>
              <a:t>vuxenutbildning</a:t>
            </a:r>
          </a:p>
          <a:p>
            <a:pPr lvl="1">
              <a:buFont typeface="Calibri" pitchFamily="34" charset="0"/>
              <a:buChar char="–"/>
            </a:pPr>
            <a:r>
              <a:rPr lang="sv-SE" sz="2400" dirty="0" smtClean="0"/>
              <a:t>m </a:t>
            </a:r>
            <a:r>
              <a:rPr lang="sv-SE" sz="2400" dirty="0" err="1" smtClean="0"/>
              <a:t>fl</a:t>
            </a:r>
            <a:r>
              <a:rPr lang="sv-SE" sz="2400" dirty="0" smtClean="0"/>
              <a:t> lämpliga kontakter inom kommunen</a:t>
            </a:r>
          </a:p>
          <a:p>
            <a:pPr>
              <a:buFont typeface="Calibri" pitchFamily="34" charset="0"/>
              <a:buChar char="•"/>
            </a:pPr>
            <a:r>
              <a:rPr lang="sv-SE" sz="3000" dirty="0" smtClean="0"/>
              <a:t>samarbete med Språkpedagogiskt centrum och </a:t>
            </a:r>
            <a:r>
              <a:rPr lang="sv-SE" sz="3000" dirty="0" err="1" smtClean="0"/>
              <a:t>skoldatateket</a:t>
            </a:r>
            <a:endParaRPr lang="sv-SE" sz="3000" dirty="0" smtClean="0"/>
          </a:p>
          <a:p>
            <a:pPr>
              <a:buFont typeface="Calibri" pitchFamily="34" charset="0"/>
              <a:buChar char="•"/>
            </a:pPr>
            <a:r>
              <a:rPr lang="sv-SE" sz="3000" dirty="0" smtClean="0"/>
              <a:t>följa utvecklingen inom tillgänglighet</a:t>
            </a:r>
          </a:p>
          <a:p>
            <a:pPr>
              <a:spcBef>
                <a:spcPts val="1600"/>
              </a:spcBef>
              <a:buFont typeface="Arial" charset="0"/>
              <a:buNone/>
            </a:pPr>
            <a:r>
              <a:rPr lang="sv-SE" sz="3400" dirty="0" smtClean="0"/>
              <a:t>Mål  - att nå fler och nya användare</a:t>
            </a:r>
          </a:p>
        </p:txBody>
      </p:sp>
      <p:cxnSp>
        <p:nvCxnSpPr>
          <p:cNvPr id="7" name="Rak 6"/>
          <p:cNvCxnSpPr/>
          <p:nvPr/>
        </p:nvCxnSpPr>
        <p:spPr>
          <a:xfrm>
            <a:off x="0" y="6092825"/>
            <a:ext cx="9144000" cy="0"/>
          </a:xfrm>
          <a:prstGeom prst="line">
            <a:avLst/>
          </a:prstGeom>
          <a:ln w="28575">
            <a:solidFill>
              <a:srgbClr val="3B6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objekt 4" descr="Lkpgs Kommun Stadsbiblioteket - liggan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6165850"/>
            <a:ext cx="1550988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142875"/>
            <a:ext cx="77724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v-SE" dirty="0" smtClean="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rPr>
              <a:t>Linköpings stadsbibliotek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484313"/>
            <a:ext cx="8642350" cy="4611687"/>
          </a:xfrm>
        </p:spPr>
        <p:txBody>
          <a:bodyPr/>
          <a:lstStyle/>
          <a:p>
            <a:pPr>
              <a:buFont typeface="Calibri" pitchFamily="34" charset="0"/>
              <a:buChar char="•"/>
            </a:pPr>
            <a:endParaRPr lang="sv-SE" sz="3400" dirty="0" smtClean="0"/>
          </a:p>
        </p:txBody>
      </p:sp>
      <p:cxnSp>
        <p:nvCxnSpPr>
          <p:cNvPr id="7" name="Rak 6"/>
          <p:cNvCxnSpPr/>
          <p:nvPr/>
        </p:nvCxnSpPr>
        <p:spPr>
          <a:xfrm>
            <a:off x="0" y="6092825"/>
            <a:ext cx="9144000" cy="0"/>
          </a:xfrm>
          <a:prstGeom prst="line">
            <a:avLst/>
          </a:prstGeom>
          <a:ln w="28575">
            <a:solidFill>
              <a:srgbClr val="3B6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objekt 4" descr="Lkpgs Kommun Stadsbiblioteket - liggan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6165850"/>
            <a:ext cx="1550988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lum contrast="-10000"/>
          </a:blip>
          <a:stretch>
            <a:fillRect/>
          </a:stretch>
        </p:blipFill>
        <p:spPr bwMode="auto">
          <a:xfrm>
            <a:off x="899592" y="1196752"/>
            <a:ext cx="7298840" cy="4857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43608" y="3284984"/>
            <a:ext cx="7416824" cy="936104"/>
          </a:xfrm>
        </p:spPr>
        <p:txBody>
          <a:bodyPr/>
          <a:lstStyle/>
          <a:p>
            <a:r>
              <a:rPr lang="sv-SE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/>
            </a:r>
            <a:br>
              <a:rPr lang="sv-SE" dirty="0" smtClean="0">
                <a:solidFill>
                  <a:srgbClr val="000099"/>
                </a:solidFill>
                <a:latin typeface="Arial" charset="0"/>
                <a:cs typeface="Arial" charset="0"/>
              </a:rPr>
            </a:br>
            <a:r>
              <a:rPr lang="sv-SE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Bibliotekets verksamhet till användare med funktionsnedsättning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7584" y="5229200"/>
            <a:ext cx="7632700" cy="720080"/>
          </a:xfrm>
        </p:spPr>
        <p:txBody>
          <a:bodyPr rtlCol="0">
            <a:noAutofit/>
          </a:bodyPr>
          <a:lstStyle/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sv-SE" sz="28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Läsa på olika sätt</a:t>
            </a:r>
          </a:p>
        </p:txBody>
      </p:sp>
      <p:cxnSp>
        <p:nvCxnSpPr>
          <p:cNvPr id="6" name="Rak 5"/>
          <p:cNvCxnSpPr/>
          <p:nvPr/>
        </p:nvCxnSpPr>
        <p:spPr>
          <a:xfrm>
            <a:off x="0" y="6092825"/>
            <a:ext cx="9144000" cy="0"/>
          </a:xfrm>
          <a:prstGeom prst="line">
            <a:avLst/>
          </a:prstGeom>
          <a:ln w="28575">
            <a:solidFill>
              <a:srgbClr val="3B6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objekt 4" descr="Lkpgs Kommun Stadsbiblioteket - liggan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6165850"/>
            <a:ext cx="1550988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äppellogotyp_35x40m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94358" y="4077072"/>
            <a:ext cx="1140811" cy="1303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 descr="C:\Users\fahann\AppData\Local\Microsoft\Windows\Temporary Internet Files\Content.IE5\IWU9WCW0\MC900089086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188640"/>
            <a:ext cx="1512168" cy="2586257"/>
          </a:xfrm>
          <a:prstGeom prst="rect">
            <a:avLst/>
          </a:prstGeom>
          <a:noFill/>
        </p:spPr>
      </p:pic>
      <p:pic>
        <p:nvPicPr>
          <p:cNvPr id="232451" name="Picture 3" descr="C:\Users\Anna\AppData\Local\Microsoft\Windows\Temporary Internet Files\Content.IE5\WHTHJUFH\MC900357377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620688"/>
            <a:ext cx="1236269" cy="1802282"/>
          </a:xfrm>
          <a:prstGeom prst="rect">
            <a:avLst/>
          </a:prstGeom>
          <a:noFill/>
        </p:spPr>
      </p:pic>
      <p:pic>
        <p:nvPicPr>
          <p:cNvPr id="230406" name="Picture 6" descr="C:\Users\fahann\AppData\Local\Microsoft\Windows\Temporary Internet Files\Content.IE5\GQLVWN6L\MC900089084[1]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764704"/>
            <a:ext cx="1463954" cy="18050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7631</TotalTime>
  <Words>1403</Words>
  <Application>Microsoft Office PowerPoint</Application>
  <PresentationFormat>Bildspel på skärmen (4:3)</PresentationFormat>
  <Paragraphs>394</Paragraphs>
  <Slides>46</Slides>
  <Notes>40</Notes>
  <HiddenSlides>3</HiddenSlides>
  <MMClips>0</MMClips>
  <ScaleCrop>false</ScaleCrop>
  <HeadingPairs>
    <vt:vector size="8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46</vt:i4>
      </vt:variant>
    </vt:vector>
  </HeadingPairs>
  <TitlesOfParts>
    <vt:vector size="52" baseType="lpstr">
      <vt:lpstr>Arial</vt:lpstr>
      <vt:lpstr>Calibri</vt:lpstr>
      <vt:lpstr>Symbol</vt:lpstr>
      <vt:lpstr>Times New Roman</vt:lpstr>
      <vt:lpstr>Office-tema</vt:lpstr>
      <vt:lpstr>Dokument</vt:lpstr>
      <vt:lpstr>Årets Amy-pristagare</vt:lpstr>
      <vt:lpstr>Årets Amy-pristagare</vt:lpstr>
      <vt:lpstr>Agenda</vt:lpstr>
      <vt:lpstr>PowerPoint-presentation</vt:lpstr>
      <vt:lpstr>Vem är jag?</vt:lpstr>
      <vt:lpstr>Tillgänglighetsbibliotekarie</vt:lpstr>
      <vt:lpstr>Tillgänglighetsbibliotekarie</vt:lpstr>
      <vt:lpstr>Linköpings stadsbibliotek</vt:lpstr>
      <vt:lpstr> Bibliotekets verksamhet till användare med funktionsnedsättning</vt:lpstr>
      <vt:lpstr>Nå fler och nya användare – tillgängliga medier för vem</vt:lpstr>
      <vt:lpstr>Tillgängliga medier – För vem</vt:lpstr>
      <vt:lpstr>Tillgängliga medier – För vem</vt:lpstr>
      <vt:lpstr>Språkpedagogiskt centrum och Skoldatateket</vt:lpstr>
      <vt:lpstr>Språkpedagogiskt centrum</vt:lpstr>
      <vt:lpstr>Flera att samverka med</vt:lpstr>
      <vt:lpstr>Vill nå alla barn och unga – informera om Äppelhyllan</vt:lpstr>
      <vt:lpstr>Äppelhyllan i Linköping</vt:lpstr>
      <vt:lpstr>Äppelhyllan i Linköping</vt:lpstr>
      <vt:lpstr>Barn utforskar Äppelhyllan</vt:lpstr>
      <vt:lpstr>Barn utforskar Äppelhyllan</vt:lpstr>
      <vt:lpstr>Äppelhyllan</vt:lpstr>
      <vt:lpstr>Vill nå alla barn och unga – samverka med förmedlare</vt:lpstr>
      <vt:lpstr>PowerPoint-presentation</vt:lpstr>
      <vt:lpstr>Språkpiller</vt:lpstr>
      <vt:lpstr>Språkväskor </vt:lpstr>
      <vt:lpstr>Äppelhyllan – även vuxna</vt:lpstr>
      <vt:lpstr>Tillgängliga medier för vuxna</vt:lpstr>
      <vt:lpstr>Informera och samverka med olika förmedlare kring vuxna</vt:lpstr>
      <vt:lpstr>Talböcker och Egen nedladdning</vt:lpstr>
      <vt:lpstr>Egen nedladdning</vt:lpstr>
      <vt:lpstr>Informationsspridning om Egen nedladdning</vt:lpstr>
      <vt:lpstr>  Egen nedladdning DAISY-talböcker direkt i datorn, mobilen eller surfplattan  </vt:lpstr>
      <vt:lpstr>PowerPoint-presentation</vt:lpstr>
      <vt:lpstr>Vill nå alla barn och ungdomar och samverka med skolan</vt:lpstr>
      <vt:lpstr>Samarbeta med all personal i skolan</vt:lpstr>
      <vt:lpstr>Kursen Talböcker och Egen nedladdning</vt:lpstr>
      <vt:lpstr>Utvärdering och effekter</vt:lpstr>
      <vt:lpstr>Resultat av informationskampanjerna</vt:lpstr>
      <vt:lpstr>Aktiviteter med olika program</vt:lpstr>
      <vt:lpstr>PowerPoint-presentation</vt:lpstr>
      <vt:lpstr>PowerPoint-presentation</vt:lpstr>
      <vt:lpstr>PowerPoint-presentation</vt:lpstr>
      <vt:lpstr>PowerPoint-presentation</vt:lpstr>
      <vt:lpstr>Viktigt resultatet – glada barn!</vt:lpstr>
      <vt:lpstr>Nöjda låntagare / användare</vt:lpstr>
      <vt:lpstr>PowerPoint-presentation</vt:lpstr>
    </vt:vector>
  </TitlesOfParts>
  <Company>TPB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”Jag vill också läsa!”</dc:title>
  <dc:creator>Jenny Nilsson</dc:creator>
  <cp:lastModifiedBy>Anna-Lena Andersson</cp:lastModifiedBy>
  <cp:revision>849</cp:revision>
  <dcterms:created xsi:type="dcterms:W3CDTF">2004-11-19T12:44:34Z</dcterms:created>
  <dcterms:modified xsi:type="dcterms:W3CDTF">2014-11-06T14:40:27Z</dcterms:modified>
</cp:coreProperties>
</file>