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4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5.xml" ContentType="application/vnd.openxmlformats-officedocument.themeOverrid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theme/themeOverride6.xml" ContentType="application/vnd.openxmlformats-officedocument.themeOverride+xml"/>
  <Override PartName="/ppt/drawings/drawing1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theme/themeOverride7.xml" ContentType="application/vnd.openxmlformats-officedocument.themeOverride+xml"/>
  <Override PartName="/ppt/drawings/drawing2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theme/themeOverride8.xml" ContentType="application/vnd.openxmlformats-officedocument.themeOverride+xml"/>
  <Override PartName="/ppt/drawings/drawing3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9.xml" ContentType="application/vnd.openxmlformats-officedocument.presentationml.notesSlide+xml"/>
  <Override PartName="/ppt/charts/chart1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20.xml" ContentType="application/vnd.openxmlformats-officedocument.presentationml.notesSlide+xml"/>
  <Override PartName="/ppt/charts/chart16.xml" ContentType="application/vnd.openxmlformats-officedocument.drawingml.chart+xml"/>
  <Override PartName="/ppt/theme/themeOverride9.xml" ContentType="application/vnd.openxmlformats-officedocument.themeOverride+xml"/>
  <Override PartName="/ppt/drawings/drawing4.xml" ContentType="application/vnd.openxmlformats-officedocument.drawingml.chartshape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theme/themeOverride10.xml" ContentType="application/vnd.openxmlformats-officedocument.themeOverride+xml"/>
  <Override PartName="/ppt/drawings/drawing5.xml" ContentType="application/vnd.openxmlformats-officedocument.drawingml.chartshape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8.xml" ContentType="application/vnd.openxmlformats-officedocument.drawingml.chart+xml"/>
  <Override PartName="/ppt/theme/themeOverride11.xml" ContentType="application/vnd.openxmlformats-officedocument.themeOverride+xml"/>
  <Override PartName="/ppt/charts/chart19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20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25.xml" ContentType="application/vnd.openxmlformats-officedocument.presentationml.notesSlide+xml"/>
  <Override PartName="/ppt/charts/chart21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0"/>
  </p:notesMasterIdLst>
  <p:sldIdLst>
    <p:sldId id="315" r:id="rId3"/>
    <p:sldId id="316" r:id="rId4"/>
    <p:sldId id="317" r:id="rId5"/>
    <p:sldId id="272" r:id="rId6"/>
    <p:sldId id="318" r:id="rId7"/>
    <p:sldId id="451" r:id="rId8"/>
    <p:sldId id="278" r:id="rId9"/>
    <p:sldId id="443" r:id="rId10"/>
    <p:sldId id="444" r:id="rId11"/>
    <p:sldId id="470" r:id="rId12"/>
    <p:sldId id="471" r:id="rId13"/>
    <p:sldId id="419" r:id="rId14"/>
    <p:sldId id="472" r:id="rId15"/>
    <p:sldId id="415" r:id="rId16"/>
    <p:sldId id="416" r:id="rId17"/>
    <p:sldId id="440" r:id="rId18"/>
    <p:sldId id="473" r:id="rId19"/>
    <p:sldId id="474" r:id="rId20"/>
    <p:sldId id="429" r:id="rId21"/>
    <p:sldId id="421" r:id="rId22"/>
    <p:sldId id="422" r:id="rId23"/>
    <p:sldId id="482" r:id="rId24"/>
    <p:sldId id="483" r:id="rId25"/>
    <p:sldId id="476" r:id="rId26"/>
    <p:sldId id="477" r:id="rId27"/>
    <p:sldId id="485" r:id="rId28"/>
    <p:sldId id="486" r:id="rId29"/>
    <p:sldId id="478" r:id="rId30"/>
    <p:sldId id="479" r:id="rId31"/>
    <p:sldId id="480" r:id="rId32"/>
    <p:sldId id="481" r:id="rId33"/>
    <p:sldId id="484" r:id="rId34"/>
    <p:sldId id="465" r:id="rId35"/>
    <p:sldId id="475" r:id="rId36"/>
    <p:sldId id="275" r:id="rId37"/>
    <p:sldId id="430" r:id="rId38"/>
    <p:sldId id="431" r:id="rId3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84"/>
    <p:restoredTop sz="95787"/>
  </p:normalViewPr>
  <p:slideViewPr>
    <p:cSldViewPr snapToGrid="0" snapToObjects="1">
      <p:cViewPr varScale="1">
        <p:scale>
          <a:sx n="58" d="100"/>
          <a:sy n="58" d="100"/>
        </p:scale>
        <p:origin x="592" y="52"/>
      </p:cViewPr>
      <p:guideLst/>
    </p:cSldViewPr>
  </p:slideViewPr>
  <p:outlineViewPr>
    <p:cViewPr>
      <p:scale>
        <a:sx n="33" d="100"/>
        <a:sy n="33" d="100"/>
      </p:scale>
      <p:origin x="0" y="-21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9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0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themeOverride" Target="../theme/themeOverride11.xml"/><Relationship Id="rId4" Type="http://schemas.openxmlformats.org/officeDocument/2006/relationships/package" Target="../embeddings/Microsoft_Excel_Worksheet13.xlsx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package" Target="../embeddings/Microsoft_Excel_Worksheet16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Users\sofiehedensandgren\ownCloud\Kunder\Myndigheten%20fo&#776;r%20Tillga&#776;ngliga%20Medier,%20MTM\1817_Taltidning\data\Fritextkategorisering\1817_0-6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Users\sofiehedensandgren\ownCloud\Kunder\Myndigheten%20fo&#776;r%20Tillga&#776;ngliga%20Medier,%20MTM\1817_Taltidning\data\Fritextkategorisering\1817_fo&#776;rba&#776;ttra%20i%20taltidningen%20(7-8)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Users\sofiehedensandgren\ownCloud\Kunder\Myndigheten%20fo&#776;r%20Tillga&#776;ngliga%20Medier,%20MTM\1817_Taltidning\data\Fritextkategorisering\1817_fo&#776;rba&#776;ttra%20i%20taltidningen%20(9-10)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4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Users\sofiehedensandgren\ownCloud\Kunder\Myndigheten%20fo&#776;r%20Tillga&#776;ngliga%20Medier,%20MTM\1817_Taltidning\data\Fritextkategorisering\1817_huvudsakliga%20la&#776;ssa&#776;t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Hur nöjd eller missnöjd är du med taltidningen som helhet? Svara på en skala mellan 1-10 där 1 = mycket missnöjd och 10 = mycket nöjd. Du kan också svara att du inte vet.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Blad1!$A$2:$A$11</c:f>
              <c:strCache>
                <c:ptCount val="10"/>
                <c:pt idx="0">
                  <c:v>1 = Mycket missnöjd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 = Mycket nöjd</c:v>
                </c:pt>
              </c:strCache>
            </c:strRef>
          </c:cat>
          <c:val>
            <c:numRef>
              <c:f>Blad1!$B$2:$B$11</c:f>
              <c:numCache>
                <c:formatCode>0%</c:formatCode>
                <c:ptCount val="10"/>
                <c:pt idx="0">
                  <c:v>0.01</c:v>
                </c:pt>
                <c:pt idx="1">
                  <c:v>0</c:v>
                </c:pt>
                <c:pt idx="2">
                  <c:v>0.02</c:v>
                </c:pt>
                <c:pt idx="3">
                  <c:v>0.02</c:v>
                </c:pt>
                <c:pt idx="4">
                  <c:v>0.11</c:v>
                </c:pt>
                <c:pt idx="5">
                  <c:v>0.06</c:v>
                </c:pt>
                <c:pt idx="6">
                  <c:v>0.15</c:v>
                </c:pt>
                <c:pt idx="7">
                  <c:v>0.27</c:v>
                </c:pt>
                <c:pt idx="8">
                  <c:v>0.08</c:v>
                </c:pt>
                <c:pt idx="9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4C-1848-9FB0-3CE08FF6C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48789328"/>
        <c:axId val="1649059744"/>
      </c:barChart>
      <c:catAx>
        <c:axId val="164878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649059744"/>
        <c:crosses val="autoZero"/>
        <c:auto val="1"/>
        <c:lblAlgn val="ctr"/>
        <c:lblOffset val="100"/>
        <c:noMultiLvlLbl val="0"/>
      </c:catAx>
      <c:valAx>
        <c:axId val="16490597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48789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3739575231883854"/>
          <c:y val="3.1746031746031703E-2"/>
          <c:w val="0.50490246486062973"/>
          <c:h val="0.773449593167050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Instämmer inte alls</c:v>
                </c:pt>
              </c:strCache>
            </c:strRef>
          </c:tx>
          <c:spPr>
            <a:solidFill>
              <a:srgbClr val="EA5901"/>
            </a:solidFill>
          </c:spPr>
          <c:invertIfNegative val="0"/>
          <c:dLbls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Det är enkelt att hantera utrustningen som används för att läsa taltidningen</c:v>
                </c:pt>
                <c:pt idx="1">
                  <c:v>Det är enkelt att hitta och navigera i taltidningen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0.03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5B-774F-934C-5B36EED1C35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Instämmer inte</c:v>
                </c:pt>
              </c:strCache>
            </c:strRef>
          </c:tx>
          <c:spPr>
            <a:solidFill>
              <a:srgbClr val="F2955A"/>
            </a:solidFill>
          </c:spPr>
          <c:invertIfNegative val="0"/>
          <c:dLbls>
            <c:dLbl>
              <c:idx val="0"/>
              <c:layout>
                <c:manualLayout>
                  <c:x val="1.5795699664297735E-2"/>
                  <c:y val="2.841566203093556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B2-0F46-9F79-C55DABFA5C42}"/>
                </c:ext>
              </c:extLst>
            </c:dLbl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Blad1!$A$2:$A$3</c:f>
              <c:strCache>
                <c:ptCount val="2"/>
                <c:pt idx="0">
                  <c:v>Det är enkelt att hantera utrustningen som används för att läsa taltidningen</c:v>
                </c:pt>
                <c:pt idx="1">
                  <c:v>Det är enkelt att hitta och navigera i taltidningen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0.04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5B-774F-934C-5B36EED1C352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Varken eller</c:v>
                </c:pt>
              </c:strCache>
            </c:strRef>
          </c:tx>
          <c:spPr>
            <a:solidFill>
              <a:srgbClr val="F6E184"/>
            </a:solidFill>
          </c:spPr>
          <c:invertIfNegative val="0"/>
          <c:dLbls>
            <c:dLbl>
              <c:idx val="0"/>
              <c:layout>
                <c:manualLayout>
                  <c:x val="9.477419798578710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B2-0F46-9F79-C55DABFA5C42}"/>
                </c:ext>
              </c:extLst>
            </c:dLbl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Blad1!$A$2:$A$3</c:f>
              <c:strCache>
                <c:ptCount val="2"/>
                <c:pt idx="0">
                  <c:v>Det är enkelt att hantera utrustningen som används för att läsa taltidningen</c:v>
                </c:pt>
                <c:pt idx="1">
                  <c:v>Det är enkelt att hitta och navigera i taltidningen</c:v>
                </c:pt>
              </c:strCache>
            </c:strRef>
          </c:cat>
          <c:val>
            <c:numRef>
              <c:f>Blad1!$D$2:$D$3</c:f>
              <c:numCache>
                <c:formatCode>0%</c:formatCode>
                <c:ptCount val="2"/>
                <c:pt idx="0">
                  <c:v>0.17</c:v>
                </c:pt>
                <c:pt idx="1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5B-774F-934C-5B36EED1C352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Instämmer</c:v>
                </c:pt>
              </c:strCache>
            </c:strRef>
          </c:tx>
          <c:spPr>
            <a:solidFill>
              <a:srgbClr val="9DCC8F"/>
            </a:solidFill>
          </c:spPr>
          <c:invertIfNegative val="0"/>
          <c:dLbls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Blad1!$A$2:$A$3</c:f>
              <c:strCache>
                <c:ptCount val="2"/>
                <c:pt idx="0">
                  <c:v>Det är enkelt att hantera utrustningen som används för att läsa taltidningen</c:v>
                </c:pt>
                <c:pt idx="1">
                  <c:v>Det är enkelt att hitta och navigera i taltidningen</c:v>
                </c:pt>
              </c:strCache>
            </c:strRef>
          </c:cat>
          <c:val>
            <c:numRef>
              <c:f>Blad1!$E$2:$E$3</c:f>
              <c:numCache>
                <c:formatCode>0%</c:formatCode>
                <c:ptCount val="2"/>
                <c:pt idx="0">
                  <c:v>0.22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5B-774F-934C-5B36EED1C352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Instämmer helt</c:v>
                </c:pt>
              </c:strCache>
            </c:strRef>
          </c:tx>
          <c:spPr>
            <a:solidFill>
              <a:srgbClr val="64B44B"/>
            </a:solidFill>
          </c:spPr>
          <c:invertIfNegative val="0"/>
          <c:dLbls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Blad1!$A$2:$A$3</c:f>
              <c:strCache>
                <c:ptCount val="2"/>
                <c:pt idx="0">
                  <c:v>Det är enkelt att hantera utrustningen som används för att läsa taltidningen</c:v>
                </c:pt>
                <c:pt idx="1">
                  <c:v>Det är enkelt att hitta och navigera i taltidningen</c:v>
                </c:pt>
              </c:strCache>
            </c:strRef>
          </c:cat>
          <c:val>
            <c:numRef>
              <c:f>Blad1!$F$2:$F$3</c:f>
              <c:numCache>
                <c:formatCode>0%</c:formatCode>
                <c:ptCount val="2"/>
                <c:pt idx="0">
                  <c:v>0.53</c:v>
                </c:pt>
                <c:pt idx="1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5B-774F-934C-5B36EED1C3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-2112385640"/>
        <c:axId val="2137454696"/>
      </c:barChart>
      <c:catAx>
        <c:axId val="-21123856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>
                <a:alpha val="20000"/>
              </a:sysClr>
            </a:solidFill>
          </a:ln>
        </c:spPr>
        <c:txPr>
          <a:bodyPr/>
          <a:lstStyle/>
          <a:p>
            <a: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sv-SE"/>
          </a:p>
        </c:txPr>
        <c:crossAx val="2137454696"/>
        <c:crosses val="autoZero"/>
        <c:auto val="1"/>
        <c:lblAlgn val="ctr"/>
        <c:lblOffset val="100"/>
        <c:noMultiLvlLbl val="0"/>
      </c:catAx>
      <c:valAx>
        <c:axId val="2137454696"/>
        <c:scaling>
          <c:orientation val="minMax"/>
        </c:scaling>
        <c:delete val="0"/>
        <c:axPos val="t"/>
        <c:majorGridlines>
          <c:spPr>
            <a:ln>
              <a:solidFill>
                <a:sysClr val="windowText" lastClr="000000">
                  <a:alpha val="30000"/>
                </a:sys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solidFill>
              <a:sysClr val="windowText" lastClr="000000">
                <a:tint val="75000"/>
                <a:shade val="95000"/>
                <a:satMod val="105000"/>
                <a:alpha val="0"/>
              </a:sysClr>
            </a:solidFill>
          </a:ln>
        </c:spPr>
        <c:txPr>
          <a:bodyPr/>
          <a:lstStyle/>
          <a:p>
            <a:pPr>
              <a:defRPr sz="1400"/>
            </a:pPr>
            <a:endParaRPr lang="sv-SE"/>
          </a:p>
        </c:txPr>
        <c:crossAx val="-2112385640"/>
        <c:crosses val="autoZero"/>
        <c:crossBetween val="between"/>
        <c:majorUnit val="0.2"/>
      </c:valAx>
      <c:spPr>
        <a:noFill/>
      </c:spPr>
    </c:plotArea>
    <c:legend>
      <c:legendPos val="b"/>
      <c:layout>
        <c:manualLayout>
          <c:xMode val="edge"/>
          <c:yMode val="edge"/>
          <c:x val="0.21273924894003635"/>
          <c:y val="0.90535118110236201"/>
          <c:w val="0.78027135069654774"/>
          <c:h val="9.4648669043540273E-2"/>
        </c:manualLayout>
      </c:layout>
      <c:overlay val="0"/>
      <c:txPr>
        <a:bodyPr/>
        <a:lstStyle/>
        <a:p>
          <a:pPr>
            <a:defRPr sz="1400"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>
          <a:latin typeface="Univers LT Std 55" panose="020B0603020202020204" pitchFamily="34" charset="0"/>
          <a:cs typeface="Arial" panose="020B0604020202020204" pitchFamily="34" charset="0"/>
        </a:defRPr>
      </a:pPr>
      <a:endParaRPr lang="sv-SE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3739575231883854"/>
          <c:y val="3.1746031746031703E-2"/>
          <c:w val="0.50490246486062973"/>
          <c:h val="0.773449593167050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Instämmer inte alls</c:v>
                </c:pt>
              </c:strCache>
            </c:strRef>
          </c:tx>
          <c:spPr>
            <a:solidFill>
              <a:srgbClr val="EA5901"/>
            </a:solidFill>
          </c:spPr>
          <c:invertIfNegative val="0"/>
          <c:dLbls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Blad1!$A$2:$A$3</c:f>
              <c:strCache>
                <c:ptCount val="2"/>
                <c:pt idx="0">
                  <c:v>Volymen är bra och jämn under hela taltidningen</c:v>
                </c:pt>
                <c:pt idx="1">
                  <c:v>Ljudvolymen är lätt att ändra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0.01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5B-774F-934C-5B36EED1C35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Instämmer inte</c:v>
                </c:pt>
              </c:strCache>
            </c:strRef>
          </c:tx>
          <c:spPr>
            <a:solidFill>
              <a:srgbClr val="F2955A"/>
            </a:solidFill>
          </c:spPr>
          <c:invertIfNegative val="0"/>
          <c:dLbls>
            <c:dLbl>
              <c:idx val="0"/>
              <c:layout>
                <c:manualLayout>
                  <c:x val="1.5795699664297735E-2"/>
                  <c:y val="2.841566203093556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B2-0F46-9F79-C55DABFA5C42}"/>
                </c:ext>
              </c:extLst>
            </c:dLbl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Blad1!$A$2:$A$3</c:f>
              <c:strCache>
                <c:ptCount val="2"/>
                <c:pt idx="0">
                  <c:v>Volymen är bra och jämn under hela taltidningen</c:v>
                </c:pt>
                <c:pt idx="1">
                  <c:v>Ljudvolymen är lätt att ändra</c:v>
                </c:pt>
              </c:strCache>
            </c:strRef>
          </c:cat>
          <c:val>
            <c:numRef>
              <c:f>Blad1!$C$2:$C$3</c:f>
              <c:numCache>
                <c:formatCode>0%</c:formatCode>
                <c:ptCount val="2"/>
                <c:pt idx="0">
                  <c:v>0.01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5B-774F-934C-5B36EED1C352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Varken eller</c:v>
                </c:pt>
              </c:strCache>
            </c:strRef>
          </c:tx>
          <c:spPr>
            <a:solidFill>
              <a:srgbClr val="F6E184"/>
            </a:solidFill>
          </c:spPr>
          <c:invertIfNegative val="0"/>
          <c:dLbls>
            <c:dLbl>
              <c:idx val="0"/>
              <c:layout>
                <c:manualLayout>
                  <c:x val="9.477419798578710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B2-0F46-9F79-C55DABFA5C42}"/>
                </c:ext>
              </c:extLst>
            </c:dLbl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Blad1!$A$2:$A$3</c:f>
              <c:strCache>
                <c:ptCount val="2"/>
                <c:pt idx="0">
                  <c:v>Volymen är bra och jämn under hela taltidningen</c:v>
                </c:pt>
                <c:pt idx="1">
                  <c:v>Ljudvolymen är lätt att ändra</c:v>
                </c:pt>
              </c:strCache>
            </c:strRef>
          </c:cat>
          <c:val>
            <c:numRef>
              <c:f>Blad1!$D$2:$D$3</c:f>
              <c:numCache>
                <c:formatCode>0%</c:formatCode>
                <c:ptCount val="2"/>
                <c:pt idx="0">
                  <c:v>0.12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5B-774F-934C-5B36EED1C352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Instämmer</c:v>
                </c:pt>
              </c:strCache>
            </c:strRef>
          </c:tx>
          <c:spPr>
            <a:solidFill>
              <a:srgbClr val="9DCC8F"/>
            </a:solidFill>
          </c:spPr>
          <c:invertIfNegative val="0"/>
          <c:dLbls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Blad1!$A$2:$A$3</c:f>
              <c:strCache>
                <c:ptCount val="2"/>
                <c:pt idx="0">
                  <c:v>Volymen är bra och jämn under hela taltidningen</c:v>
                </c:pt>
                <c:pt idx="1">
                  <c:v>Ljudvolymen är lätt att ändra</c:v>
                </c:pt>
              </c:strCache>
            </c:strRef>
          </c:cat>
          <c:val>
            <c:numRef>
              <c:f>Blad1!$E$2:$E$3</c:f>
              <c:numCache>
                <c:formatCode>0%</c:formatCode>
                <c:ptCount val="2"/>
                <c:pt idx="0">
                  <c:v>0.25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5B-774F-934C-5B36EED1C352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Instämmer helt</c:v>
                </c:pt>
              </c:strCache>
            </c:strRef>
          </c:tx>
          <c:spPr>
            <a:solidFill>
              <a:srgbClr val="64B44B"/>
            </a:solidFill>
          </c:spPr>
          <c:invertIfNegative val="0"/>
          <c:dLbls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Blad1!$A$2:$A$3</c:f>
              <c:strCache>
                <c:ptCount val="2"/>
                <c:pt idx="0">
                  <c:v>Volymen är bra och jämn under hela taltidningen</c:v>
                </c:pt>
                <c:pt idx="1">
                  <c:v>Ljudvolymen är lätt att ändra</c:v>
                </c:pt>
              </c:strCache>
            </c:strRef>
          </c:cat>
          <c:val>
            <c:numRef>
              <c:f>Blad1!$F$2:$F$3</c:f>
              <c:numCache>
                <c:formatCode>0%</c:formatCode>
                <c:ptCount val="2"/>
                <c:pt idx="0">
                  <c:v>0.61</c:v>
                </c:pt>
                <c:pt idx="1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5B-774F-934C-5B36EED1C3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-2112385640"/>
        <c:axId val="2137454696"/>
      </c:barChart>
      <c:catAx>
        <c:axId val="-21123856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>
                <a:alpha val="20000"/>
              </a:sysClr>
            </a:solidFill>
          </a:ln>
        </c:spPr>
        <c:txPr>
          <a:bodyPr/>
          <a:lstStyle/>
          <a:p>
            <a: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sv-SE"/>
          </a:p>
        </c:txPr>
        <c:crossAx val="2137454696"/>
        <c:crosses val="autoZero"/>
        <c:auto val="1"/>
        <c:lblAlgn val="ctr"/>
        <c:lblOffset val="100"/>
        <c:noMultiLvlLbl val="0"/>
      </c:catAx>
      <c:valAx>
        <c:axId val="2137454696"/>
        <c:scaling>
          <c:orientation val="minMax"/>
        </c:scaling>
        <c:delete val="0"/>
        <c:axPos val="t"/>
        <c:majorGridlines>
          <c:spPr>
            <a:ln>
              <a:solidFill>
                <a:sysClr val="windowText" lastClr="000000">
                  <a:alpha val="30000"/>
                </a:sys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solidFill>
              <a:sysClr val="windowText" lastClr="000000">
                <a:tint val="75000"/>
                <a:shade val="95000"/>
                <a:satMod val="105000"/>
                <a:alpha val="0"/>
              </a:sysClr>
            </a:solidFill>
          </a:ln>
        </c:spPr>
        <c:txPr>
          <a:bodyPr/>
          <a:lstStyle/>
          <a:p>
            <a:pPr>
              <a:defRPr sz="1400"/>
            </a:pPr>
            <a:endParaRPr lang="sv-SE"/>
          </a:p>
        </c:txPr>
        <c:crossAx val="-2112385640"/>
        <c:crosses val="autoZero"/>
        <c:crossBetween val="between"/>
        <c:majorUnit val="0.2"/>
      </c:valAx>
      <c:spPr>
        <a:noFill/>
      </c:spPr>
    </c:plotArea>
    <c:legend>
      <c:legendPos val="b"/>
      <c:layout>
        <c:manualLayout>
          <c:xMode val="edge"/>
          <c:yMode val="edge"/>
          <c:x val="0.21273924894003635"/>
          <c:y val="0.90535118110236201"/>
          <c:w val="0.78027135069654774"/>
          <c:h val="9.4648669043540273E-2"/>
        </c:manualLayout>
      </c:layout>
      <c:overlay val="0"/>
      <c:txPr>
        <a:bodyPr/>
        <a:lstStyle/>
        <a:p>
          <a:pPr>
            <a:defRPr sz="1400"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>
          <a:latin typeface="Univers LT Std 55" panose="020B0603020202020204" pitchFamily="34" charset="0"/>
          <a:cs typeface="Arial" panose="020B0604020202020204" pitchFamily="34" charset="0"/>
        </a:defRPr>
      </a:pPr>
      <a:endParaRPr lang="sv-SE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3739575231883854"/>
          <c:y val="3.1746031746031703E-2"/>
          <c:w val="0.50490246486062973"/>
          <c:h val="0.773449593167050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Instämmer inte alls</c:v>
                </c:pt>
              </c:strCache>
            </c:strRef>
          </c:tx>
          <c:spPr>
            <a:solidFill>
              <a:srgbClr val="EA5901"/>
            </a:solidFill>
          </c:spPr>
          <c:invertIfNegative val="0"/>
          <c:dLbls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Blad1!$A$2:$A$6</c:f>
              <c:strCache>
                <c:ptCount val="5"/>
                <c:pt idx="0">
                  <c:v>Kvalitén på talsyntesen är bra</c:v>
                </c:pt>
                <c:pt idx="1">
                  <c:v>Inläsningen har bra flyt</c:v>
                </c:pt>
                <c:pt idx="2">
                  <c:v>Orden uttalas rätt</c:v>
                </c:pt>
                <c:pt idx="3">
                  <c:v>Inläsningen är tydlig och det är lätt att förstå innehållet</c:v>
                </c:pt>
                <c:pt idx="4">
                  <c:v>Inläsningen är som helhet mycket bra</c:v>
                </c:pt>
              </c:strCache>
            </c:strRef>
          </c:cat>
          <c:val>
            <c:numRef>
              <c:f>Blad1!$B$2:$B$6</c:f>
              <c:numCache>
                <c:formatCode>0%</c:formatCode>
                <c:ptCount val="5"/>
                <c:pt idx="0">
                  <c:v>0.02</c:v>
                </c:pt>
                <c:pt idx="1">
                  <c:v>0.03</c:v>
                </c:pt>
                <c:pt idx="2">
                  <c:v>0.05</c:v>
                </c:pt>
                <c:pt idx="3">
                  <c:v>0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5B-774F-934C-5B36EED1C35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Instämmer inte</c:v>
                </c:pt>
              </c:strCache>
            </c:strRef>
          </c:tx>
          <c:spPr>
            <a:solidFill>
              <a:srgbClr val="F2955A"/>
            </a:solidFill>
          </c:spPr>
          <c:invertIfNegative val="0"/>
          <c:dLbls>
            <c:dLbl>
              <c:idx val="0"/>
              <c:layout>
                <c:manualLayout>
                  <c:x val="1.5795699664297735E-2"/>
                  <c:y val="2.841566203093556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B2-0F46-9F79-C55DABFA5C42}"/>
                </c:ext>
              </c:extLst>
            </c:dLbl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Blad1!$A$2:$A$6</c:f>
              <c:strCache>
                <c:ptCount val="5"/>
                <c:pt idx="0">
                  <c:v>Kvalitén på talsyntesen är bra</c:v>
                </c:pt>
                <c:pt idx="1">
                  <c:v>Inläsningen har bra flyt</c:v>
                </c:pt>
                <c:pt idx="2">
                  <c:v>Orden uttalas rätt</c:v>
                </c:pt>
                <c:pt idx="3">
                  <c:v>Inläsningen är tydlig och det är lätt att förstå innehållet</c:v>
                </c:pt>
                <c:pt idx="4">
                  <c:v>Inläsningen är som helhet mycket bra</c:v>
                </c:pt>
              </c:strCache>
            </c:strRef>
          </c:cat>
          <c:val>
            <c:numRef>
              <c:f>Blad1!$C$2:$C$6</c:f>
              <c:numCache>
                <c:formatCode>0%</c:formatCode>
                <c:ptCount val="5"/>
                <c:pt idx="0">
                  <c:v>0.08</c:v>
                </c:pt>
                <c:pt idx="1">
                  <c:v>0.03</c:v>
                </c:pt>
                <c:pt idx="2">
                  <c:v>0.18</c:v>
                </c:pt>
                <c:pt idx="3">
                  <c:v>0.03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5B-774F-934C-5B36EED1C352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Varken eller</c:v>
                </c:pt>
              </c:strCache>
            </c:strRef>
          </c:tx>
          <c:spPr>
            <a:solidFill>
              <a:srgbClr val="F6E184"/>
            </a:solidFill>
          </c:spPr>
          <c:invertIfNegative val="0"/>
          <c:dLbls>
            <c:dLbl>
              <c:idx val="0"/>
              <c:layout>
                <c:manualLayout>
                  <c:x val="9.477419798578710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B2-0F46-9F79-C55DABFA5C42}"/>
                </c:ext>
              </c:extLst>
            </c:dLbl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Blad1!$A$2:$A$6</c:f>
              <c:strCache>
                <c:ptCount val="5"/>
                <c:pt idx="0">
                  <c:v>Kvalitén på talsyntesen är bra</c:v>
                </c:pt>
                <c:pt idx="1">
                  <c:v>Inläsningen har bra flyt</c:v>
                </c:pt>
                <c:pt idx="2">
                  <c:v>Orden uttalas rätt</c:v>
                </c:pt>
                <c:pt idx="3">
                  <c:v>Inläsningen är tydlig och det är lätt att förstå innehållet</c:v>
                </c:pt>
                <c:pt idx="4">
                  <c:v>Inläsningen är som helhet mycket bra</c:v>
                </c:pt>
              </c:strCache>
            </c:strRef>
          </c:cat>
          <c:val>
            <c:numRef>
              <c:f>Blad1!$D$2:$D$6</c:f>
              <c:numCache>
                <c:formatCode>0%</c:formatCode>
                <c:ptCount val="5"/>
                <c:pt idx="0">
                  <c:v>0.27</c:v>
                </c:pt>
                <c:pt idx="1">
                  <c:v>0.17</c:v>
                </c:pt>
                <c:pt idx="2">
                  <c:v>0.28000000000000003</c:v>
                </c:pt>
                <c:pt idx="3">
                  <c:v>0.13</c:v>
                </c:pt>
                <c:pt idx="4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5B-774F-934C-5B36EED1C352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Instämmer</c:v>
                </c:pt>
              </c:strCache>
            </c:strRef>
          </c:tx>
          <c:spPr>
            <a:solidFill>
              <a:srgbClr val="9DCC8F"/>
            </a:solidFill>
          </c:spPr>
          <c:invertIfNegative val="0"/>
          <c:dLbls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Blad1!$A$2:$A$6</c:f>
              <c:strCache>
                <c:ptCount val="5"/>
                <c:pt idx="0">
                  <c:v>Kvalitén på talsyntesen är bra</c:v>
                </c:pt>
                <c:pt idx="1">
                  <c:v>Inläsningen har bra flyt</c:v>
                </c:pt>
                <c:pt idx="2">
                  <c:v>Orden uttalas rätt</c:v>
                </c:pt>
                <c:pt idx="3">
                  <c:v>Inläsningen är tydlig och det är lätt att förstå innehållet</c:v>
                </c:pt>
                <c:pt idx="4">
                  <c:v>Inläsningen är som helhet mycket bra</c:v>
                </c:pt>
              </c:strCache>
            </c:strRef>
          </c:cat>
          <c:val>
            <c:numRef>
              <c:f>Blad1!$E$2:$E$6</c:f>
              <c:numCache>
                <c:formatCode>0%</c:formatCode>
                <c:ptCount val="5"/>
                <c:pt idx="0">
                  <c:v>0.31</c:v>
                </c:pt>
                <c:pt idx="1">
                  <c:v>0.35</c:v>
                </c:pt>
                <c:pt idx="2">
                  <c:v>0.31</c:v>
                </c:pt>
                <c:pt idx="3">
                  <c:v>0.37</c:v>
                </c:pt>
                <c:pt idx="4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5B-774F-934C-5B36EED1C352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Instämmer helt</c:v>
                </c:pt>
              </c:strCache>
            </c:strRef>
          </c:tx>
          <c:spPr>
            <a:solidFill>
              <a:srgbClr val="64B44B"/>
            </a:solidFill>
          </c:spPr>
          <c:invertIfNegative val="0"/>
          <c:dLbls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Blad1!$A$2:$A$6</c:f>
              <c:strCache>
                <c:ptCount val="5"/>
                <c:pt idx="0">
                  <c:v>Kvalitén på talsyntesen är bra</c:v>
                </c:pt>
                <c:pt idx="1">
                  <c:v>Inläsningen har bra flyt</c:v>
                </c:pt>
                <c:pt idx="2">
                  <c:v>Orden uttalas rätt</c:v>
                </c:pt>
                <c:pt idx="3">
                  <c:v>Inläsningen är tydlig och det är lätt att förstå innehållet</c:v>
                </c:pt>
                <c:pt idx="4">
                  <c:v>Inläsningen är som helhet mycket bra</c:v>
                </c:pt>
              </c:strCache>
            </c:strRef>
          </c:cat>
          <c:val>
            <c:numRef>
              <c:f>Blad1!$F$2:$F$6</c:f>
              <c:numCache>
                <c:formatCode>0%</c:formatCode>
                <c:ptCount val="5"/>
                <c:pt idx="0">
                  <c:v>0.32</c:v>
                </c:pt>
                <c:pt idx="1">
                  <c:v>0.43</c:v>
                </c:pt>
                <c:pt idx="2">
                  <c:v>0.17</c:v>
                </c:pt>
                <c:pt idx="3">
                  <c:v>0.46</c:v>
                </c:pt>
                <c:pt idx="4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5B-774F-934C-5B36EED1C3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-2112385640"/>
        <c:axId val="2137454696"/>
      </c:barChart>
      <c:catAx>
        <c:axId val="-21123856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>
                <a:alpha val="20000"/>
              </a:sysClr>
            </a:solidFill>
          </a:ln>
        </c:spPr>
        <c:txPr>
          <a:bodyPr/>
          <a:lstStyle/>
          <a:p>
            <a: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sv-SE"/>
          </a:p>
        </c:txPr>
        <c:crossAx val="2137454696"/>
        <c:crosses val="autoZero"/>
        <c:auto val="1"/>
        <c:lblAlgn val="ctr"/>
        <c:lblOffset val="100"/>
        <c:noMultiLvlLbl val="0"/>
      </c:catAx>
      <c:valAx>
        <c:axId val="2137454696"/>
        <c:scaling>
          <c:orientation val="minMax"/>
        </c:scaling>
        <c:delete val="0"/>
        <c:axPos val="t"/>
        <c:majorGridlines>
          <c:spPr>
            <a:ln>
              <a:solidFill>
                <a:sysClr val="windowText" lastClr="000000">
                  <a:alpha val="30000"/>
                </a:sys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solidFill>
              <a:sysClr val="windowText" lastClr="000000">
                <a:tint val="75000"/>
                <a:shade val="95000"/>
                <a:satMod val="105000"/>
                <a:alpha val="0"/>
              </a:sysClr>
            </a:solidFill>
          </a:ln>
        </c:spPr>
        <c:txPr>
          <a:bodyPr/>
          <a:lstStyle/>
          <a:p>
            <a:pPr>
              <a:defRPr sz="1400"/>
            </a:pPr>
            <a:endParaRPr lang="sv-SE"/>
          </a:p>
        </c:txPr>
        <c:crossAx val="-2112385640"/>
        <c:crosses val="autoZero"/>
        <c:crossBetween val="between"/>
        <c:majorUnit val="0.2"/>
      </c:valAx>
      <c:spPr>
        <a:noFill/>
      </c:spPr>
    </c:plotArea>
    <c:legend>
      <c:legendPos val="b"/>
      <c:layout>
        <c:manualLayout>
          <c:xMode val="edge"/>
          <c:yMode val="edge"/>
          <c:x val="0.21273924894003635"/>
          <c:y val="0.90535118110236201"/>
          <c:w val="0.78027135069654774"/>
          <c:h val="9.4648669043540273E-2"/>
        </c:manualLayout>
      </c:layout>
      <c:overlay val="0"/>
      <c:txPr>
        <a:bodyPr/>
        <a:lstStyle/>
        <a:p>
          <a:pPr>
            <a:defRPr sz="1400"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>
          <a:latin typeface="Univers LT Std 55" panose="020B0603020202020204" pitchFamily="34" charset="0"/>
          <a:cs typeface="Arial" panose="020B0604020202020204" pitchFamily="34" charset="0"/>
        </a:defRPr>
      </a:pPr>
      <a:endParaRPr lang="sv-SE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386-DD4C-8B74-F6C505319EB5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386-DD4C-8B74-F6C505319E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0.19</c:v>
                </c:pt>
                <c:pt idx="1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86-DD4C-8B74-F6C505319EB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FF4-A44A-9098-9B075E709E3D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FF4-A44A-9098-9B075E709E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0.68600000000000005</c:v>
                </c:pt>
                <c:pt idx="1">
                  <c:v>0.314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F4-A44A-9098-9B075E709E3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386-DD4C-8B74-F6C505319EB5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386-DD4C-8B74-F6C505319E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0.19</c:v>
                </c:pt>
                <c:pt idx="1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86-DD4C-8B74-F6C505319EB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3739575231883854"/>
          <c:y val="3.1746031746031703E-2"/>
          <c:w val="0.50490246486062973"/>
          <c:h val="0.773449593167050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Instämmer inte alls</c:v>
                </c:pt>
              </c:strCache>
            </c:strRef>
          </c:tx>
          <c:spPr>
            <a:solidFill>
              <a:srgbClr val="EA5901"/>
            </a:solidFill>
          </c:spPr>
          <c:invertIfNegative val="0"/>
          <c:dLbls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Blad1!$A$2:$A$4</c:f>
              <c:strCache>
                <c:ptCount val="3"/>
                <c:pt idx="0">
                  <c:v>Det var enkelt att få tag i taltidningshjälpen när jag behövde hjälp</c:v>
                </c:pt>
                <c:pt idx="1">
                  <c:v>Det stöd jag får då jag kontaktar taltidningshjälpen fungerar bra</c:v>
                </c:pt>
                <c:pt idx="2">
                  <c:v>Jag är som helhet nöjd med taltidningshjälpen</c:v>
                </c:pt>
              </c:strCache>
            </c:strRef>
          </c:cat>
          <c:val>
            <c:numRef>
              <c:f>Blad1!$B$2:$B$4</c:f>
              <c:numCache>
                <c:formatCode>0%</c:formatCode>
                <c:ptCount val="3"/>
                <c:pt idx="0">
                  <c:v>0</c:v>
                </c:pt>
                <c:pt idx="1">
                  <c:v>0.01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5B-774F-934C-5B36EED1C35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Instämmer inte</c:v>
                </c:pt>
              </c:strCache>
            </c:strRef>
          </c:tx>
          <c:spPr>
            <a:solidFill>
              <a:srgbClr val="F2955A"/>
            </a:solidFill>
          </c:spPr>
          <c:invertIfNegative val="0"/>
          <c:dLbls>
            <c:dLbl>
              <c:idx val="0"/>
              <c:layout>
                <c:manualLayout>
                  <c:x val="1.5795699664297735E-2"/>
                  <c:y val="2.841566203093556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B2-0F46-9F79-C55DABFA5C42}"/>
                </c:ext>
              </c:extLst>
            </c:dLbl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Blad1!$A$2:$A$4</c:f>
              <c:strCache>
                <c:ptCount val="3"/>
                <c:pt idx="0">
                  <c:v>Det var enkelt att få tag i taltidningshjälpen när jag behövde hjälp</c:v>
                </c:pt>
                <c:pt idx="1">
                  <c:v>Det stöd jag får då jag kontaktar taltidningshjälpen fungerar bra</c:v>
                </c:pt>
                <c:pt idx="2">
                  <c:v>Jag är som helhet nöjd med taltidningshjälpen</c:v>
                </c:pt>
              </c:strCache>
            </c:strRef>
          </c:cat>
          <c:val>
            <c:numRef>
              <c:f>Blad1!$C$2:$C$4</c:f>
              <c:numCache>
                <c:formatCode>0%</c:formatCode>
                <c:ptCount val="3"/>
                <c:pt idx="0">
                  <c:v>0.02</c:v>
                </c:pt>
                <c:pt idx="1">
                  <c:v>0.02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5B-774F-934C-5B36EED1C352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Varken eller</c:v>
                </c:pt>
              </c:strCache>
            </c:strRef>
          </c:tx>
          <c:spPr>
            <a:solidFill>
              <a:srgbClr val="F6E184"/>
            </a:solidFill>
          </c:spPr>
          <c:invertIfNegative val="0"/>
          <c:dLbls>
            <c:dLbl>
              <c:idx val="0"/>
              <c:layout>
                <c:manualLayout>
                  <c:x val="9.477419798578710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B2-0F46-9F79-C55DABFA5C42}"/>
                </c:ext>
              </c:extLst>
            </c:dLbl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Blad1!$A$2:$A$4</c:f>
              <c:strCache>
                <c:ptCount val="3"/>
                <c:pt idx="0">
                  <c:v>Det var enkelt att få tag i taltidningshjälpen när jag behövde hjälp</c:v>
                </c:pt>
                <c:pt idx="1">
                  <c:v>Det stöd jag får då jag kontaktar taltidningshjälpen fungerar bra</c:v>
                </c:pt>
                <c:pt idx="2">
                  <c:v>Jag är som helhet nöjd med taltidningshjälpen</c:v>
                </c:pt>
              </c:strCache>
            </c:strRef>
          </c:cat>
          <c:val>
            <c:numRef>
              <c:f>Blad1!$D$2:$D$4</c:f>
              <c:numCache>
                <c:formatCode>0%</c:formatCode>
                <c:ptCount val="3"/>
                <c:pt idx="0">
                  <c:v>0.08</c:v>
                </c:pt>
                <c:pt idx="1">
                  <c:v>0.06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5B-774F-934C-5B36EED1C352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Instämmer</c:v>
                </c:pt>
              </c:strCache>
            </c:strRef>
          </c:tx>
          <c:spPr>
            <a:solidFill>
              <a:srgbClr val="9DCC8F"/>
            </a:solidFill>
          </c:spPr>
          <c:invertIfNegative val="0"/>
          <c:dLbls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Blad1!$A$2:$A$4</c:f>
              <c:strCache>
                <c:ptCount val="3"/>
                <c:pt idx="0">
                  <c:v>Det var enkelt att få tag i taltidningshjälpen när jag behövde hjälp</c:v>
                </c:pt>
                <c:pt idx="1">
                  <c:v>Det stöd jag får då jag kontaktar taltidningshjälpen fungerar bra</c:v>
                </c:pt>
                <c:pt idx="2">
                  <c:v>Jag är som helhet nöjd med taltidningshjälpen</c:v>
                </c:pt>
              </c:strCache>
            </c:strRef>
          </c:cat>
          <c:val>
            <c:numRef>
              <c:f>Blad1!$E$2:$E$4</c:f>
              <c:numCache>
                <c:formatCode>0%</c:formatCode>
                <c:ptCount val="3"/>
                <c:pt idx="0">
                  <c:v>0.22</c:v>
                </c:pt>
                <c:pt idx="1">
                  <c:v>0.24</c:v>
                </c:pt>
                <c:pt idx="2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5B-774F-934C-5B36EED1C352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Instämmer helt</c:v>
                </c:pt>
              </c:strCache>
            </c:strRef>
          </c:tx>
          <c:spPr>
            <a:solidFill>
              <a:srgbClr val="64B44B"/>
            </a:solidFill>
          </c:spPr>
          <c:invertIfNegative val="0"/>
          <c:dLbls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Blad1!$A$2:$A$4</c:f>
              <c:strCache>
                <c:ptCount val="3"/>
                <c:pt idx="0">
                  <c:v>Det var enkelt att få tag i taltidningshjälpen när jag behövde hjälp</c:v>
                </c:pt>
                <c:pt idx="1">
                  <c:v>Det stöd jag får då jag kontaktar taltidningshjälpen fungerar bra</c:v>
                </c:pt>
                <c:pt idx="2">
                  <c:v>Jag är som helhet nöjd med taltidningshjälpen</c:v>
                </c:pt>
              </c:strCache>
            </c:strRef>
          </c:cat>
          <c:val>
            <c:numRef>
              <c:f>Blad1!$F$2:$F$4</c:f>
              <c:numCache>
                <c:formatCode>0%</c:formatCode>
                <c:ptCount val="3"/>
                <c:pt idx="0">
                  <c:v>0.68</c:v>
                </c:pt>
                <c:pt idx="1">
                  <c:v>0.67</c:v>
                </c:pt>
                <c:pt idx="2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5B-774F-934C-5B36EED1C3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-2112385640"/>
        <c:axId val="2137454696"/>
      </c:barChart>
      <c:catAx>
        <c:axId val="-21123856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>
                <a:alpha val="20000"/>
              </a:sysClr>
            </a:solidFill>
          </a:ln>
        </c:spPr>
        <c:txPr>
          <a:bodyPr/>
          <a:lstStyle/>
          <a:p>
            <a: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sv-SE"/>
          </a:p>
        </c:txPr>
        <c:crossAx val="2137454696"/>
        <c:crosses val="autoZero"/>
        <c:auto val="1"/>
        <c:lblAlgn val="ctr"/>
        <c:lblOffset val="100"/>
        <c:noMultiLvlLbl val="0"/>
      </c:catAx>
      <c:valAx>
        <c:axId val="2137454696"/>
        <c:scaling>
          <c:orientation val="minMax"/>
        </c:scaling>
        <c:delete val="0"/>
        <c:axPos val="t"/>
        <c:majorGridlines>
          <c:spPr>
            <a:ln>
              <a:solidFill>
                <a:sysClr val="windowText" lastClr="000000">
                  <a:alpha val="30000"/>
                </a:sys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solidFill>
              <a:sysClr val="windowText" lastClr="000000">
                <a:tint val="75000"/>
                <a:shade val="95000"/>
                <a:satMod val="105000"/>
                <a:alpha val="0"/>
              </a:sysClr>
            </a:solidFill>
          </a:ln>
        </c:spPr>
        <c:txPr>
          <a:bodyPr/>
          <a:lstStyle/>
          <a:p>
            <a:pPr>
              <a:defRPr sz="1400"/>
            </a:pPr>
            <a:endParaRPr lang="sv-SE"/>
          </a:p>
        </c:txPr>
        <c:crossAx val="-2112385640"/>
        <c:crosses val="autoZero"/>
        <c:crossBetween val="between"/>
        <c:majorUnit val="0.2"/>
      </c:valAx>
      <c:spPr>
        <a:noFill/>
      </c:spPr>
    </c:plotArea>
    <c:legend>
      <c:legendPos val="b"/>
      <c:layout>
        <c:manualLayout>
          <c:xMode val="edge"/>
          <c:yMode val="edge"/>
          <c:x val="0.21273924894003635"/>
          <c:y val="0.90535118110236201"/>
          <c:w val="0.78027135069654774"/>
          <c:h val="9.4648669043540273E-2"/>
        </c:manualLayout>
      </c:layout>
      <c:overlay val="0"/>
      <c:txPr>
        <a:bodyPr/>
        <a:lstStyle/>
        <a:p>
          <a:pPr>
            <a:defRPr sz="1400"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>
          <a:latin typeface="Univers LT Std 55" panose="020B0603020202020204" pitchFamily="34" charset="0"/>
          <a:cs typeface="Arial" panose="020B0604020202020204" pitchFamily="34" charset="0"/>
        </a:defRPr>
      </a:pPr>
      <a:endParaRPr lang="sv-SE"/>
    </a:p>
  </c:tx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3739575231883854"/>
          <c:y val="3.1746031746031703E-2"/>
          <c:w val="0.50490246486062973"/>
          <c:h val="0.5953317328317326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Instämmer inte alls</c:v>
                </c:pt>
              </c:strCache>
            </c:strRef>
          </c:tx>
          <c:spPr>
            <a:solidFill>
              <a:srgbClr val="EA5901"/>
            </a:solidFill>
          </c:spPr>
          <c:invertIfNegative val="0"/>
          <c:dLbls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</c:f>
              <c:strCache>
                <c:ptCount val="1"/>
                <c:pt idx="0">
                  <c:v>I vilken utsträckning bidrar Taltidningen till att stimulera din läslust?</c:v>
                </c:pt>
              </c:strCache>
            </c:strRef>
          </c:cat>
          <c:val>
            <c:numRef>
              <c:f>Blad1!$B$2</c:f>
              <c:numCache>
                <c:formatCode>0%</c:formatCode>
                <c:ptCount val="1"/>
                <c:pt idx="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5B-774F-934C-5B36EED1C35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Instämmer inte</c:v>
                </c:pt>
              </c:strCache>
            </c:strRef>
          </c:tx>
          <c:spPr>
            <a:solidFill>
              <a:srgbClr val="F2955A"/>
            </a:solidFill>
          </c:spPr>
          <c:invertIfNegative val="0"/>
          <c:dLbls>
            <c:dLbl>
              <c:idx val="0"/>
              <c:layout>
                <c:manualLayout>
                  <c:x val="1.5795699664297735E-2"/>
                  <c:y val="2.841566203093556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B2-0F46-9F79-C55DABFA5C42}"/>
                </c:ext>
              </c:extLst>
            </c:dLbl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Blad1!$A$2</c:f>
              <c:strCache>
                <c:ptCount val="1"/>
                <c:pt idx="0">
                  <c:v>I vilken utsträckning bidrar Taltidningen till att stimulera din läslust?</c:v>
                </c:pt>
              </c:strCache>
            </c:strRef>
          </c:cat>
          <c:val>
            <c:numRef>
              <c:f>Blad1!$C$2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5B-774F-934C-5B36EED1C352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Varken eller</c:v>
                </c:pt>
              </c:strCache>
            </c:strRef>
          </c:tx>
          <c:spPr>
            <a:solidFill>
              <a:srgbClr val="F6E184"/>
            </a:solidFill>
          </c:spPr>
          <c:invertIfNegative val="0"/>
          <c:dLbls>
            <c:dLbl>
              <c:idx val="0"/>
              <c:layout>
                <c:manualLayout>
                  <c:x val="9.477419798578710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B2-0F46-9F79-C55DABFA5C42}"/>
                </c:ext>
              </c:extLst>
            </c:dLbl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Blad1!$A$2</c:f>
              <c:strCache>
                <c:ptCount val="1"/>
                <c:pt idx="0">
                  <c:v>I vilken utsträckning bidrar Taltidningen till att stimulera din läslust?</c:v>
                </c:pt>
              </c:strCache>
            </c:strRef>
          </c:cat>
          <c:val>
            <c:numRef>
              <c:f>Blad1!$D$2</c:f>
              <c:numCache>
                <c:formatCode>0%</c:formatCode>
                <c:ptCount val="1"/>
                <c:pt idx="0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5B-774F-934C-5B36EED1C352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Instämmer</c:v>
                </c:pt>
              </c:strCache>
            </c:strRef>
          </c:tx>
          <c:spPr>
            <a:solidFill>
              <a:srgbClr val="9DCC8F"/>
            </a:solidFill>
          </c:spPr>
          <c:invertIfNegative val="0"/>
          <c:dLbls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Blad1!$A$2</c:f>
              <c:strCache>
                <c:ptCount val="1"/>
                <c:pt idx="0">
                  <c:v>I vilken utsträckning bidrar Taltidningen till att stimulera din läslust?</c:v>
                </c:pt>
              </c:strCache>
            </c:strRef>
          </c:cat>
          <c:val>
            <c:numRef>
              <c:f>Blad1!$E$2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5B-774F-934C-5B36EED1C352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Instämmer helt</c:v>
                </c:pt>
              </c:strCache>
            </c:strRef>
          </c:tx>
          <c:spPr>
            <a:solidFill>
              <a:srgbClr val="64B44B"/>
            </a:solidFill>
          </c:spPr>
          <c:invertIfNegative val="0"/>
          <c:dLbls>
            <c:numFmt formatCode="0%;;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Blad1!$A$2</c:f>
              <c:strCache>
                <c:ptCount val="1"/>
                <c:pt idx="0">
                  <c:v>I vilken utsträckning bidrar Taltidningen till att stimulera din läslust?</c:v>
                </c:pt>
              </c:strCache>
            </c:strRef>
          </c:cat>
          <c:val>
            <c:numRef>
              <c:f>Blad1!$F$2</c:f>
              <c:numCache>
                <c:formatCode>0%</c:formatCode>
                <c:ptCount val="1"/>
                <c:pt idx="0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5B-774F-934C-5B36EED1C3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-2112385640"/>
        <c:axId val="2137454696"/>
      </c:barChart>
      <c:catAx>
        <c:axId val="-21123856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ysClr val="windowText" lastClr="000000">
                <a:alpha val="20000"/>
              </a:sysClr>
            </a:solidFill>
          </a:ln>
        </c:spPr>
        <c:txPr>
          <a:bodyPr/>
          <a:lstStyle/>
          <a:p>
            <a: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sv-SE"/>
          </a:p>
        </c:txPr>
        <c:crossAx val="2137454696"/>
        <c:crosses val="autoZero"/>
        <c:auto val="1"/>
        <c:lblAlgn val="ctr"/>
        <c:lblOffset val="100"/>
        <c:noMultiLvlLbl val="0"/>
      </c:catAx>
      <c:valAx>
        <c:axId val="2137454696"/>
        <c:scaling>
          <c:orientation val="minMax"/>
        </c:scaling>
        <c:delete val="0"/>
        <c:axPos val="t"/>
        <c:majorGridlines>
          <c:spPr>
            <a:ln>
              <a:solidFill>
                <a:sysClr val="windowText" lastClr="000000">
                  <a:alpha val="30000"/>
                </a:sys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solidFill>
              <a:sysClr val="windowText" lastClr="000000">
                <a:tint val="75000"/>
                <a:shade val="95000"/>
                <a:satMod val="105000"/>
                <a:alpha val="0"/>
              </a:sysClr>
            </a:solidFill>
          </a:ln>
        </c:spPr>
        <c:txPr>
          <a:bodyPr/>
          <a:lstStyle/>
          <a:p>
            <a:pPr>
              <a:defRPr sz="1400"/>
            </a:pPr>
            <a:endParaRPr lang="sv-SE"/>
          </a:p>
        </c:txPr>
        <c:crossAx val="-2112385640"/>
        <c:crosses val="autoZero"/>
        <c:crossBetween val="between"/>
        <c:majorUnit val="0.2"/>
      </c:valAx>
      <c:spPr>
        <a:noFill/>
      </c:spPr>
    </c:plotArea>
    <c:legend>
      <c:legendPos val="b"/>
      <c:layout>
        <c:manualLayout>
          <c:xMode val="edge"/>
          <c:yMode val="edge"/>
          <c:x val="0.21273924894003635"/>
          <c:y val="0.8529638154638155"/>
          <c:w val="0.78027135069654774"/>
          <c:h val="0.14703618453618453"/>
        </c:manualLayout>
      </c:layout>
      <c:overlay val="0"/>
      <c:txPr>
        <a:bodyPr/>
        <a:lstStyle/>
        <a:p>
          <a:pPr>
            <a:defRPr sz="1400"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>
          <a:latin typeface="Univers LT Std 55" panose="020B0603020202020204" pitchFamily="34" charset="0"/>
          <a:cs typeface="Arial" panose="020B0604020202020204" pitchFamily="34" charset="0"/>
        </a:defRPr>
      </a:pPr>
      <a:endParaRPr lang="sv-SE"/>
    </a:p>
  </c:tx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5623269032517"/>
          <c:y val="6.4295627276762607E-2"/>
          <c:w val="0.77988558749810299"/>
          <c:h val="0.74409670767846903"/>
        </c:manualLayout>
      </c:layout>
      <c:scatterChart>
        <c:scatterStyle val="lineMarker"/>
        <c:varyColors val="0"/>
        <c:ser>
          <c:idx val="6"/>
          <c:order val="0"/>
          <c:tx>
            <c:strRef>
              <c:f>Blad1!$A$2</c:f>
              <c:strCache>
                <c:ptCount val="1"/>
                <c:pt idx="0">
                  <c:v>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rgbClr val="000000"/>
              </a:solidFill>
              <a:ln>
                <a:noFill/>
              </a:ln>
            </c:spPr>
          </c:marker>
          <c:dPt>
            <c:idx val="0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01-0C92-2F4A-990A-BB15A5BF1B9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sv-SE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C92-2F4A-990A-BB15A5BF1B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Univers LT Std 45 Light" panose="020B0403020202020204" pitchFamily="34" charset="0"/>
                    <a:ea typeface="+mn-ea"/>
                    <a:cs typeface="+mn-cs"/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Blad1!$C$2</c:f>
              <c:numCache>
                <c:formatCode>General</c:formatCode>
                <c:ptCount val="1"/>
                <c:pt idx="0">
                  <c:v>0.33800000000000002</c:v>
                </c:pt>
              </c:numCache>
            </c:numRef>
          </c:xVal>
          <c:yVal>
            <c:numRef>
              <c:f>Blad1!$B$2</c:f>
              <c:numCache>
                <c:formatCode>0.0</c:formatCode>
                <c:ptCount val="1"/>
                <c:pt idx="0">
                  <c:v>4.18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C92-2F4A-990A-BB15A5BF1B91}"/>
            </c:ext>
          </c:extLst>
        </c:ser>
        <c:ser>
          <c:idx val="0"/>
          <c:order val="1"/>
          <c:tx>
            <c:strRef>
              <c:f>Blad1!$A$3</c:f>
              <c:strCache>
                <c:ptCount val="1"/>
                <c:pt idx="0">
                  <c:v>2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Blad1!$C$3</c:f>
              <c:numCache>
                <c:formatCode>General</c:formatCode>
                <c:ptCount val="1"/>
                <c:pt idx="0">
                  <c:v>0.39100000000000001</c:v>
                </c:pt>
              </c:numCache>
            </c:numRef>
          </c:xVal>
          <c:yVal>
            <c:numRef>
              <c:f>Blad1!$B$3</c:f>
              <c:numCache>
                <c:formatCode>0.0</c:formatCode>
                <c:ptCount val="1"/>
                <c:pt idx="0">
                  <c:v>3.62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C92-2F4A-990A-BB15A5BF1B91}"/>
            </c:ext>
          </c:extLst>
        </c:ser>
        <c:ser>
          <c:idx val="1"/>
          <c:order val="2"/>
          <c:tx>
            <c:strRef>
              <c:f>Blad1!$A$4</c:f>
              <c:strCache>
                <c:ptCount val="1"/>
                <c:pt idx="0">
                  <c:v>3</c:v>
                </c:pt>
              </c:strCache>
            </c:strRef>
          </c:tx>
          <c:spPr>
            <a:ln w="25400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noFill/>
              </a:ln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4-0C92-2F4A-990A-BB15A5BF1B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Blad1!$C$4</c:f>
              <c:numCache>
                <c:formatCode>General</c:formatCode>
                <c:ptCount val="1"/>
                <c:pt idx="0">
                  <c:v>0.314</c:v>
                </c:pt>
              </c:numCache>
            </c:numRef>
          </c:xVal>
          <c:yVal>
            <c:numRef>
              <c:f>Blad1!$B$4</c:f>
              <c:numCache>
                <c:formatCode>0.0</c:formatCode>
                <c:ptCount val="1"/>
                <c:pt idx="0">
                  <c:v>4.4400000000000004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0C92-2F4A-990A-BB15A5BF1B91}"/>
            </c:ext>
          </c:extLst>
        </c:ser>
        <c:ser>
          <c:idx val="2"/>
          <c:order val="3"/>
          <c:tx>
            <c:strRef>
              <c:f>Blad1!$A$5</c:f>
              <c:strCache>
                <c:ptCount val="1"/>
                <c:pt idx="0">
                  <c:v>4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noFill/>
              </a:ln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6-0C92-2F4A-990A-BB15A5BF1B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Blad1!$C$5</c:f>
              <c:numCache>
                <c:formatCode>General</c:formatCode>
                <c:ptCount val="1"/>
                <c:pt idx="0">
                  <c:v>0.214</c:v>
                </c:pt>
              </c:numCache>
            </c:numRef>
          </c:xVal>
          <c:yVal>
            <c:numRef>
              <c:f>Blad1!$B$5</c:f>
              <c:numCache>
                <c:formatCode>0.0</c:formatCode>
                <c:ptCount val="1"/>
                <c:pt idx="0">
                  <c:v>4.5199999999999996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0C92-2F4A-990A-BB15A5BF1B91}"/>
            </c:ext>
          </c:extLst>
        </c:ser>
        <c:ser>
          <c:idx val="3"/>
          <c:order val="4"/>
          <c:tx>
            <c:strRef>
              <c:f>Blad1!$A$6</c:f>
              <c:strCache>
                <c:ptCount val="1"/>
                <c:pt idx="0">
                  <c:v>5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noFill/>
              </a:ln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0C92-2F4A-990A-BB15A5BF1B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Blad1!$C$6</c:f>
              <c:numCache>
                <c:formatCode>General</c:formatCode>
                <c:ptCount val="1"/>
                <c:pt idx="0">
                  <c:v>0.496</c:v>
                </c:pt>
              </c:numCache>
            </c:numRef>
          </c:xVal>
          <c:yVal>
            <c:numRef>
              <c:f>Blad1!$B$6</c:f>
              <c:numCache>
                <c:formatCode>0.0</c:formatCode>
                <c:ptCount val="1"/>
                <c:pt idx="0">
                  <c:v>3.82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0C92-2F4A-990A-BB15A5BF1B91}"/>
            </c:ext>
          </c:extLst>
        </c:ser>
        <c:ser>
          <c:idx val="4"/>
          <c:order val="5"/>
          <c:tx>
            <c:strRef>
              <c:f>Blad1!$A$7</c:f>
              <c:strCache>
                <c:ptCount val="1"/>
                <c:pt idx="0">
                  <c:v>6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rgbClr val="000000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Univers LT Std 45 Light" panose="020B0403020202020204" pitchFamily="34" charset="0"/>
                    <a:ea typeface="+mn-ea"/>
                    <a:cs typeface="+mn-cs"/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xVal>
            <c:numRef>
              <c:f>Blad1!$C$7</c:f>
              <c:numCache>
                <c:formatCode>General</c:formatCode>
                <c:ptCount val="1"/>
                <c:pt idx="0">
                  <c:v>0.53</c:v>
                </c:pt>
              </c:numCache>
            </c:numRef>
          </c:xVal>
          <c:yVal>
            <c:numRef>
              <c:f>Blad1!$B$7</c:f>
              <c:numCache>
                <c:formatCode>0.0</c:formatCode>
                <c:ptCount val="1"/>
                <c:pt idx="0">
                  <c:v>4.12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0C92-2F4A-990A-BB15A5BF1B91}"/>
            </c:ext>
          </c:extLst>
        </c:ser>
        <c:ser>
          <c:idx val="5"/>
          <c:order val="6"/>
          <c:tx>
            <c:strRef>
              <c:f>Blad1!$A$8</c:f>
              <c:strCache>
                <c:ptCount val="1"/>
                <c:pt idx="0">
                  <c:v>7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Blad1!$C$8</c:f>
              <c:numCache>
                <c:formatCode>General</c:formatCode>
                <c:ptCount val="1"/>
                <c:pt idx="0">
                  <c:v>0.3</c:v>
                </c:pt>
              </c:numCache>
            </c:numRef>
          </c:xVal>
          <c:yVal>
            <c:numRef>
              <c:f>Blad1!$B$8</c:f>
              <c:numCache>
                <c:formatCode>0.0</c:formatCode>
                <c:ptCount val="1"/>
                <c:pt idx="0">
                  <c:v>3.37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0C92-2F4A-990A-BB15A5BF1B91}"/>
            </c:ext>
          </c:extLst>
        </c:ser>
        <c:ser>
          <c:idx val="7"/>
          <c:order val="7"/>
          <c:tx>
            <c:strRef>
              <c:f>Blad1!$A$9</c:f>
              <c:strCache>
                <c:ptCount val="1"/>
                <c:pt idx="0">
                  <c:v>8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Blad1!$C$9</c:f>
              <c:numCache>
                <c:formatCode>General</c:formatCode>
                <c:ptCount val="1"/>
                <c:pt idx="0">
                  <c:v>0.46100000000000002</c:v>
                </c:pt>
              </c:numCache>
            </c:numRef>
          </c:xVal>
          <c:yVal>
            <c:numRef>
              <c:f>Blad1!$B$9</c:f>
              <c:numCache>
                <c:formatCode>0.0</c:formatCode>
                <c:ptCount val="1"/>
                <c:pt idx="0">
                  <c:v>4.24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0C92-2F4A-990A-BB15A5BF1B91}"/>
            </c:ext>
          </c:extLst>
        </c:ser>
        <c:ser>
          <c:idx val="8"/>
          <c:order val="8"/>
          <c:tx>
            <c:strRef>
              <c:f>Blad1!$A$10</c:f>
              <c:strCache>
                <c:ptCount val="1"/>
                <c:pt idx="0">
                  <c:v>9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Blad1!$C$10</c:f>
              <c:numCache>
                <c:formatCode>General</c:formatCode>
                <c:ptCount val="1"/>
                <c:pt idx="0">
                  <c:v>0.48199999999999998</c:v>
                </c:pt>
              </c:numCache>
            </c:numRef>
          </c:xVal>
          <c:yVal>
            <c:numRef>
              <c:f>Blad1!$B$10</c:f>
              <c:numCache>
                <c:formatCode>0.0</c:formatCode>
                <c:ptCount val="1"/>
                <c:pt idx="0">
                  <c:v>4.16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0C92-2F4A-990A-BB15A5BF1B91}"/>
            </c:ext>
          </c:extLst>
        </c:ser>
        <c:ser>
          <c:idx val="9"/>
          <c:order val="9"/>
          <c:tx>
            <c:strRef>
              <c:f>Blad1!$A$11</c:f>
              <c:strCache>
                <c:ptCount val="1"/>
                <c:pt idx="0">
                  <c:v>10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Blad1!$C$11</c:f>
              <c:numCache>
                <c:formatCode>General</c:formatCode>
                <c:ptCount val="1"/>
                <c:pt idx="0">
                  <c:v>0.26700000000000002</c:v>
                </c:pt>
              </c:numCache>
            </c:numRef>
          </c:xVal>
          <c:yVal>
            <c:numRef>
              <c:f>Blad1!$B$11</c:f>
              <c:numCache>
                <c:formatCode>0.0</c:formatCode>
                <c:ptCount val="1"/>
                <c:pt idx="0">
                  <c:v>4.5599999999999996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0C92-2F4A-990A-BB15A5BF1B91}"/>
            </c:ext>
          </c:extLst>
        </c:ser>
        <c:ser>
          <c:idx val="10"/>
          <c:order val="10"/>
          <c:tx>
            <c:strRef>
              <c:f>Blad1!$A$12</c:f>
              <c:strCache>
                <c:ptCount val="1"/>
                <c:pt idx="0">
                  <c:v>11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0"/>
                  <c:y val="2.6113091068273261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C92-2F4A-990A-BB15A5BF1B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Blad1!$C$12</c:f>
              <c:numCache>
                <c:formatCode>General</c:formatCode>
                <c:ptCount val="1"/>
                <c:pt idx="0">
                  <c:v>0.161</c:v>
                </c:pt>
              </c:numCache>
            </c:numRef>
          </c:xVal>
          <c:yVal>
            <c:numRef>
              <c:f>Blad1!$B$12</c:f>
              <c:numCache>
                <c:formatCode>0.0</c:formatCode>
                <c:ptCount val="1"/>
                <c:pt idx="0">
                  <c:v>4.5599999999999996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0C92-2F4A-990A-BB15A5BF1B91}"/>
            </c:ext>
          </c:extLst>
        </c:ser>
        <c:ser>
          <c:idx val="11"/>
          <c:order val="11"/>
          <c:tx>
            <c:strRef>
              <c:f>Blad1!$A$13</c:f>
              <c:strCache>
                <c:ptCount val="1"/>
                <c:pt idx="0">
                  <c:v>12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Blad1!$C$13</c:f>
              <c:numCache>
                <c:formatCode>General</c:formatCode>
                <c:ptCount val="1"/>
                <c:pt idx="0">
                  <c:v>0.36099999999999999</c:v>
                </c:pt>
              </c:numCache>
            </c:numRef>
          </c:xVal>
          <c:yVal>
            <c:numRef>
              <c:f>Blad1!$B$13</c:f>
              <c:numCache>
                <c:formatCode>0.0</c:formatCode>
                <c:ptCount val="1"/>
                <c:pt idx="0">
                  <c:v>4.6100000000000003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0C92-2F4A-990A-BB15A5BF1B91}"/>
            </c:ext>
          </c:extLst>
        </c:ser>
        <c:ser>
          <c:idx val="12"/>
          <c:order val="12"/>
          <c:tx>
            <c:strRef>
              <c:f>Blad1!$A$14</c:f>
              <c:strCache>
                <c:ptCount val="1"/>
                <c:pt idx="0">
                  <c:v>13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Blad1!$C$14</c:f>
              <c:numCache>
                <c:formatCode>General</c:formatCode>
                <c:ptCount val="1"/>
                <c:pt idx="0">
                  <c:v>0.38400000000000001</c:v>
                </c:pt>
              </c:numCache>
            </c:numRef>
          </c:xVal>
          <c:yVal>
            <c:numRef>
              <c:f>Blad1!$B$14</c:f>
              <c:numCache>
                <c:formatCode>0.0</c:formatCode>
                <c:ptCount val="1"/>
                <c:pt idx="0">
                  <c:v>3.98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0C92-2F4A-990A-BB15A5BF1B91}"/>
            </c:ext>
          </c:extLst>
        </c:ser>
        <c:ser>
          <c:idx val="13"/>
          <c:order val="13"/>
          <c:tx>
            <c:strRef>
              <c:f>Blad1!#REF!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6"/>
            <c:spPr>
              <a:solidFill>
                <a:srgbClr val="000000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Blad1!#REF!</c:f>
            </c:numRef>
          </c:xVal>
          <c:yVal>
            <c:numRef>
              <c:f>Blad1!#REF!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0C92-2F4A-990A-BB15A5BF1B91}"/>
            </c:ext>
          </c:extLst>
        </c:ser>
        <c:ser>
          <c:idx val="14"/>
          <c:order val="14"/>
          <c:tx>
            <c:strRef>
              <c:f>Blad1!#REF!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Blad1!#REF!</c:f>
            </c:numRef>
          </c:xVal>
          <c:yVal>
            <c:numRef>
              <c:f>Blad1!#REF!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4-0C92-2F4A-990A-BB15A5BF1B91}"/>
            </c:ext>
          </c:extLst>
        </c:ser>
        <c:ser>
          <c:idx val="15"/>
          <c:order val="15"/>
          <c:tx>
            <c:strRef>
              <c:f>Blad1!#REF!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Blad1!#REF!</c:f>
            </c:numRef>
          </c:xVal>
          <c:yVal>
            <c:numRef>
              <c:f>Blad1!#REF!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0C92-2F4A-990A-BB15A5BF1B91}"/>
            </c:ext>
          </c:extLst>
        </c:ser>
        <c:ser>
          <c:idx val="16"/>
          <c:order val="16"/>
          <c:tx>
            <c:strRef>
              <c:f>Blad1!#REF!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Blad1!#REF!</c:f>
            </c:numRef>
          </c:xVal>
          <c:yVal>
            <c:numRef>
              <c:f>Blad1!#REF!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6-0C92-2F4A-990A-BB15A5BF1B91}"/>
            </c:ext>
          </c:extLst>
        </c:ser>
        <c:ser>
          <c:idx val="17"/>
          <c:order val="17"/>
          <c:tx>
            <c:strRef>
              <c:f>Blad1!#REF!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Blad1!#REF!</c:f>
            </c:numRef>
          </c:xVal>
          <c:yVal>
            <c:numRef>
              <c:f>Blad1!#REF!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0C92-2F4A-990A-BB15A5BF1B91}"/>
            </c:ext>
          </c:extLst>
        </c:ser>
        <c:ser>
          <c:idx val="18"/>
          <c:order val="18"/>
          <c:tx>
            <c:strRef>
              <c:f>Blad1!#REF!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Blad1!#REF!</c:f>
            </c:numRef>
          </c:xVal>
          <c:yVal>
            <c:numRef>
              <c:f>Blad1!#REF!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8-0C92-2F4A-990A-BB15A5BF1B91}"/>
            </c:ext>
          </c:extLst>
        </c:ser>
        <c:ser>
          <c:idx val="19"/>
          <c:order val="19"/>
          <c:tx>
            <c:strRef>
              <c:f>Blad1!#REF!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6"/>
            <c:spPr>
              <a:solidFill>
                <a:srgbClr val="000000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Blad1!#REF!</c:f>
            </c:numRef>
          </c:xVal>
          <c:yVal>
            <c:numRef>
              <c:f>Blad1!#REF!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0C92-2F4A-990A-BB15A5BF1B91}"/>
            </c:ext>
          </c:extLst>
        </c:ser>
        <c:ser>
          <c:idx val="20"/>
          <c:order val="20"/>
          <c:tx>
            <c:strRef>
              <c:f>Blad1!#REF!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Blad1!#REF!</c:f>
            </c:numRef>
          </c:xVal>
          <c:yVal>
            <c:numRef>
              <c:f>Blad1!#REF!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A-0C92-2F4A-990A-BB15A5BF1B91}"/>
            </c:ext>
          </c:extLst>
        </c:ser>
        <c:ser>
          <c:idx val="21"/>
          <c:order val="21"/>
          <c:tx>
            <c:strRef>
              <c:f>Blad1!#REF!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Blad1!#REF!</c:f>
            </c:numRef>
          </c:xVal>
          <c:yVal>
            <c:numRef>
              <c:f>Blad1!#REF!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0C92-2F4A-990A-BB15A5BF1B91}"/>
            </c:ext>
          </c:extLst>
        </c:ser>
        <c:ser>
          <c:idx val="22"/>
          <c:order val="22"/>
          <c:tx>
            <c:strRef>
              <c:f>Blad1!#REF!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>
              <a:noFill/>
            </a:ln>
          </c:spPr>
          <c:marker>
            <c:symbol val="circle"/>
            <c:size val="6"/>
            <c:spPr>
              <a:solidFill>
                <a:srgbClr val="000000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v-SE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Blad1!#REF!</c:f>
            </c:numRef>
          </c:xVal>
          <c:yVal>
            <c:numRef>
              <c:f>Blad1!#REF!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C-0C92-2F4A-990A-BB15A5BF1B91}"/>
            </c:ext>
          </c:extLst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axId val="-575304480"/>
        <c:axId val="-575301728"/>
      </c:scatterChart>
      <c:valAx>
        <c:axId val="-575304480"/>
        <c:scaling>
          <c:orientation val="minMax"/>
          <c:max val="0.60000000000000009"/>
          <c:min val="0.1"/>
        </c:scaling>
        <c:delete val="1"/>
        <c:axPos val="b"/>
        <c:numFmt formatCode="General" sourceLinked="1"/>
        <c:majorTickMark val="out"/>
        <c:minorTickMark val="none"/>
        <c:tickLblPos val="nextTo"/>
        <c:crossAx val="-575301728"/>
        <c:crosses val="autoZero"/>
        <c:crossBetween val="midCat"/>
      </c:valAx>
      <c:valAx>
        <c:axId val="-575301728"/>
        <c:scaling>
          <c:orientation val="minMax"/>
          <c:max val="4.7"/>
          <c:min val="3.2"/>
        </c:scaling>
        <c:delete val="1"/>
        <c:axPos val="l"/>
        <c:numFmt formatCode="0" sourceLinked="0"/>
        <c:majorTickMark val="out"/>
        <c:minorTickMark val="none"/>
        <c:tickLblPos val="nextTo"/>
        <c:crossAx val="-575304480"/>
        <c:crosses val="autoZero"/>
        <c:crossBetween val="midCat"/>
      </c:valAx>
      <c:spPr>
        <a:blipFill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</c:spPr>
    </c:plotArea>
    <c:plotVisOnly val="1"/>
    <c:dispBlanksAs val="gap"/>
    <c:showDLblsOverMax val="0"/>
    <c:extLst/>
  </c:chart>
  <c:spPr>
    <a:blipFill>
      <a:blip xmlns:r="http://schemas.openxmlformats.org/officeDocument/2006/relationships" r:embed="rId3"/>
      <a:stretch>
        <a:fillRect/>
      </a:stretch>
    </a:blipFill>
    <a:ln w="9525" cap="flat" cmpd="sng" algn="ctr">
      <a:noFill/>
      <a:round/>
    </a:ln>
    <a:effectLst/>
  </c:spPr>
  <c:txPr>
    <a:bodyPr/>
    <a:lstStyle/>
    <a:p>
      <a:pPr>
        <a:defRPr sz="1000" b="0" i="0">
          <a:solidFill>
            <a:schemeClr val="bg1"/>
          </a:solidFill>
          <a:latin typeface="Univers LT Std 45 Light" panose="020B0403020202020204" pitchFamily="34" charset="0"/>
        </a:defRPr>
      </a:pPr>
      <a:endParaRPr lang="sv-SE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6E6-2F42-95D2-F97E4CD4AF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C2C-B34B-84CD-4ABAEDE8BB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Blad1!$A$2:$A$3</c:f>
              <c:strCache>
                <c:ptCount val="2"/>
                <c:pt idx="0">
                  <c:v>Kvinna</c:v>
                </c:pt>
                <c:pt idx="1">
                  <c:v>Man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0.48699999999999999</c:v>
                </c:pt>
                <c:pt idx="1">
                  <c:v>0.50900000000000001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E6-2F42-95D2-F97E4CD4AF4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Hur väl lever taltidningen upp till dina förväntningar? Svara på en skala mellan 1-10 där 1 = inte alls och 10 = mycket väl. Du kan också svara att du inte vet.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Blad1!$A$2:$A$11</c:f>
              <c:strCache>
                <c:ptCount val="10"/>
                <c:pt idx="0">
                  <c:v>1 = Inte alls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 = Mycket väl</c:v>
                </c:pt>
              </c:strCache>
            </c:strRef>
          </c:cat>
          <c:val>
            <c:numRef>
              <c:f>Blad1!$B$2:$B$11</c:f>
              <c:numCache>
                <c:formatCode>0%</c:formatCode>
                <c:ptCount val="10"/>
                <c:pt idx="0">
                  <c:v>0.01</c:v>
                </c:pt>
                <c:pt idx="1">
                  <c:v>0.01</c:v>
                </c:pt>
                <c:pt idx="2">
                  <c:v>0.03</c:v>
                </c:pt>
                <c:pt idx="3">
                  <c:v>0.02</c:v>
                </c:pt>
                <c:pt idx="4">
                  <c:v>0.1</c:v>
                </c:pt>
                <c:pt idx="5">
                  <c:v>7.0000000000000007E-2</c:v>
                </c:pt>
                <c:pt idx="6">
                  <c:v>0.14000000000000001</c:v>
                </c:pt>
                <c:pt idx="7">
                  <c:v>0.26</c:v>
                </c:pt>
                <c:pt idx="8">
                  <c:v>0.08</c:v>
                </c:pt>
                <c:pt idx="9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4C-1848-9FB0-3CE08FF6C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48789328"/>
        <c:axId val="1649059744"/>
      </c:barChart>
      <c:catAx>
        <c:axId val="164878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649059744"/>
        <c:crosses val="autoZero"/>
        <c:auto val="1"/>
        <c:lblAlgn val="ctr"/>
        <c:lblOffset val="100"/>
        <c:noMultiLvlLbl val="0"/>
      </c:catAx>
      <c:valAx>
        <c:axId val="16490597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48789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upp till 65 år</c:v>
                </c:pt>
                <c:pt idx="1">
                  <c:v>66 - 75 år</c:v>
                </c:pt>
                <c:pt idx="2">
                  <c:v>76 - 85 år</c:v>
                </c:pt>
                <c:pt idx="3">
                  <c:v>86 - 95 år</c:v>
                </c:pt>
                <c:pt idx="4">
                  <c:v>äldre än 95 år</c:v>
                </c:pt>
              </c:strCache>
            </c:strRef>
          </c:cat>
          <c:val>
            <c:numRef>
              <c:f>Blad1!$B$2:$B$6</c:f>
              <c:numCache>
                <c:formatCode>0%</c:formatCode>
                <c:ptCount val="5"/>
                <c:pt idx="0">
                  <c:v>9.1999999999999998E-2</c:v>
                </c:pt>
                <c:pt idx="1">
                  <c:v>0.124</c:v>
                </c:pt>
                <c:pt idx="2">
                  <c:v>0.33600000000000002</c:v>
                </c:pt>
                <c:pt idx="3">
                  <c:v>0.41099999999999998</c:v>
                </c:pt>
                <c:pt idx="4">
                  <c:v>3.5999999999999997E-2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D3-E640-9B39-7B407E0DE3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36770144"/>
        <c:axId val="1652258992"/>
      </c:barChart>
      <c:catAx>
        <c:axId val="163677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652258992"/>
        <c:crosses val="autoZero"/>
        <c:auto val="1"/>
        <c:lblAlgn val="ctr"/>
        <c:lblOffset val="100"/>
        <c:noMultiLvlLbl val="0"/>
      </c:catAx>
      <c:valAx>
        <c:axId val="165225899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36770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859497520840015"/>
          <c:y val="1.7382191294503989E-2"/>
          <c:w val="0.70079456787642458"/>
          <c:h val="0.971226531554623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63B44B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DE8-8742-9A03-A1A90F412A1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DE8-8742-9A03-A1A90F412A1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DE8-8742-9A03-A1A90F412A1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DE8-8742-9A03-A1A90F412A1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Appar</c:v>
                </c:pt>
                <c:pt idx="1">
                  <c:v>Daisyspelare</c:v>
                </c:pt>
                <c:pt idx="2">
                  <c:v>Dubbelutrustning</c:v>
                </c:pt>
                <c:pt idx="3">
                  <c:v>RATS</c:v>
                </c:pt>
              </c:strCache>
            </c:strRef>
          </c:cat>
          <c:val>
            <c:numRef>
              <c:f>Blad1!$B$2:$B$5</c:f>
              <c:numCache>
                <c:formatCode>0%</c:formatCode>
                <c:ptCount val="4"/>
                <c:pt idx="0">
                  <c:v>0.1</c:v>
                </c:pt>
                <c:pt idx="1">
                  <c:v>0.78100000000000003</c:v>
                </c:pt>
                <c:pt idx="2">
                  <c:v>7.0999999999999994E-2</c:v>
                </c:pt>
                <c:pt idx="3">
                  <c:v>4.9000000000000002E-2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DE8-8742-9A03-A1A90F412A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-2125417272"/>
        <c:axId val="-2130509576"/>
      </c:barChart>
      <c:catAx>
        <c:axId val="-21254172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175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-2130509576"/>
        <c:crosses val="autoZero"/>
        <c:auto val="1"/>
        <c:lblAlgn val="ctr"/>
        <c:lblOffset val="100"/>
        <c:noMultiLvlLbl val="0"/>
      </c:catAx>
      <c:valAx>
        <c:axId val="-21305095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-2125417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 sz="1600" b="0" i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Tänk på en perfekt taltidning. Hur nära eller långt ifrån en sådan taltidning hamnar MTM:s taltidning? Här är det också en skala, där 1 = mycket långt ifrån och 10 = mycket nära. Du kan  svara vet inte här med.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Blad1!$A$2:$A$11</c:f>
              <c:strCache>
                <c:ptCount val="10"/>
                <c:pt idx="0">
                  <c:v>1 = Mycket långt ifrån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 = Mycket nära</c:v>
                </c:pt>
              </c:strCache>
            </c:strRef>
          </c:cat>
          <c:val>
            <c:numRef>
              <c:f>Blad1!$B$2:$B$11</c:f>
              <c:numCache>
                <c:formatCode>0%</c:formatCode>
                <c:ptCount val="10"/>
                <c:pt idx="0">
                  <c:v>0.01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0.14000000000000001</c:v>
                </c:pt>
                <c:pt idx="5">
                  <c:v>0.08</c:v>
                </c:pt>
                <c:pt idx="6">
                  <c:v>0.19</c:v>
                </c:pt>
                <c:pt idx="7">
                  <c:v>0.22</c:v>
                </c:pt>
                <c:pt idx="8">
                  <c:v>0.1</c:v>
                </c:pt>
                <c:pt idx="9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4C-1848-9FB0-3CE08FF6C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48789328"/>
        <c:axId val="1649059744"/>
      </c:barChart>
      <c:catAx>
        <c:axId val="164878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649059744"/>
        <c:crosses val="autoZero"/>
        <c:auto val="1"/>
        <c:lblAlgn val="ctr"/>
        <c:lblOffset val="100"/>
        <c:noMultiLvlLbl val="0"/>
      </c:catAx>
      <c:valAx>
        <c:axId val="16490597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48789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Hur troligt är det att du skulle rekommendera MTM:s taltidningar till en vän eller kollega som har samma behov som dig? Svara på en skala mellan 0-10 där 0 = inte alls troligt och 10 = mycket troligt.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Blad1!$A$2:$A$12</c:f>
              <c:strCache>
                <c:ptCount val="11"/>
                <c:pt idx="0">
                  <c:v>0 = inte alls troligt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 = mycket troligt</c:v>
                </c:pt>
              </c:strCache>
            </c:strRef>
          </c:cat>
          <c:val>
            <c:numRef>
              <c:f>Blad1!$B$2:$B$12</c:f>
              <c:numCache>
                <c:formatCode>0%</c:formatCode>
                <c:ptCount val="11"/>
                <c:pt idx="0">
                  <c:v>0.02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  <c:pt idx="4">
                  <c:v>0.01</c:v>
                </c:pt>
                <c:pt idx="5">
                  <c:v>7.0000000000000007E-2</c:v>
                </c:pt>
                <c:pt idx="6">
                  <c:v>0.02</c:v>
                </c:pt>
                <c:pt idx="7">
                  <c:v>0.06</c:v>
                </c:pt>
                <c:pt idx="8">
                  <c:v>0.12</c:v>
                </c:pt>
                <c:pt idx="9">
                  <c:v>7.0000000000000007E-2</c:v>
                </c:pt>
                <c:pt idx="1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4C-1848-9FB0-3CE08FF6C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48789328"/>
        <c:axId val="1649059744"/>
      </c:barChart>
      <c:catAx>
        <c:axId val="164878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649059744"/>
        <c:crosses val="autoZero"/>
        <c:auto val="1"/>
        <c:lblAlgn val="ctr"/>
        <c:lblOffset val="100"/>
        <c:noMultiLvlLbl val="0"/>
      </c:catAx>
      <c:valAx>
        <c:axId val="16490597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48789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1044443245301896"/>
          <c:y val="4.3343642684565802E-2"/>
          <c:w val="0.469735673801912"/>
          <c:h val="0.887607480314960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64B44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64B4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617-BD4C-9D8E-EC99F80F967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Totalt!$F$18:$F$26</c:f>
              <c:strCache>
                <c:ptCount val="9"/>
                <c:pt idx="0">
                  <c:v>Bättre uttal/uppläsning</c:v>
                </c:pt>
                <c:pt idx="1">
                  <c:v>Mer användarvänlig/lättare att använda</c:v>
                </c:pt>
                <c:pt idx="2">
                  <c:v>Bättre innehåll/mer lokala nyheter</c:v>
                </c:pt>
                <c:pt idx="3">
                  <c:v>Bättre ljudkvalitet</c:v>
                </c:pt>
                <c:pt idx="4">
                  <c:v>Bra som den är</c:v>
                </c:pt>
                <c:pt idx="5">
                  <c:v>För dyrt</c:v>
                </c:pt>
                <c:pt idx="6">
                  <c:v>Bättre instruktioner/användarguide</c:v>
                </c:pt>
                <c:pt idx="7">
                  <c:v>Vet ej</c:v>
                </c:pt>
                <c:pt idx="8">
                  <c:v>Annat</c:v>
                </c:pt>
              </c:strCache>
            </c:strRef>
          </c:cat>
          <c:val>
            <c:numRef>
              <c:f>Totalt!$G$18:$G$26</c:f>
              <c:numCache>
                <c:formatCode>0%</c:formatCode>
                <c:ptCount val="9"/>
                <c:pt idx="0">
                  <c:v>0.37704918032786883</c:v>
                </c:pt>
                <c:pt idx="1">
                  <c:v>0.21311475409836064</c:v>
                </c:pt>
                <c:pt idx="2">
                  <c:v>0.11475409836065574</c:v>
                </c:pt>
                <c:pt idx="3">
                  <c:v>9.8360655737704916E-2</c:v>
                </c:pt>
                <c:pt idx="4">
                  <c:v>8.1967213114754092E-2</c:v>
                </c:pt>
                <c:pt idx="5">
                  <c:v>4.9180327868852458E-2</c:v>
                </c:pt>
                <c:pt idx="6">
                  <c:v>4.9180327868852458E-2</c:v>
                </c:pt>
                <c:pt idx="7">
                  <c:v>0.18032786885245902</c:v>
                </c:pt>
                <c:pt idx="8">
                  <c:v>8.1967213114754092E-2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17-BD4C-9D8E-EC99F80F96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2137915064"/>
        <c:axId val="2137918680"/>
      </c:barChart>
      <c:catAx>
        <c:axId val="21379150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175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137918680"/>
        <c:crosses val="autoZero"/>
        <c:auto val="1"/>
        <c:lblAlgn val="ctr"/>
        <c:lblOffset val="100"/>
        <c:noMultiLvlLbl val="0"/>
      </c:catAx>
      <c:valAx>
        <c:axId val="213791868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2137915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 sz="1600" b="0" i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1044443245301896"/>
          <c:y val="4.3343642684565802E-2"/>
          <c:w val="0.469735673801912"/>
          <c:h val="0.887607480314960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64B44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64B4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2B0-1E4F-8A91-15BDB37A6A9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Totalt!$E$18:$E$26</c:f>
              <c:strCache>
                <c:ptCount val="9"/>
                <c:pt idx="0">
                  <c:v>Bättre uttal</c:v>
                </c:pt>
                <c:pt idx="1">
                  <c:v>Bättre innehåll</c:v>
                </c:pt>
                <c:pt idx="2">
                  <c:v>Bättre uppläsning</c:v>
                </c:pt>
                <c:pt idx="3">
                  <c:v>Lättare att navigera</c:v>
                </c:pt>
                <c:pt idx="4">
                  <c:v>Bättre talsyntes</c:v>
                </c:pt>
                <c:pt idx="5">
                  <c:v>Mer användarhjälp</c:v>
                </c:pt>
                <c:pt idx="6">
                  <c:v>Mer lokala nyheter</c:v>
                </c:pt>
                <c:pt idx="7">
                  <c:v>Vet ej/inga synpunkter</c:v>
                </c:pt>
                <c:pt idx="8">
                  <c:v>Annat</c:v>
                </c:pt>
              </c:strCache>
            </c:strRef>
          </c:cat>
          <c:val>
            <c:numRef>
              <c:f>Totalt!$F$18:$F$26</c:f>
              <c:numCache>
                <c:formatCode>0%</c:formatCode>
                <c:ptCount val="9"/>
                <c:pt idx="0">
                  <c:v>0.28767123287671231</c:v>
                </c:pt>
                <c:pt idx="1">
                  <c:v>0.15068493150684931</c:v>
                </c:pt>
                <c:pt idx="2">
                  <c:v>0.1095890410958904</c:v>
                </c:pt>
                <c:pt idx="3">
                  <c:v>9.5890410958904104E-2</c:v>
                </c:pt>
                <c:pt idx="4">
                  <c:v>8.2191780821917804E-2</c:v>
                </c:pt>
                <c:pt idx="5">
                  <c:v>8.2191780821917804E-2</c:v>
                </c:pt>
                <c:pt idx="6">
                  <c:v>2.7397260273972601E-2</c:v>
                </c:pt>
                <c:pt idx="7">
                  <c:v>0.27397260273972601</c:v>
                </c:pt>
                <c:pt idx="8">
                  <c:v>0.1095890410958904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B0-1E4F-8A91-15BDB37A6A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2137915064"/>
        <c:axId val="2137918680"/>
      </c:barChart>
      <c:catAx>
        <c:axId val="21379150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175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137918680"/>
        <c:crosses val="autoZero"/>
        <c:auto val="1"/>
        <c:lblAlgn val="ctr"/>
        <c:lblOffset val="100"/>
        <c:noMultiLvlLbl val="0"/>
      </c:catAx>
      <c:valAx>
        <c:axId val="213791868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2137915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 sz="1600" b="0" i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1044443245301896"/>
          <c:y val="4.3343642684565802E-2"/>
          <c:w val="0.469735673801912"/>
          <c:h val="0.887607480314960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64B44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64B4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4D-9F41-B303-C0941400C6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Totalt!$E$18:$E$26</c:f>
              <c:strCache>
                <c:ptCount val="9"/>
                <c:pt idx="0">
                  <c:v>Bra hjälp för synskadade</c:v>
                </c:pt>
                <c:pt idx="1">
                  <c:v>Lätt att ta del av nyheter</c:v>
                </c:pt>
                <c:pt idx="2">
                  <c:v>Den fungerar bra</c:v>
                </c:pt>
                <c:pt idx="3">
                  <c:v>Ger socialt värde/samhällsinkluderande</c:v>
                </c:pt>
                <c:pt idx="4">
                  <c:v>Lätt att använda</c:v>
                </c:pt>
                <c:pt idx="5">
                  <c:v>Bra för de som inte kan läsa</c:v>
                </c:pt>
                <c:pt idx="6">
                  <c:v>Enda sättet att ta del av nyheter</c:v>
                </c:pt>
                <c:pt idx="7">
                  <c:v>Flexibel lyssning (när/var som helst)</c:v>
                </c:pt>
                <c:pt idx="8">
                  <c:v>Annat</c:v>
                </c:pt>
              </c:strCache>
            </c:strRef>
          </c:cat>
          <c:val>
            <c:numRef>
              <c:f>Totalt!$F$18:$F$26</c:f>
              <c:numCache>
                <c:formatCode>0%</c:formatCode>
                <c:ptCount val="9"/>
                <c:pt idx="0">
                  <c:v>0.38827838827838829</c:v>
                </c:pt>
                <c:pt idx="1">
                  <c:v>0.38827838827838829</c:v>
                </c:pt>
                <c:pt idx="2">
                  <c:v>0.24175824175824176</c:v>
                </c:pt>
                <c:pt idx="3">
                  <c:v>0.10256410256410256</c:v>
                </c:pt>
                <c:pt idx="4">
                  <c:v>8.4249084249084255E-2</c:v>
                </c:pt>
                <c:pt idx="5">
                  <c:v>6.95970695970696E-2</c:v>
                </c:pt>
                <c:pt idx="6">
                  <c:v>4.7619047619047616E-2</c:v>
                </c:pt>
                <c:pt idx="7">
                  <c:v>4.0293040293040296E-2</c:v>
                </c:pt>
                <c:pt idx="8">
                  <c:v>0.10989010989010989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4D-9F41-B303-C0941400C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2137915064"/>
        <c:axId val="2137918680"/>
      </c:barChart>
      <c:catAx>
        <c:axId val="21379150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175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137918680"/>
        <c:crosses val="autoZero"/>
        <c:auto val="1"/>
        <c:lblAlgn val="ctr"/>
        <c:lblOffset val="100"/>
        <c:noMultiLvlLbl val="0"/>
      </c:catAx>
      <c:valAx>
        <c:axId val="213791868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2137915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 sz="1600" b="0" i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096636355087336"/>
          <c:y val="1.7382191294503989E-2"/>
          <c:w val="0.73842317953395142"/>
          <c:h val="0.971226531554623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63B44B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DE8-8742-9A03-A1A90F412A1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DE8-8742-9A03-A1A90F412A1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DE8-8742-9A03-A1A90F412A1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DE8-8742-9A03-A1A90F412A1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Via Daisy spelare</c:v>
                </c:pt>
                <c:pt idx="1">
                  <c:v>Via app</c:v>
                </c:pt>
                <c:pt idx="2">
                  <c:v>Via rasseltelefon</c:v>
                </c:pt>
                <c:pt idx="3">
                  <c:v>Annat, nämligen:</c:v>
                </c:pt>
              </c:strCache>
            </c:strRef>
          </c:cat>
          <c:val>
            <c:numRef>
              <c:f>Blad1!$B$2:$B$5</c:f>
              <c:numCache>
                <c:formatCode>0%</c:formatCode>
                <c:ptCount val="4"/>
                <c:pt idx="0">
                  <c:v>0.51300000000000001</c:v>
                </c:pt>
                <c:pt idx="1">
                  <c:v>8.5000000000000006E-2</c:v>
                </c:pt>
                <c:pt idx="2">
                  <c:v>3.9E-2</c:v>
                </c:pt>
                <c:pt idx="3">
                  <c:v>0.36299999999999999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DE8-8742-9A03-A1A90F412A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-2125417272"/>
        <c:axId val="-2130509576"/>
      </c:barChart>
      <c:catAx>
        <c:axId val="-21254172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175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-2130509576"/>
        <c:crosses val="autoZero"/>
        <c:auto val="1"/>
        <c:lblAlgn val="ctr"/>
        <c:lblOffset val="100"/>
        <c:noMultiLvlLbl val="0"/>
      </c:catAx>
      <c:valAx>
        <c:axId val="-21305095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-2125417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 sz="1600" b="0" i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1044443245301896"/>
          <c:y val="4.3343642684565802E-2"/>
          <c:w val="0.469735673801912"/>
          <c:h val="0.887607480314960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64B44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64B4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433-584D-B0F9-0B5864EFECA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Totalt!$E$20:$E$27</c:f>
              <c:strCache>
                <c:ptCount val="8"/>
                <c:pt idx="0">
                  <c:v>Victor Reader</c:v>
                </c:pt>
                <c:pt idx="1">
                  <c:v>Någon typ av spelare</c:v>
                </c:pt>
                <c:pt idx="2">
                  <c:v>Telefon</c:v>
                </c:pt>
                <c:pt idx="3">
                  <c:v>Apparat</c:v>
                </c:pt>
                <c:pt idx="4">
                  <c:v>Ipad/läsplatta</c:v>
                </c:pt>
                <c:pt idx="5">
                  <c:v>Dator</c:v>
                </c:pt>
                <c:pt idx="6">
                  <c:v>Annat</c:v>
                </c:pt>
                <c:pt idx="7">
                  <c:v>Vet ej/kommer inte ihåg namnet</c:v>
                </c:pt>
              </c:strCache>
            </c:strRef>
          </c:cat>
          <c:val>
            <c:numRef>
              <c:f>Totalt!$F$20:$F$27</c:f>
              <c:numCache>
                <c:formatCode>0%</c:formatCode>
                <c:ptCount val="8"/>
                <c:pt idx="0">
                  <c:v>0.40268456375838924</c:v>
                </c:pt>
                <c:pt idx="1">
                  <c:v>0.24161073825503357</c:v>
                </c:pt>
                <c:pt idx="2">
                  <c:v>6.7114093959731544E-2</c:v>
                </c:pt>
                <c:pt idx="3">
                  <c:v>5.3691275167785234E-2</c:v>
                </c:pt>
                <c:pt idx="4">
                  <c:v>2.6845637583892617E-2</c:v>
                </c:pt>
                <c:pt idx="5">
                  <c:v>2.0134228187919462E-2</c:v>
                </c:pt>
                <c:pt idx="6">
                  <c:v>8.7248322147651006E-2</c:v>
                </c:pt>
                <c:pt idx="7">
                  <c:v>0.15436241610738255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33-584D-B0F9-0B5864EFE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2137915064"/>
        <c:axId val="2137918680"/>
      </c:barChart>
      <c:catAx>
        <c:axId val="21379150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175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137918680"/>
        <c:crosses val="autoZero"/>
        <c:auto val="1"/>
        <c:lblAlgn val="ctr"/>
        <c:lblOffset val="100"/>
        <c:noMultiLvlLbl val="0"/>
      </c:catAx>
      <c:valAx>
        <c:axId val="213791868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2137915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 sz="1600" b="0" i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0.93151</cdr:x>
      <cdr:y>0.16871</cdr:y>
    </cdr:from>
    <cdr:to>
      <cdr:x>1</cdr:x>
      <cdr:y>0.69939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11830177" y="698499"/>
          <a:ext cx="869823" cy="2197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fld id="{57D7568D-5397-A640-A7EA-13B9DE6644A5}" type="TxLink">
            <a:rPr lang="sv-SE" sz="1400" b="1" i="0" u="none" strike="noStrike">
              <a:solidFill>
                <a:schemeClr val="tx1">
                  <a:alpha val="30000"/>
                </a:schemeClr>
              </a:solidFill>
              <a:latin typeface="Univers LT Std 45 Light" panose="020B0403020202020204" pitchFamily="34" charset="0"/>
              <a:cs typeface="Calibri"/>
            </a:rPr>
            <a:pPr algn="ctr"/>
            <a:t> </a:t>
          </a:fld>
          <a:endParaRPr lang="sv-SE" sz="1400" b="1" i="0" dirty="0">
            <a:solidFill>
              <a:schemeClr val="tx1">
                <a:alpha val="30000"/>
              </a:schemeClr>
            </a:solidFill>
            <a:latin typeface="Univers LT Std 45 Light" panose="020B0403020202020204" pitchFamily="34" charset="0"/>
          </a:endParaRPr>
        </a:p>
      </cdr:txBody>
    </cdr:sp>
  </cdr:relSizeAnchor>
  <cdr:relSizeAnchor xmlns:cdr="http://schemas.openxmlformats.org/drawingml/2006/chartDrawing">
    <cdr:from>
      <cdr:x>0.93151</cdr:x>
      <cdr:y>0.10429</cdr:y>
    </cdr:from>
    <cdr:to>
      <cdr:x>1</cdr:x>
      <cdr:y>0.36503</cdr:y>
    </cdr:to>
    <cdr:sp macro="" textlink="">
      <cdr:nvSpPr>
        <cdr:cNvPr id="4" name="textruta 2">
          <a:extLst xmlns:a="http://schemas.openxmlformats.org/drawingml/2006/main">
            <a:ext uri="{FF2B5EF4-FFF2-40B4-BE49-F238E27FC236}">
              <a16:creationId xmlns:a16="http://schemas.microsoft.com/office/drawing/2014/main" id="{35DB00E8-C043-8D42-9405-E4CD4C7EAB73}"/>
            </a:ext>
          </a:extLst>
        </cdr:cNvPr>
        <cdr:cNvSpPr txBox="1"/>
      </cdr:nvSpPr>
      <cdr:spPr>
        <a:xfrm xmlns:a="http://schemas.openxmlformats.org/drawingml/2006/main">
          <a:off x="11830177" y="431781"/>
          <a:ext cx="869823" cy="1079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fld id="{0EC05BDD-2649-194E-B644-85A00B7A44D4}" type="TxLink">
            <a:rPr lang="sv-SE" sz="1400" b="1" i="0" u="none" strike="noStrike">
              <a:solidFill>
                <a:schemeClr val="tx1">
                  <a:alpha val="30000"/>
                </a:schemeClr>
              </a:solidFill>
              <a:latin typeface="Univers LT Std 45 Light" panose="020B0403020202020204" pitchFamily="34" charset="0"/>
              <a:cs typeface="Calibri"/>
            </a:rPr>
            <a:pPr algn="ctr"/>
            <a:t> </a:t>
          </a:fld>
          <a:endParaRPr lang="sv-SE" sz="1400" b="1" i="0" dirty="0">
            <a:solidFill>
              <a:schemeClr val="tx1">
                <a:alpha val="30000"/>
              </a:schemeClr>
            </a:solidFill>
            <a:latin typeface="Univers LT Std 45 Light" panose="020B0403020202020204" pitchFamily="34" charset="0"/>
          </a:endParaRPr>
        </a:p>
      </cdr:txBody>
    </cdr:sp>
  </cdr:relSizeAnchor>
  <cdr:relSizeAnchor xmlns:cdr="http://schemas.openxmlformats.org/drawingml/2006/chartDrawing">
    <cdr:from>
      <cdr:x>0.93151</cdr:x>
      <cdr:y>0.16871</cdr:y>
    </cdr:from>
    <cdr:to>
      <cdr:x>1</cdr:x>
      <cdr:y>0.69939</cdr:y>
    </cdr:to>
    <cdr:sp macro="" textlink="">
      <cdr:nvSpPr>
        <cdr:cNvPr id="7" name="textruta 2">
          <a:extLst xmlns:a="http://schemas.openxmlformats.org/drawingml/2006/main">
            <a:ext uri="{FF2B5EF4-FFF2-40B4-BE49-F238E27FC236}">
              <a16:creationId xmlns:a16="http://schemas.microsoft.com/office/drawing/2014/main" id="{7ADC56F5-0606-F549-81A2-81B2E2F1244A}"/>
            </a:ext>
          </a:extLst>
        </cdr:cNvPr>
        <cdr:cNvSpPr txBox="1"/>
      </cdr:nvSpPr>
      <cdr:spPr>
        <a:xfrm xmlns:a="http://schemas.openxmlformats.org/drawingml/2006/main">
          <a:off x="11830177" y="698499"/>
          <a:ext cx="869823" cy="2197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fld id="{57D7568D-5397-A640-A7EA-13B9DE6644A5}" type="TxLink">
            <a:rPr lang="sv-SE" sz="1400" b="1" i="0" u="none" strike="noStrike">
              <a:solidFill>
                <a:schemeClr val="tx1">
                  <a:alpha val="30000"/>
                </a:schemeClr>
              </a:solidFill>
              <a:latin typeface="Univers LT Std 45 Light" panose="020B0403020202020204" pitchFamily="34" charset="0"/>
              <a:cs typeface="Calibri"/>
            </a:rPr>
            <a:pPr algn="ctr"/>
            <a:t> </a:t>
          </a:fld>
          <a:endParaRPr lang="sv-SE" sz="1400" b="1" i="0" dirty="0">
            <a:solidFill>
              <a:schemeClr val="tx1">
                <a:alpha val="30000"/>
              </a:schemeClr>
            </a:solidFill>
            <a:latin typeface="Univers LT Std 45 Light" panose="020B0403020202020204" pitchFamily="34" charset="0"/>
          </a:endParaRPr>
        </a:p>
      </cdr:txBody>
    </cdr:sp>
  </cdr:relSizeAnchor>
  <cdr:relSizeAnchor xmlns:cdr="http://schemas.openxmlformats.org/drawingml/2006/chartDrawing">
    <cdr:from>
      <cdr:x>0.93151</cdr:x>
      <cdr:y>0.10429</cdr:y>
    </cdr:from>
    <cdr:to>
      <cdr:x>1</cdr:x>
      <cdr:y>0.36503</cdr:y>
    </cdr:to>
    <cdr:sp macro="" textlink="">
      <cdr:nvSpPr>
        <cdr:cNvPr id="9" name="textruta 2">
          <a:extLst xmlns:a="http://schemas.openxmlformats.org/drawingml/2006/main">
            <a:ext uri="{FF2B5EF4-FFF2-40B4-BE49-F238E27FC236}">
              <a16:creationId xmlns:a16="http://schemas.microsoft.com/office/drawing/2014/main" id="{35DB00E8-C043-8D42-9405-E4CD4C7EAB73}"/>
            </a:ext>
          </a:extLst>
        </cdr:cNvPr>
        <cdr:cNvSpPr txBox="1"/>
      </cdr:nvSpPr>
      <cdr:spPr>
        <a:xfrm xmlns:a="http://schemas.openxmlformats.org/drawingml/2006/main">
          <a:off x="11830177" y="431781"/>
          <a:ext cx="869823" cy="1079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fld id="{0EC05BDD-2649-194E-B644-85A00B7A44D4}" type="TxLink">
            <a:rPr lang="sv-SE" sz="1400" b="1" i="0" u="none" strike="noStrike">
              <a:solidFill>
                <a:schemeClr val="tx1">
                  <a:alpha val="30000"/>
                </a:schemeClr>
              </a:solidFill>
              <a:latin typeface="Univers LT Std 45 Light" panose="020B0403020202020204" pitchFamily="34" charset="0"/>
              <a:cs typeface="Calibri"/>
            </a:rPr>
            <a:pPr algn="ctr"/>
            <a:t> </a:t>
          </a:fld>
          <a:endParaRPr lang="sv-SE" sz="1400" b="1" i="0" dirty="0">
            <a:solidFill>
              <a:schemeClr val="tx1">
                <a:alpha val="30000"/>
              </a:schemeClr>
            </a:solidFill>
            <a:latin typeface="Univers LT Std 45 Light" panose="020B0403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0.93151</cdr:x>
      <cdr:y>0.16871</cdr:y>
    </cdr:from>
    <cdr:to>
      <cdr:x>1</cdr:x>
      <cdr:y>0.69939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11830177" y="698499"/>
          <a:ext cx="869823" cy="2197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fld id="{57D7568D-5397-A640-A7EA-13B9DE6644A5}" type="TxLink">
            <a:rPr lang="sv-SE" sz="1400" b="1" i="0" u="none" strike="noStrike">
              <a:solidFill>
                <a:schemeClr val="tx1">
                  <a:alpha val="30000"/>
                </a:schemeClr>
              </a:solidFill>
              <a:latin typeface="Univers LT Std 45 Light" panose="020B0403020202020204" pitchFamily="34" charset="0"/>
              <a:cs typeface="Calibri"/>
            </a:rPr>
            <a:pPr algn="ctr"/>
            <a:t> </a:t>
          </a:fld>
          <a:endParaRPr lang="sv-SE" sz="1400" b="1" i="0" dirty="0">
            <a:solidFill>
              <a:schemeClr val="tx1">
                <a:alpha val="30000"/>
              </a:schemeClr>
            </a:solidFill>
            <a:latin typeface="Univers LT Std 45 Light" panose="020B0403020202020204" pitchFamily="34" charset="0"/>
          </a:endParaRPr>
        </a:p>
      </cdr:txBody>
    </cdr:sp>
  </cdr:relSizeAnchor>
  <cdr:relSizeAnchor xmlns:cdr="http://schemas.openxmlformats.org/drawingml/2006/chartDrawing">
    <cdr:from>
      <cdr:x>0.93151</cdr:x>
      <cdr:y>0.10429</cdr:y>
    </cdr:from>
    <cdr:to>
      <cdr:x>1</cdr:x>
      <cdr:y>0.36503</cdr:y>
    </cdr:to>
    <cdr:sp macro="" textlink="">
      <cdr:nvSpPr>
        <cdr:cNvPr id="4" name="textruta 2">
          <a:extLst xmlns:a="http://schemas.openxmlformats.org/drawingml/2006/main">
            <a:ext uri="{FF2B5EF4-FFF2-40B4-BE49-F238E27FC236}">
              <a16:creationId xmlns:a16="http://schemas.microsoft.com/office/drawing/2014/main" id="{35DB00E8-C043-8D42-9405-E4CD4C7EAB73}"/>
            </a:ext>
          </a:extLst>
        </cdr:cNvPr>
        <cdr:cNvSpPr txBox="1"/>
      </cdr:nvSpPr>
      <cdr:spPr>
        <a:xfrm xmlns:a="http://schemas.openxmlformats.org/drawingml/2006/main">
          <a:off x="11830177" y="431781"/>
          <a:ext cx="869823" cy="1079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fld id="{0EC05BDD-2649-194E-B644-85A00B7A44D4}" type="TxLink">
            <a:rPr lang="sv-SE" sz="1400" b="1" i="0" u="none" strike="noStrike">
              <a:solidFill>
                <a:schemeClr val="tx1">
                  <a:alpha val="30000"/>
                </a:schemeClr>
              </a:solidFill>
              <a:latin typeface="Univers LT Std 45 Light" panose="020B0403020202020204" pitchFamily="34" charset="0"/>
              <a:cs typeface="Calibri"/>
            </a:rPr>
            <a:pPr algn="ctr"/>
            <a:t> </a:t>
          </a:fld>
          <a:endParaRPr lang="sv-SE" sz="1400" b="1" i="0" dirty="0">
            <a:solidFill>
              <a:schemeClr val="tx1">
                <a:alpha val="30000"/>
              </a:schemeClr>
            </a:solidFill>
            <a:latin typeface="Univers LT Std 45 Light" panose="020B0403020202020204" pitchFamily="34" charset="0"/>
          </a:endParaRPr>
        </a:p>
      </cdr:txBody>
    </cdr:sp>
  </cdr:relSizeAnchor>
  <cdr:relSizeAnchor xmlns:cdr="http://schemas.openxmlformats.org/drawingml/2006/chartDrawing">
    <cdr:from>
      <cdr:x>0.93151</cdr:x>
      <cdr:y>0.16871</cdr:y>
    </cdr:from>
    <cdr:to>
      <cdr:x>1</cdr:x>
      <cdr:y>0.69939</cdr:y>
    </cdr:to>
    <cdr:sp macro="" textlink="">
      <cdr:nvSpPr>
        <cdr:cNvPr id="7" name="textruta 2">
          <a:extLst xmlns:a="http://schemas.openxmlformats.org/drawingml/2006/main">
            <a:ext uri="{FF2B5EF4-FFF2-40B4-BE49-F238E27FC236}">
              <a16:creationId xmlns:a16="http://schemas.microsoft.com/office/drawing/2014/main" id="{7ADC56F5-0606-F549-81A2-81B2E2F1244A}"/>
            </a:ext>
          </a:extLst>
        </cdr:cNvPr>
        <cdr:cNvSpPr txBox="1"/>
      </cdr:nvSpPr>
      <cdr:spPr>
        <a:xfrm xmlns:a="http://schemas.openxmlformats.org/drawingml/2006/main">
          <a:off x="11830177" y="698499"/>
          <a:ext cx="869823" cy="2197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fld id="{57D7568D-5397-A640-A7EA-13B9DE6644A5}" type="TxLink">
            <a:rPr lang="sv-SE" sz="1400" b="1" i="0" u="none" strike="noStrike">
              <a:solidFill>
                <a:schemeClr val="tx1">
                  <a:alpha val="30000"/>
                </a:schemeClr>
              </a:solidFill>
              <a:latin typeface="Univers LT Std 45 Light" panose="020B0403020202020204" pitchFamily="34" charset="0"/>
              <a:cs typeface="Calibri"/>
            </a:rPr>
            <a:pPr algn="ctr"/>
            <a:t> </a:t>
          </a:fld>
          <a:endParaRPr lang="sv-SE" sz="1400" b="1" i="0" dirty="0">
            <a:solidFill>
              <a:schemeClr val="tx1">
                <a:alpha val="30000"/>
              </a:schemeClr>
            </a:solidFill>
            <a:latin typeface="Univers LT Std 45 Light" panose="020B0403020202020204" pitchFamily="34" charset="0"/>
          </a:endParaRPr>
        </a:p>
      </cdr:txBody>
    </cdr:sp>
  </cdr:relSizeAnchor>
  <cdr:relSizeAnchor xmlns:cdr="http://schemas.openxmlformats.org/drawingml/2006/chartDrawing">
    <cdr:from>
      <cdr:x>0.93151</cdr:x>
      <cdr:y>0.10429</cdr:y>
    </cdr:from>
    <cdr:to>
      <cdr:x>1</cdr:x>
      <cdr:y>0.36503</cdr:y>
    </cdr:to>
    <cdr:sp macro="" textlink="">
      <cdr:nvSpPr>
        <cdr:cNvPr id="9" name="textruta 2">
          <a:extLst xmlns:a="http://schemas.openxmlformats.org/drawingml/2006/main">
            <a:ext uri="{FF2B5EF4-FFF2-40B4-BE49-F238E27FC236}">
              <a16:creationId xmlns:a16="http://schemas.microsoft.com/office/drawing/2014/main" id="{35DB00E8-C043-8D42-9405-E4CD4C7EAB73}"/>
            </a:ext>
          </a:extLst>
        </cdr:cNvPr>
        <cdr:cNvSpPr txBox="1"/>
      </cdr:nvSpPr>
      <cdr:spPr>
        <a:xfrm xmlns:a="http://schemas.openxmlformats.org/drawingml/2006/main">
          <a:off x="11830177" y="431781"/>
          <a:ext cx="869823" cy="1079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fld id="{0EC05BDD-2649-194E-B644-85A00B7A44D4}" type="TxLink">
            <a:rPr lang="sv-SE" sz="1400" b="1" i="0" u="none" strike="noStrike">
              <a:solidFill>
                <a:schemeClr val="tx1">
                  <a:alpha val="30000"/>
                </a:schemeClr>
              </a:solidFill>
              <a:latin typeface="Univers LT Std 45 Light" panose="020B0403020202020204" pitchFamily="34" charset="0"/>
              <a:cs typeface="Calibri"/>
            </a:rPr>
            <a:pPr algn="ctr"/>
            <a:t> </a:t>
          </a:fld>
          <a:endParaRPr lang="sv-SE" sz="1400" b="1" i="0" dirty="0">
            <a:solidFill>
              <a:schemeClr val="tx1">
                <a:alpha val="30000"/>
              </a:schemeClr>
            </a:solidFill>
            <a:latin typeface="Univers LT Std 45 Light" panose="020B0403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0.93151</cdr:x>
      <cdr:y>0.16871</cdr:y>
    </cdr:from>
    <cdr:to>
      <cdr:x>1</cdr:x>
      <cdr:y>0.69939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11830177" y="698499"/>
          <a:ext cx="869823" cy="2197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fld id="{57D7568D-5397-A640-A7EA-13B9DE6644A5}" type="TxLink">
            <a:rPr lang="sv-SE" sz="1400" b="1" i="0" u="none" strike="noStrike">
              <a:solidFill>
                <a:schemeClr val="tx1">
                  <a:alpha val="30000"/>
                </a:schemeClr>
              </a:solidFill>
              <a:latin typeface="Univers LT Std 45 Light" panose="020B0403020202020204" pitchFamily="34" charset="0"/>
              <a:cs typeface="Calibri"/>
            </a:rPr>
            <a:pPr algn="ctr"/>
            <a:t> </a:t>
          </a:fld>
          <a:endParaRPr lang="sv-SE" sz="1400" b="1" i="0" dirty="0">
            <a:solidFill>
              <a:schemeClr val="tx1">
                <a:alpha val="30000"/>
              </a:schemeClr>
            </a:solidFill>
            <a:latin typeface="Univers LT Std 45 Light" panose="020B0403020202020204" pitchFamily="34" charset="0"/>
          </a:endParaRPr>
        </a:p>
      </cdr:txBody>
    </cdr:sp>
  </cdr:relSizeAnchor>
  <cdr:relSizeAnchor xmlns:cdr="http://schemas.openxmlformats.org/drawingml/2006/chartDrawing">
    <cdr:from>
      <cdr:x>0.93151</cdr:x>
      <cdr:y>0.10429</cdr:y>
    </cdr:from>
    <cdr:to>
      <cdr:x>1</cdr:x>
      <cdr:y>0.36503</cdr:y>
    </cdr:to>
    <cdr:sp macro="" textlink="">
      <cdr:nvSpPr>
        <cdr:cNvPr id="4" name="textruta 2">
          <a:extLst xmlns:a="http://schemas.openxmlformats.org/drawingml/2006/main">
            <a:ext uri="{FF2B5EF4-FFF2-40B4-BE49-F238E27FC236}">
              <a16:creationId xmlns:a16="http://schemas.microsoft.com/office/drawing/2014/main" id="{35DB00E8-C043-8D42-9405-E4CD4C7EAB73}"/>
            </a:ext>
          </a:extLst>
        </cdr:cNvPr>
        <cdr:cNvSpPr txBox="1"/>
      </cdr:nvSpPr>
      <cdr:spPr>
        <a:xfrm xmlns:a="http://schemas.openxmlformats.org/drawingml/2006/main">
          <a:off x="11830177" y="431781"/>
          <a:ext cx="869823" cy="1079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fld id="{0EC05BDD-2649-194E-B644-85A00B7A44D4}" type="TxLink">
            <a:rPr lang="sv-SE" sz="1400" b="1" i="0" u="none" strike="noStrike">
              <a:solidFill>
                <a:schemeClr val="tx1">
                  <a:alpha val="30000"/>
                </a:schemeClr>
              </a:solidFill>
              <a:latin typeface="Univers LT Std 45 Light" panose="020B0403020202020204" pitchFamily="34" charset="0"/>
              <a:cs typeface="Calibri"/>
            </a:rPr>
            <a:pPr algn="ctr"/>
            <a:t> </a:t>
          </a:fld>
          <a:endParaRPr lang="sv-SE" sz="1400" b="1" i="0" dirty="0">
            <a:solidFill>
              <a:schemeClr val="tx1">
                <a:alpha val="30000"/>
              </a:schemeClr>
            </a:solidFill>
            <a:latin typeface="Univers LT Std 45 Light" panose="020B0403020202020204" pitchFamily="34" charset="0"/>
          </a:endParaRPr>
        </a:p>
      </cdr:txBody>
    </cdr:sp>
  </cdr:relSizeAnchor>
  <cdr:relSizeAnchor xmlns:cdr="http://schemas.openxmlformats.org/drawingml/2006/chartDrawing">
    <cdr:from>
      <cdr:x>0.93151</cdr:x>
      <cdr:y>0.16871</cdr:y>
    </cdr:from>
    <cdr:to>
      <cdr:x>1</cdr:x>
      <cdr:y>0.69939</cdr:y>
    </cdr:to>
    <cdr:sp macro="" textlink="">
      <cdr:nvSpPr>
        <cdr:cNvPr id="7" name="textruta 2">
          <a:extLst xmlns:a="http://schemas.openxmlformats.org/drawingml/2006/main">
            <a:ext uri="{FF2B5EF4-FFF2-40B4-BE49-F238E27FC236}">
              <a16:creationId xmlns:a16="http://schemas.microsoft.com/office/drawing/2014/main" id="{7ADC56F5-0606-F549-81A2-81B2E2F1244A}"/>
            </a:ext>
          </a:extLst>
        </cdr:cNvPr>
        <cdr:cNvSpPr txBox="1"/>
      </cdr:nvSpPr>
      <cdr:spPr>
        <a:xfrm xmlns:a="http://schemas.openxmlformats.org/drawingml/2006/main">
          <a:off x="11830177" y="698499"/>
          <a:ext cx="869823" cy="2197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fld id="{57D7568D-5397-A640-A7EA-13B9DE6644A5}" type="TxLink">
            <a:rPr lang="sv-SE" sz="1400" b="1" i="0" u="none" strike="noStrike">
              <a:solidFill>
                <a:schemeClr val="tx1">
                  <a:alpha val="30000"/>
                </a:schemeClr>
              </a:solidFill>
              <a:latin typeface="Univers LT Std 45 Light" panose="020B0403020202020204" pitchFamily="34" charset="0"/>
              <a:cs typeface="Calibri"/>
            </a:rPr>
            <a:pPr algn="ctr"/>
            <a:t> </a:t>
          </a:fld>
          <a:endParaRPr lang="sv-SE" sz="1400" b="1" i="0" dirty="0">
            <a:solidFill>
              <a:schemeClr val="tx1">
                <a:alpha val="30000"/>
              </a:schemeClr>
            </a:solidFill>
            <a:latin typeface="Univers LT Std 45 Light" panose="020B0403020202020204" pitchFamily="34" charset="0"/>
          </a:endParaRPr>
        </a:p>
      </cdr:txBody>
    </cdr:sp>
  </cdr:relSizeAnchor>
  <cdr:relSizeAnchor xmlns:cdr="http://schemas.openxmlformats.org/drawingml/2006/chartDrawing">
    <cdr:from>
      <cdr:x>0.93151</cdr:x>
      <cdr:y>0.10429</cdr:y>
    </cdr:from>
    <cdr:to>
      <cdr:x>1</cdr:x>
      <cdr:y>0.36503</cdr:y>
    </cdr:to>
    <cdr:sp macro="" textlink="">
      <cdr:nvSpPr>
        <cdr:cNvPr id="9" name="textruta 2">
          <a:extLst xmlns:a="http://schemas.openxmlformats.org/drawingml/2006/main">
            <a:ext uri="{FF2B5EF4-FFF2-40B4-BE49-F238E27FC236}">
              <a16:creationId xmlns:a16="http://schemas.microsoft.com/office/drawing/2014/main" id="{35DB00E8-C043-8D42-9405-E4CD4C7EAB73}"/>
            </a:ext>
          </a:extLst>
        </cdr:cNvPr>
        <cdr:cNvSpPr txBox="1"/>
      </cdr:nvSpPr>
      <cdr:spPr>
        <a:xfrm xmlns:a="http://schemas.openxmlformats.org/drawingml/2006/main">
          <a:off x="11830177" y="431781"/>
          <a:ext cx="869823" cy="1079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fld id="{0EC05BDD-2649-194E-B644-85A00B7A44D4}" type="TxLink">
            <a:rPr lang="sv-SE" sz="1400" b="1" i="0" u="none" strike="noStrike">
              <a:solidFill>
                <a:schemeClr val="tx1">
                  <a:alpha val="30000"/>
                </a:schemeClr>
              </a:solidFill>
              <a:latin typeface="Univers LT Std 45 Light" panose="020B0403020202020204" pitchFamily="34" charset="0"/>
              <a:cs typeface="Calibri"/>
            </a:rPr>
            <a:pPr algn="ctr"/>
            <a:t> </a:t>
          </a:fld>
          <a:endParaRPr lang="sv-SE" sz="1400" b="1" i="0" dirty="0">
            <a:solidFill>
              <a:schemeClr val="tx1">
                <a:alpha val="30000"/>
              </a:schemeClr>
            </a:solidFill>
            <a:latin typeface="Univers LT Std 45 Light" panose="020B0403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0.93151</cdr:x>
      <cdr:y>0.16871</cdr:y>
    </cdr:from>
    <cdr:to>
      <cdr:x>1</cdr:x>
      <cdr:y>0.69939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11830177" y="698499"/>
          <a:ext cx="869823" cy="2197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fld id="{57D7568D-5397-A640-A7EA-13B9DE6644A5}" type="TxLink">
            <a:rPr lang="sv-SE" sz="1400" b="1" i="0" u="none" strike="noStrike">
              <a:solidFill>
                <a:schemeClr val="tx1">
                  <a:alpha val="30000"/>
                </a:schemeClr>
              </a:solidFill>
              <a:latin typeface="Univers LT Std 45 Light" panose="020B0403020202020204" pitchFamily="34" charset="0"/>
              <a:cs typeface="Calibri"/>
            </a:rPr>
            <a:pPr algn="ctr"/>
            <a:t> </a:t>
          </a:fld>
          <a:endParaRPr lang="sv-SE" sz="1400" b="1" i="0" dirty="0">
            <a:solidFill>
              <a:schemeClr val="tx1">
                <a:alpha val="30000"/>
              </a:schemeClr>
            </a:solidFill>
            <a:latin typeface="Univers LT Std 45 Light" panose="020B0403020202020204" pitchFamily="34" charset="0"/>
          </a:endParaRPr>
        </a:p>
      </cdr:txBody>
    </cdr:sp>
  </cdr:relSizeAnchor>
  <cdr:relSizeAnchor xmlns:cdr="http://schemas.openxmlformats.org/drawingml/2006/chartDrawing">
    <cdr:from>
      <cdr:x>0.93151</cdr:x>
      <cdr:y>0.10429</cdr:y>
    </cdr:from>
    <cdr:to>
      <cdr:x>1</cdr:x>
      <cdr:y>0.36503</cdr:y>
    </cdr:to>
    <cdr:sp macro="" textlink="">
      <cdr:nvSpPr>
        <cdr:cNvPr id="4" name="textruta 2">
          <a:extLst xmlns:a="http://schemas.openxmlformats.org/drawingml/2006/main">
            <a:ext uri="{FF2B5EF4-FFF2-40B4-BE49-F238E27FC236}">
              <a16:creationId xmlns:a16="http://schemas.microsoft.com/office/drawing/2014/main" id="{35DB00E8-C043-8D42-9405-E4CD4C7EAB73}"/>
            </a:ext>
          </a:extLst>
        </cdr:cNvPr>
        <cdr:cNvSpPr txBox="1"/>
      </cdr:nvSpPr>
      <cdr:spPr>
        <a:xfrm xmlns:a="http://schemas.openxmlformats.org/drawingml/2006/main">
          <a:off x="11830177" y="431781"/>
          <a:ext cx="869823" cy="1079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fld id="{0EC05BDD-2649-194E-B644-85A00B7A44D4}" type="TxLink">
            <a:rPr lang="sv-SE" sz="1400" b="1" i="0" u="none" strike="noStrike">
              <a:solidFill>
                <a:schemeClr val="tx1">
                  <a:alpha val="30000"/>
                </a:schemeClr>
              </a:solidFill>
              <a:latin typeface="Univers LT Std 45 Light" panose="020B0403020202020204" pitchFamily="34" charset="0"/>
              <a:cs typeface="Calibri"/>
            </a:rPr>
            <a:pPr algn="ctr"/>
            <a:t> </a:t>
          </a:fld>
          <a:endParaRPr lang="sv-SE" sz="1400" b="1" i="0" dirty="0">
            <a:solidFill>
              <a:schemeClr val="tx1">
                <a:alpha val="30000"/>
              </a:schemeClr>
            </a:solidFill>
            <a:latin typeface="Univers LT Std 45 Light" panose="020B0403020202020204" pitchFamily="34" charset="0"/>
          </a:endParaRPr>
        </a:p>
      </cdr:txBody>
    </cdr:sp>
  </cdr:relSizeAnchor>
  <cdr:relSizeAnchor xmlns:cdr="http://schemas.openxmlformats.org/drawingml/2006/chartDrawing">
    <cdr:from>
      <cdr:x>0.93151</cdr:x>
      <cdr:y>0.16871</cdr:y>
    </cdr:from>
    <cdr:to>
      <cdr:x>1</cdr:x>
      <cdr:y>0.69939</cdr:y>
    </cdr:to>
    <cdr:sp macro="" textlink="">
      <cdr:nvSpPr>
        <cdr:cNvPr id="7" name="textruta 2">
          <a:extLst xmlns:a="http://schemas.openxmlformats.org/drawingml/2006/main">
            <a:ext uri="{FF2B5EF4-FFF2-40B4-BE49-F238E27FC236}">
              <a16:creationId xmlns:a16="http://schemas.microsoft.com/office/drawing/2014/main" id="{7ADC56F5-0606-F549-81A2-81B2E2F1244A}"/>
            </a:ext>
          </a:extLst>
        </cdr:cNvPr>
        <cdr:cNvSpPr txBox="1"/>
      </cdr:nvSpPr>
      <cdr:spPr>
        <a:xfrm xmlns:a="http://schemas.openxmlformats.org/drawingml/2006/main">
          <a:off x="11830177" y="698499"/>
          <a:ext cx="869823" cy="2197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fld id="{57D7568D-5397-A640-A7EA-13B9DE6644A5}" type="TxLink">
            <a:rPr lang="sv-SE" sz="1400" b="1" i="0" u="none" strike="noStrike">
              <a:solidFill>
                <a:schemeClr val="tx1">
                  <a:alpha val="30000"/>
                </a:schemeClr>
              </a:solidFill>
              <a:latin typeface="Univers LT Std 45 Light" panose="020B0403020202020204" pitchFamily="34" charset="0"/>
              <a:cs typeface="Calibri"/>
            </a:rPr>
            <a:pPr algn="ctr"/>
            <a:t> </a:t>
          </a:fld>
          <a:endParaRPr lang="sv-SE" sz="1400" b="1" i="0" dirty="0">
            <a:solidFill>
              <a:schemeClr val="tx1">
                <a:alpha val="30000"/>
              </a:schemeClr>
            </a:solidFill>
            <a:latin typeface="Univers LT Std 45 Light" panose="020B0403020202020204" pitchFamily="34" charset="0"/>
          </a:endParaRPr>
        </a:p>
      </cdr:txBody>
    </cdr:sp>
  </cdr:relSizeAnchor>
  <cdr:relSizeAnchor xmlns:cdr="http://schemas.openxmlformats.org/drawingml/2006/chartDrawing">
    <cdr:from>
      <cdr:x>0.93151</cdr:x>
      <cdr:y>0.10429</cdr:y>
    </cdr:from>
    <cdr:to>
      <cdr:x>1</cdr:x>
      <cdr:y>0.36503</cdr:y>
    </cdr:to>
    <cdr:sp macro="" textlink="">
      <cdr:nvSpPr>
        <cdr:cNvPr id="9" name="textruta 2">
          <a:extLst xmlns:a="http://schemas.openxmlformats.org/drawingml/2006/main">
            <a:ext uri="{FF2B5EF4-FFF2-40B4-BE49-F238E27FC236}">
              <a16:creationId xmlns:a16="http://schemas.microsoft.com/office/drawing/2014/main" id="{35DB00E8-C043-8D42-9405-E4CD4C7EAB73}"/>
            </a:ext>
          </a:extLst>
        </cdr:cNvPr>
        <cdr:cNvSpPr txBox="1"/>
      </cdr:nvSpPr>
      <cdr:spPr>
        <a:xfrm xmlns:a="http://schemas.openxmlformats.org/drawingml/2006/main">
          <a:off x="11830177" y="431781"/>
          <a:ext cx="869823" cy="1079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fld id="{0EC05BDD-2649-194E-B644-85A00B7A44D4}" type="TxLink">
            <a:rPr lang="sv-SE" sz="1400" b="1" i="0" u="none" strike="noStrike">
              <a:solidFill>
                <a:schemeClr val="tx1">
                  <a:alpha val="30000"/>
                </a:schemeClr>
              </a:solidFill>
              <a:latin typeface="Univers LT Std 45 Light" panose="020B0403020202020204" pitchFamily="34" charset="0"/>
              <a:cs typeface="Calibri"/>
            </a:rPr>
            <a:pPr algn="ctr"/>
            <a:t> </a:t>
          </a:fld>
          <a:endParaRPr lang="sv-SE" sz="1400" b="1" i="0" dirty="0">
            <a:solidFill>
              <a:schemeClr val="tx1">
                <a:alpha val="30000"/>
              </a:schemeClr>
            </a:solidFill>
            <a:latin typeface="Univers LT Std 45 Light" panose="020B0403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0.93151</cdr:x>
      <cdr:y>0.16871</cdr:y>
    </cdr:from>
    <cdr:to>
      <cdr:x>1</cdr:x>
      <cdr:y>0.69939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11830177" y="698499"/>
          <a:ext cx="869823" cy="2197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fld id="{57D7568D-5397-A640-A7EA-13B9DE6644A5}" type="TxLink">
            <a:rPr lang="sv-SE" sz="1400" b="1" i="0" u="none" strike="noStrike">
              <a:solidFill>
                <a:schemeClr val="tx1">
                  <a:alpha val="30000"/>
                </a:schemeClr>
              </a:solidFill>
              <a:latin typeface="Univers LT Std 45 Light" panose="020B0403020202020204" pitchFamily="34" charset="0"/>
              <a:cs typeface="Calibri"/>
            </a:rPr>
            <a:pPr algn="ctr"/>
            <a:t> </a:t>
          </a:fld>
          <a:endParaRPr lang="sv-SE" sz="1400" b="1" i="0" dirty="0">
            <a:solidFill>
              <a:schemeClr val="tx1">
                <a:alpha val="30000"/>
              </a:schemeClr>
            </a:solidFill>
            <a:latin typeface="Univers LT Std 45 Light" panose="020B0403020202020204" pitchFamily="34" charset="0"/>
          </a:endParaRPr>
        </a:p>
      </cdr:txBody>
    </cdr:sp>
  </cdr:relSizeAnchor>
  <cdr:relSizeAnchor xmlns:cdr="http://schemas.openxmlformats.org/drawingml/2006/chartDrawing">
    <cdr:from>
      <cdr:x>0.93151</cdr:x>
      <cdr:y>0.10429</cdr:y>
    </cdr:from>
    <cdr:to>
      <cdr:x>1</cdr:x>
      <cdr:y>0.36503</cdr:y>
    </cdr:to>
    <cdr:sp macro="" textlink="">
      <cdr:nvSpPr>
        <cdr:cNvPr id="4" name="textruta 2">
          <a:extLst xmlns:a="http://schemas.openxmlformats.org/drawingml/2006/main">
            <a:ext uri="{FF2B5EF4-FFF2-40B4-BE49-F238E27FC236}">
              <a16:creationId xmlns:a16="http://schemas.microsoft.com/office/drawing/2014/main" id="{35DB00E8-C043-8D42-9405-E4CD4C7EAB73}"/>
            </a:ext>
          </a:extLst>
        </cdr:cNvPr>
        <cdr:cNvSpPr txBox="1"/>
      </cdr:nvSpPr>
      <cdr:spPr>
        <a:xfrm xmlns:a="http://schemas.openxmlformats.org/drawingml/2006/main">
          <a:off x="11830177" y="431781"/>
          <a:ext cx="869823" cy="1079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fld id="{0EC05BDD-2649-194E-B644-85A00B7A44D4}" type="TxLink">
            <a:rPr lang="sv-SE" sz="1400" b="1" i="0" u="none" strike="noStrike">
              <a:solidFill>
                <a:schemeClr val="tx1">
                  <a:alpha val="30000"/>
                </a:schemeClr>
              </a:solidFill>
              <a:latin typeface="Univers LT Std 45 Light" panose="020B0403020202020204" pitchFamily="34" charset="0"/>
              <a:cs typeface="Calibri"/>
            </a:rPr>
            <a:pPr algn="ctr"/>
            <a:t> </a:t>
          </a:fld>
          <a:endParaRPr lang="sv-SE" sz="1400" b="1" i="0" dirty="0">
            <a:solidFill>
              <a:schemeClr val="tx1">
                <a:alpha val="30000"/>
              </a:schemeClr>
            </a:solidFill>
            <a:latin typeface="Univers LT Std 45 Light" panose="020B0403020202020204" pitchFamily="34" charset="0"/>
          </a:endParaRPr>
        </a:p>
      </cdr:txBody>
    </cdr:sp>
  </cdr:relSizeAnchor>
  <cdr:relSizeAnchor xmlns:cdr="http://schemas.openxmlformats.org/drawingml/2006/chartDrawing">
    <cdr:from>
      <cdr:x>0.93151</cdr:x>
      <cdr:y>0.16871</cdr:y>
    </cdr:from>
    <cdr:to>
      <cdr:x>1</cdr:x>
      <cdr:y>0.69939</cdr:y>
    </cdr:to>
    <cdr:sp macro="" textlink="">
      <cdr:nvSpPr>
        <cdr:cNvPr id="7" name="textruta 2">
          <a:extLst xmlns:a="http://schemas.openxmlformats.org/drawingml/2006/main">
            <a:ext uri="{FF2B5EF4-FFF2-40B4-BE49-F238E27FC236}">
              <a16:creationId xmlns:a16="http://schemas.microsoft.com/office/drawing/2014/main" id="{7ADC56F5-0606-F549-81A2-81B2E2F1244A}"/>
            </a:ext>
          </a:extLst>
        </cdr:cNvPr>
        <cdr:cNvSpPr txBox="1"/>
      </cdr:nvSpPr>
      <cdr:spPr>
        <a:xfrm xmlns:a="http://schemas.openxmlformats.org/drawingml/2006/main">
          <a:off x="11830177" y="698499"/>
          <a:ext cx="869823" cy="2197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fld id="{57D7568D-5397-A640-A7EA-13B9DE6644A5}" type="TxLink">
            <a:rPr lang="sv-SE" sz="1400" b="1" i="0" u="none" strike="noStrike">
              <a:solidFill>
                <a:schemeClr val="tx1">
                  <a:alpha val="30000"/>
                </a:schemeClr>
              </a:solidFill>
              <a:latin typeface="Univers LT Std 45 Light" panose="020B0403020202020204" pitchFamily="34" charset="0"/>
              <a:cs typeface="Calibri"/>
            </a:rPr>
            <a:pPr algn="ctr"/>
            <a:t> </a:t>
          </a:fld>
          <a:endParaRPr lang="sv-SE" sz="1400" b="1" i="0" dirty="0">
            <a:solidFill>
              <a:schemeClr val="tx1">
                <a:alpha val="30000"/>
              </a:schemeClr>
            </a:solidFill>
            <a:latin typeface="Univers LT Std 45 Light" panose="020B0403020202020204" pitchFamily="34" charset="0"/>
          </a:endParaRPr>
        </a:p>
      </cdr:txBody>
    </cdr:sp>
  </cdr:relSizeAnchor>
  <cdr:relSizeAnchor xmlns:cdr="http://schemas.openxmlformats.org/drawingml/2006/chartDrawing">
    <cdr:from>
      <cdr:x>0.93151</cdr:x>
      <cdr:y>0.10429</cdr:y>
    </cdr:from>
    <cdr:to>
      <cdr:x>1</cdr:x>
      <cdr:y>0.36503</cdr:y>
    </cdr:to>
    <cdr:sp macro="" textlink="">
      <cdr:nvSpPr>
        <cdr:cNvPr id="9" name="textruta 2">
          <a:extLst xmlns:a="http://schemas.openxmlformats.org/drawingml/2006/main">
            <a:ext uri="{FF2B5EF4-FFF2-40B4-BE49-F238E27FC236}">
              <a16:creationId xmlns:a16="http://schemas.microsoft.com/office/drawing/2014/main" id="{35DB00E8-C043-8D42-9405-E4CD4C7EAB73}"/>
            </a:ext>
          </a:extLst>
        </cdr:cNvPr>
        <cdr:cNvSpPr txBox="1"/>
      </cdr:nvSpPr>
      <cdr:spPr>
        <a:xfrm xmlns:a="http://schemas.openxmlformats.org/drawingml/2006/main">
          <a:off x="11830177" y="431781"/>
          <a:ext cx="869823" cy="1079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fld id="{0EC05BDD-2649-194E-B644-85A00B7A44D4}" type="TxLink">
            <a:rPr lang="sv-SE" sz="1400" b="1" i="0" u="none" strike="noStrike">
              <a:solidFill>
                <a:schemeClr val="tx1">
                  <a:alpha val="30000"/>
                </a:schemeClr>
              </a:solidFill>
              <a:latin typeface="Univers LT Std 45 Light" panose="020B0403020202020204" pitchFamily="34" charset="0"/>
              <a:cs typeface="Calibri"/>
            </a:rPr>
            <a:pPr algn="ctr"/>
            <a:t> </a:t>
          </a:fld>
          <a:endParaRPr lang="sv-SE" sz="1400" b="1" i="0" dirty="0">
            <a:solidFill>
              <a:schemeClr val="tx1">
                <a:alpha val="30000"/>
              </a:schemeClr>
            </a:solidFill>
            <a:latin typeface="Univers LT Std 45 Light" panose="020B0403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1CEA8-DC2A-9345-AF25-16EAB9AD0687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2DDC1-C855-804A-85E8-0B7987CF205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536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2DDC1-C855-804A-85E8-0B7987CF205E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76962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1C3B8D-7141-954A-9EE2-0A3BF8E80BF3}" type="slidenum">
              <a:rPr lang="sv-SE" smtClean="0"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4842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2DDC1-C855-804A-85E8-0B7987CF205E}" type="slidenum">
              <a:rPr lang="sv-SE" smtClean="0"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50054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60A8A9-562A-0545-A15D-48B02F86DA8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93381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60A8A9-562A-0545-A15D-48B02F86DA8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89758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60A8A9-562A-0545-A15D-48B02F86DA8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922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60A8A9-562A-0545-A15D-48B02F86DA8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07947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60A8A9-562A-0545-A15D-48B02F86DA8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9573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60A8A9-562A-0545-A15D-48B02F86DA8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0243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2DDC1-C855-804A-85E8-0B7987CF205E}" type="slidenum">
              <a:rPr lang="sv-SE" smtClean="0"/>
              <a:t>26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28360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2DDC1-C855-804A-85E8-0B7987CF205E}" type="slidenum">
              <a:rPr lang="sv-SE" smtClean="0"/>
              <a:t>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0098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2DDC1-C855-804A-85E8-0B7987CF205E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21652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60A8A9-562A-0545-A15D-48B02F86DA8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09975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60A8A9-562A-0545-A15D-48B02F86DA8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05496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60A8A9-562A-0545-A15D-48B02F86DA8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94290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60A8A9-562A-0545-A15D-48B02F86DA8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3487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60A8A9-562A-0545-A15D-48B02F86DA8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20320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2DDC1-C855-804A-85E8-0B7987CF205E}" type="slidenum">
              <a:rPr lang="sv-SE" smtClean="0"/>
              <a:t>34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080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2DDC1-C855-804A-85E8-0B7987CF205E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6819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60A8A9-562A-0545-A15D-48B02F86DA8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612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2DDC1-C855-804A-85E8-0B7987CF205E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2391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1C3B8D-7141-954A-9EE2-0A3BF8E80BF3}" type="slidenum">
              <a:rPr lang="sv-SE" smtClean="0"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2979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1C3B8D-7141-954A-9EE2-0A3BF8E80BF3}" type="slidenum">
              <a:rPr lang="sv-SE" smtClean="0"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2188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1C3B8D-7141-954A-9EE2-0A3BF8E80BF3}" type="slidenum">
              <a:rPr lang="sv-SE" smtClean="0"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8963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1C3B8D-7141-954A-9EE2-0A3BF8E80BF3}" type="slidenum">
              <a:rPr lang="sv-SE" smtClean="0"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7686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B8C272-E625-8741-AE0D-30D2D4AA8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8694B14-AFEE-2D45-9669-E671C76E0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E04DDB-609D-0042-AEF7-AE7A8210E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B0D7-2B7F-174C-8617-0FD0665CD44A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6506B4-1CBC-8642-A303-323D88AEE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A6378C1-C9B5-A747-B32A-1EBAEA95E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6E07-05CB-DD48-AFBD-9521CC0317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239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AA1AD8-112F-9540-BF59-8F693E1DD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0465702-DF6D-5E4E-9FBE-788FBF6A8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675D78A-A63E-8D48-93A0-BF434C05F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B0D7-2B7F-174C-8617-0FD0665CD44A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89D2881-C48A-6347-91E5-F42306CD1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DBE4800-B253-D444-910E-F231F3586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6E07-05CB-DD48-AFBD-9521CC0317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911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DD9908E-2895-1C4B-BA56-87D1DF37E0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155D8D6-5ECB-7D47-83F0-F3F72FB67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FE9EB11-5E9A-4E49-B87B-69D04AB5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B0D7-2B7F-174C-8617-0FD0665CD44A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B9044A7-232A-FF40-B3BC-75F165F7A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F3A7465-C6BF-7545-8CDA-DDF04933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6E07-05CB-DD48-AFBD-9521CC0317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8281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ktangel 29">
            <a:extLst>
              <a:ext uri="{FF2B5EF4-FFF2-40B4-BE49-F238E27FC236}">
                <a16:creationId xmlns:a16="http://schemas.microsoft.com/office/drawing/2014/main" id="{F7488912-E437-1746-AC8B-1FB95D9B14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34814" y="4382278"/>
            <a:ext cx="3437467" cy="249265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4A388E02-8E26-5A46-B06D-AF15C39B6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312442" y="1354667"/>
            <a:ext cx="3437467" cy="5520266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BB6D7C88-FA54-8C47-8BD7-8FF36AD08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82062" y="1"/>
            <a:ext cx="3437467" cy="6858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4582ED43-314A-4D44-B36C-7759898F6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448902" y="5691222"/>
            <a:ext cx="2004646" cy="11667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758F158-FA1D-DC44-8A3E-0B3296E14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215659" y="4687291"/>
            <a:ext cx="2004646" cy="21707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22D9FB3-F73A-CB40-A133-C2BEA6217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3429001"/>
            <a:ext cx="2004646" cy="3428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pic>
        <p:nvPicPr>
          <p:cNvPr id="24" name="Bildobjekt 23" descr="Enkätfabrikens logotyp">
            <a:extLst>
              <a:ext uri="{FF2B5EF4-FFF2-40B4-BE49-F238E27FC236}">
                <a16:creationId xmlns:a16="http://schemas.microsoft.com/office/drawing/2014/main" id="{274D1AEF-F2A9-B744-B62B-2FF57E33FA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12756" y="6129867"/>
            <a:ext cx="2091872" cy="535568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F736A520-3F33-FD41-A100-514F101AFB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06316" y="3000549"/>
            <a:ext cx="7379369" cy="1166779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sv-SE" dirty="0"/>
              <a:t>Skriv underrubrik, ex månad år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EF1C71-0DBC-2A47-93D4-E86CCB417F4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22585" y="1476657"/>
            <a:ext cx="8346831" cy="1166779"/>
          </a:xfrm>
        </p:spPr>
        <p:txBody>
          <a:bodyPr anchor="b">
            <a:normAutofit/>
          </a:bodyPr>
          <a:lstStyle>
            <a:lvl1pPr algn="ctr">
              <a:defRPr sz="3600" b="1" i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sv-SE" dirty="0"/>
              <a:t>Rubrik för rapport</a:t>
            </a:r>
          </a:p>
        </p:txBody>
      </p:sp>
    </p:spTree>
    <p:extLst>
      <p:ext uri="{BB962C8B-B14F-4D97-AF65-F5344CB8AC3E}">
        <p14:creationId xmlns:p14="http://schemas.microsoft.com/office/powerpoint/2010/main" val="179286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+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615F6251-2423-4244-A2CA-39899875F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714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1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EE0777A-F27D-544F-A369-1C89BAC9B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5465" y="6360633"/>
            <a:ext cx="722310" cy="313646"/>
          </a:xfrm>
        </p:spPr>
        <p:txBody>
          <a:bodyPr/>
          <a:lstStyle/>
          <a:p>
            <a:fld id="{92452EBA-C90E-2446-83E3-751A44C3BCE0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4FE6EE5-616F-9B49-8626-16F20142E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8BDE58C-F250-B641-BCCF-1D54DD65C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7376" y="6343423"/>
            <a:ext cx="1234020" cy="330856"/>
          </a:xfrm>
        </p:spPr>
        <p:txBody>
          <a:bodyPr/>
          <a:lstStyle/>
          <a:p>
            <a:fld id="{30DE30AE-D41D-1B42-9F9E-DEBE1EF30DEF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58D18DC7-A6D1-ED43-970B-FCA21E2C0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73" y="1654176"/>
            <a:ext cx="11017250" cy="435133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1143029" indent="-228606">
              <a:lnSpc>
                <a:spcPct val="100000"/>
              </a:lnSpc>
              <a:buFont typeface="Courier New" panose="02070309020205020404" pitchFamily="49" charset="0"/>
              <a:buChar char="o"/>
              <a:defRPr/>
            </a:lvl3pPr>
            <a:lvl4pPr marL="1600241" indent="-228606">
              <a:lnSpc>
                <a:spcPct val="100000"/>
              </a:lnSpc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E9D66C5-0D16-A440-9FEA-FCBAD4FDEC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4172" y="469170"/>
            <a:ext cx="10925627" cy="907193"/>
          </a:xfrm>
        </p:spPr>
        <p:txBody>
          <a:bodyPr/>
          <a:lstStyle/>
          <a:p>
            <a:r>
              <a:rPr lang="sv-SE" dirty="0"/>
              <a:t>Rubrik för sida med text</a:t>
            </a:r>
          </a:p>
        </p:txBody>
      </p:sp>
    </p:spTree>
    <p:extLst>
      <p:ext uri="{BB962C8B-B14F-4D97-AF65-F5344CB8AC3E}">
        <p14:creationId xmlns:p14="http://schemas.microsoft.com/office/powerpoint/2010/main" val="296324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+ Rubrik2 + 2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C74010E4-8967-2144-BBB3-50C4A793F8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714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1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9FCCCCF-FAD9-B744-8E39-8A62CAEE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2EBA-C90E-2446-83E3-751A44C3BCE0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4662F81-7234-A34D-880C-3483FB41A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C9E4B72-3348-FE4B-914C-B07F08C6C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30AE-D41D-1B42-9F9E-DEBE1EF30DEF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A419098-CAA6-9948-A44D-5A67D43375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11634" y="2530688"/>
            <a:ext cx="5183188" cy="36845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B443583-E8A4-974B-8DB3-FCB56FCDB6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10808" y="1640807"/>
            <a:ext cx="5183188" cy="823912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7568DF3-C793-D44A-9278-2236C2C16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2183" y="2519613"/>
            <a:ext cx="5157787" cy="36845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6DBA62B-B87D-BA45-AAB9-092648614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5897" y="1640807"/>
            <a:ext cx="5157787" cy="823912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FFA7ED3E-ED0B-7E4F-A941-05165CF156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4172" y="469170"/>
            <a:ext cx="10925627" cy="907193"/>
          </a:xfrm>
        </p:spPr>
        <p:txBody>
          <a:bodyPr/>
          <a:lstStyle/>
          <a:p>
            <a:r>
              <a:rPr lang="sv-SE" dirty="0"/>
              <a:t>Rubrik för sida med text</a:t>
            </a:r>
          </a:p>
        </p:txBody>
      </p:sp>
    </p:spTree>
    <p:extLst>
      <p:ext uri="{BB962C8B-B14F-4D97-AF65-F5344CB8AC3E}">
        <p14:creationId xmlns:p14="http://schemas.microsoft.com/office/powerpoint/2010/main" val="410004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2 kolumn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8727859C-5D3B-8540-8C05-17D90D6C54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714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1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1D9D5CA-2FC9-3343-AC0A-415BC2A2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2EBA-C90E-2446-83E3-751A44C3BCE0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4ACA49F-6EBD-B74B-8C9C-DF7378606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3DD8A5F-4C10-4649-80EF-631D5D60AD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30AE-D41D-1B42-9F9E-DEBE1EF30DEF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6526E74-3BB6-F947-83BD-C7139EEAE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5382" y="1635368"/>
            <a:ext cx="5181600" cy="43980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145F869-1CFC-5D49-BDB4-8EAAE908AE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2569" y="1641025"/>
            <a:ext cx="5181600" cy="43980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32330622-E7E6-3042-A2BD-CA5B840A48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4172" y="469170"/>
            <a:ext cx="10925627" cy="907193"/>
          </a:xfrm>
        </p:spPr>
        <p:txBody>
          <a:bodyPr/>
          <a:lstStyle/>
          <a:p>
            <a:r>
              <a:rPr lang="sv-SE" dirty="0"/>
              <a:t>Rubrik för sida med text</a:t>
            </a:r>
          </a:p>
        </p:txBody>
      </p:sp>
    </p:spTree>
    <p:extLst>
      <p:ext uri="{BB962C8B-B14F-4D97-AF65-F5344CB8AC3E}">
        <p14:creationId xmlns:p14="http://schemas.microsoft.com/office/powerpoint/2010/main" val="35025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C2FE721F-116A-014A-9C40-A95D48BE0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714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1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B9DF0AE-644D-9B44-8EB2-E1064DA9E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2EBA-C90E-2446-83E3-751A44C3BCE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D52EA53-E67D-634D-800B-44FA4BF33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Sidfot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4EB8A9F-93DE-D142-9851-71F55D520C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7376" y="6343423"/>
            <a:ext cx="1293253" cy="330856"/>
          </a:xfrm>
        </p:spPr>
        <p:txBody>
          <a:bodyPr/>
          <a:lstStyle/>
          <a:p>
            <a:fld id="{30DE30AE-D41D-1B42-9F9E-DEBE1EF30DEF}" type="datetimeFigureOut">
              <a:rPr lang="sv-SE" smtClean="0"/>
              <a:pPr/>
              <a:t>2022-03-11</a:t>
            </a:fld>
            <a:r>
              <a:rPr lang="sv-SE" dirty="0"/>
              <a:t> |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FC02C5CD-9879-D345-997D-DB8FBD3AABB4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065382" y="1635368"/>
            <a:ext cx="5181600" cy="43980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2EE30900-CC8E-0C4D-BB51-B4B5FBAAD56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24962" y="438109"/>
            <a:ext cx="5181600" cy="935038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sv-SE" dirty="0"/>
              <a:t>Grafrubriker</a:t>
            </a:r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58F1EF2-B929-EA4F-A0B6-937385C9720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02569" y="1641025"/>
            <a:ext cx="5181600" cy="43980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65B6D65F-8E26-AB40-8C5A-352920475F9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96908" y="441326"/>
            <a:ext cx="5181600" cy="935038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sv-SE" dirty="0"/>
              <a:t>Grafrubriker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74A7165-AC54-6F47-B88A-67DD7D049E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7376" y="-1127365"/>
            <a:ext cx="10925627" cy="90719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sv-SE" dirty="0"/>
              <a:t>Bara grafer</a:t>
            </a:r>
          </a:p>
        </p:txBody>
      </p:sp>
    </p:spTree>
    <p:extLst>
      <p:ext uri="{BB962C8B-B14F-4D97-AF65-F5344CB8AC3E}">
        <p14:creationId xmlns:p14="http://schemas.microsoft.com/office/powerpoint/2010/main" val="175630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cia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77E86A45-89C2-2949-B13B-327C2CBED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87774" y="0"/>
            <a:ext cx="570422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74010E4-8967-2144-BBB3-50C4A793F8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714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1" dirty="0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CDDB25BF-02A2-B94D-B698-10FEE1375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12756" y="6129867"/>
            <a:ext cx="2091872" cy="535568"/>
          </a:xfrm>
          <a:prstGeom prst="rect">
            <a:avLst/>
          </a:prstGeom>
        </p:spPr>
      </p:pic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9FCCCCF-FAD9-B744-8E39-8A62CAEE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2EBA-C90E-2446-83E3-751A44C3BCE0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4662F81-7234-A34D-880C-3483FB41A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C9E4B72-3348-FE4B-914C-B07F08C6C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30AE-D41D-1B42-9F9E-DEBE1EF30DEF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7568DF3-C793-D44A-9278-2236C2C16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2183" y="2519613"/>
            <a:ext cx="5157787" cy="36845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6DBA62B-B87D-BA45-AAB9-092648614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5897" y="1640807"/>
            <a:ext cx="5157787" cy="823912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E935FCA6-166B-6C4A-A736-31009CD17F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4172" y="469170"/>
            <a:ext cx="10925627" cy="907193"/>
          </a:xfrm>
        </p:spPr>
        <p:txBody>
          <a:bodyPr/>
          <a:lstStyle/>
          <a:p>
            <a:r>
              <a:rPr lang="sv-SE" dirty="0" err="1"/>
              <a:t>Specialsida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612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innehåll utan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A96705-57B4-0843-A212-77192500B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2EBA-C90E-2446-83E3-751A44C3BCE0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706AC9-93B9-754F-9E0C-BE3E03AB6F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D52669-0E6C-1840-9713-AA3542FA3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7377" y="6343423"/>
            <a:ext cx="1322869" cy="330856"/>
          </a:xfrm>
        </p:spPr>
        <p:txBody>
          <a:bodyPr/>
          <a:lstStyle/>
          <a:p>
            <a:fld id="{30DE30AE-D41D-1B42-9F9E-DEBE1EF30DEF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676901-F9C7-3644-9552-4487EB53E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1143029" indent="-228606">
              <a:lnSpc>
                <a:spcPct val="100000"/>
              </a:lnSpc>
              <a:buFont typeface="Courier New" panose="02070309020205020404" pitchFamily="49" charset="0"/>
              <a:buChar char="o"/>
              <a:defRPr/>
            </a:lvl3pPr>
            <a:lvl4pPr marL="1600241" indent="-228606">
              <a:lnSpc>
                <a:spcPct val="100000"/>
              </a:lnSpc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cxnSp>
        <p:nvCxnSpPr>
          <p:cNvPr id="8" name="Rak 7">
            <a:extLst>
              <a:ext uri="{FF2B5EF4-FFF2-40B4-BE49-F238E27FC236}">
                <a16:creationId xmlns:a16="http://schemas.microsoft.com/office/drawing/2014/main" id="{90964437-A60B-5740-8BAC-4B1934ACE4E1}"/>
              </a:ext>
            </a:extLst>
          </p:cNvPr>
          <p:cNvCxnSpPr>
            <a:cxnSpLocks/>
          </p:cNvCxnSpPr>
          <p:nvPr userDrawn="1"/>
        </p:nvCxnSpPr>
        <p:spPr>
          <a:xfrm flipV="1">
            <a:off x="602570" y="1376367"/>
            <a:ext cx="11002057" cy="1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ubrik 1">
            <a:extLst>
              <a:ext uri="{FF2B5EF4-FFF2-40B4-BE49-F238E27FC236}">
                <a16:creationId xmlns:a16="http://schemas.microsoft.com/office/drawing/2014/main" id="{775177C9-7FBD-1847-A139-18F834CCC0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4172" y="469170"/>
            <a:ext cx="10925627" cy="907193"/>
          </a:xfrm>
        </p:spPr>
        <p:txBody>
          <a:bodyPr/>
          <a:lstStyle/>
          <a:p>
            <a:r>
              <a:rPr lang="sv-SE" dirty="0"/>
              <a:t>Rubrik för sida med text</a:t>
            </a:r>
          </a:p>
        </p:txBody>
      </p:sp>
    </p:spTree>
    <p:extLst>
      <p:ext uri="{BB962C8B-B14F-4D97-AF65-F5344CB8AC3E}">
        <p14:creationId xmlns:p14="http://schemas.microsoft.com/office/powerpoint/2010/main" val="370067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rubriker utan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B9DF0AE-644D-9B44-8EB2-E1064DA9E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2EBA-C90E-2446-83E3-751A44C3BCE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D52EA53-E67D-634D-800B-44FA4BF33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Sidfot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4EB8A9F-93DE-D142-9851-71F55D520C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7376" y="6343423"/>
            <a:ext cx="1293253" cy="330856"/>
          </a:xfrm>
        </p:spPr>
        <p:txBody>
          <a:bodyPr/>
          <a:lstStyle/>
          <a:p>
            <a:fld id="{30DE30AE-D41D-1B42-9F9E-DEBE1EF30DEF}" type="datetimeFigureOut">
              <a:rPr lang="sv-SE" smtClean="0"/>
              <a:pPr/>
              <a:t>2022-03-11</a:t>
            </a:fld>
            <a:r>
              <a:rPr lang="sv-SE" dirty="0"/>
              <a:t> |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3330B1BF-D62F-0142-A411-292AAEFBD3F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065382" y="1635368"/>
            <a:ext cx="5181600" cy="43980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2EE30900-CC8E-0C4D-BB51-B4B5FBAAD56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24962" y="438109"/>
            <a:ext cx="5181600" cy="935038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sv-SE" dirty="0"/>
              <a:t>Grafrubriker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FC0D75DC-00CA-C545-909E-A73F3E2EEAD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02569" y="1641025"/>
            <a:ext cx="5181600" cy="43980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65B6D65F-8E26-AB40-8C5A-352920475F9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96908" y="441326"/>
            <a:ext cx="5181600" cy="935038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sv-SE" dirty="0"/>
              <a:t>Grafrubriker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74A7165-AC54-6F47-B88A-67DD7D049E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7376" y="-1127365"/>
            <a:ext cx="10925627" cy="90719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sv-SE" dirty="0"/>
              <a:t>Bara grafer</a:t>
            </a:r>
          </a:p>
        </p:txBody>
      </p:sp>
    </p:spTree>
    <p:extLst>
      <p:ext uri="{BB962C8B-B14F-4D97-AF65-F5344CB8AC3E}">
        <p14:creationId xmlns:p14="http://schemas.microsoft.com/office/powerpoint/2010/main" val="387131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35ACF2-BFFD-B449-932B-B73DD1E07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883DD0-55D0-7E40-B28D-10981787F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3BF7397-D7C3-854D-BE2B-6B6DC410D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B0D7-2B7F-174C-8617-0FD0665CD44A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910751F-27DC-F540-A71E-28BB1BF98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2BCA110-EB4F-9C41-9A4D-E631828CB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6E07-05CB-DD48-AFBD-9521CC0317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1997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rubrik2 + 2kolumner utan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9FCCCCF-FAD9-B744-8E39-8A62CAEE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2EBA-C90E-2446-83E3-751A44C3BCE0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4662F81-7234-A34D-880C-3483FB41A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C9E4B72-3348-FE4B-914C-B07F08C6C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30AE-D41D-1B42-9F9E-DEBE1EF30DEF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A419098-CAA6-9948-A44D-5A67D43375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B443583-E8A4-974B-8DB3-FCB56FCDB6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7568DF3-C793-D44A-9278-2236C2C16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6DBA62B-B87D-BA45-AAB9-092648614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7376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BCDE0901-3682-CC4F-BD50-FA320568A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4172" y="469170"/>
            <a:ext cx="10925627" cy="907193"/>
          </a:xfrm>
        </p:spPr>
        <p:txBody>
          <a:bodyPr/>
          <a:lstStyle/>
          <a:p>
            <a:r>
              <a:rPr lang="sv-SE" dirty="0"/>
              <a:t>Rubrik för sida med text</a:t>
            </a:r>
          </a:p>
        </p:txBody>
      </p:sp>
    </p:spTree>
    <p:extLst>
      <p:ext uri="{BB962C8B-B14F-4D97-AF65-F5344CB8AC3E}">
        <p14:creationId xmlns:p14="http://schemas.microsoft.com/office/powerpoint/2010/main" val="342155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2 kolumner. Utan kan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1D9D5CA-2FC9-3343-AC0A-415BC2A2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2EBA-C90E-2446-83E3-751A44C3BCE0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4ACA49F-6EBD-B74B-8C9C-DF7378606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3DD8A5F-4C10-4649-80EF-631D5D60AD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30AE-D41D-1B42-9F9E-DEBE1EF30DEF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6526E74-3BB6-F947-83BD-C7139EEAE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5382" y="1635368"/>
            <a:ext cx="5181600" cy="43980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145F869-1CFC-5D49-BDB4-8EAAE908AE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2569" y="1641025"/>
            <a:ext cx="5181600" cy="43980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FC60CA81-45A0-1D4F-8911-EB3D2A0693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4172" y="469170"/>
            <a:ext cx="10925627" cy="907193"/>
          </a:xfrm>
        </p:spPr>
        <p:txBody>
          <a:bodyPr/>
          <a:lstStyle/>
          <a:p>
            <a:r>
              <a:rPr lang="sv-SE" dirty="0"/>
              <a:t>Rubrik för sida med text</a:t>
            </a:r>
          </a:p>
        </p:txBody>
      </p:sp>
    </p:spTree>
    <p:extLst>
      <p:ext uri="{BB962C8B-B14F-4D97-AF65-F5344CB8AC3E}">
        <p14:creationId xmlns:p14="http://schemas.microsoft.com/office/powerpoint/2010/main" val="362492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65A20DE5-B72A-B243-B420-43ED65BBA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00013"/>
            <a:ext cx="12192000" cy="6958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0479F355-B6F6-DD4A-856C-DE50B4A72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12756" y="6129867"/>
            <a:ext cx="2091872" cy="535568"/>
          </a:xfrm>
          <a:prstGeom prst="rect">
            <a:avLst/>
          </a:prstGeom>
        </p:spPr>
      </p:pic>
      <p:sp>
        <p:nvSpPr>
          <p:cNvPr id="15" name="Rektangel 14">
            <a:extLst>
              <a:ext uri="{FF2B5EF4-FFF2-40B4-BE49-F238E27FC236}">
                <a16:creationId xmlns:a16="http://schemas.microsoft.com/office/drawing/2014/main" id="{4582ED43-314A-4D44-B36C-7759898F6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448902" y="5691222"/>
            <a:ext cx="2004646" cy="11667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758F158-FA1D-DC44-8A3E-0B3296E14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215659" y="4687291"/>
            <a:ext cx="2004646" cy="21707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22D9FB3-F73A-CB40-A133-C2BEA6217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3429001"/>
            <a:ext cx="2004646" cy="3428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EF1C71-0DBC-2A47-93D4-E86CCB417F4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34953" y="2262221"/>
            <a:ext cx="8346831" cy="1166779"/>
          </a:xfrm>
        </p:spPr>
        <p:txBody>
          <a:bodyPr anchor="b">
            <a:normAutofit/>
          </a:bodyPr>
          <a:lstStyle>
            <a:lvl1pPr algn="ctr">
              <a:defRPr sz="3600" b="1" i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sv-SE" dirty="0"/>
              <a:t>Kapitelavsnitt 2</a:t>
            </a:r>
          </a:p>
        </p:txBody>
      </p:sp>
    </p:spTree>
    <p:extLst>
      <p:ext uri="{BB962C8B-B14F-4D97-AF65-F5344CB8AC3E}">
        <p14:creationId xmlns:p14="http://schemas.microsoft.com/office/powerpoint/2010/main" val="181361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>
            <a:extLst>
              <a:ext uri="{FF2B5EF4-FFF2-40B4-BE49-F238E27FC236}">
                <a16:creationId xmlns:a16="http://schemas.microsoft.com/office/drawing/2014/main" id="{4582ED43-314A-4D44-B36C-7759898F6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456411" y="5691222"/>
            <a:ext cx="2004646" cy="11667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758F158-FA1D-DC44-8A3E-0B3296E14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223167" y="4687291"/>
            <a:ext cx="2004646" cy="21707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22D9FB3-F73A-CB40-A133-C2BEA6217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510" y="3429001"/>
            <a:ext cx="2004646" cy="3428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16" name="Rubrik 1">
            <a:extLst>
              <a:ext uri="{FF2B5EF4-FFF2-40B4-BE49-F238E27FC236}">
                <a16:creationId xmlns:a16="http://schemas.microsoft.com/office/drawing/2014/main" id="{AB17C627-C9C4-424E-9E7A-F4CE17DE4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4172" y="469170"/>
            <a:ext cx="10925627" cy="90719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Kapitelavsnitt 1</a:t>
            </a:r>
          </a:p>
        </p:txBody>
      </p:sp>
    </p:spTree>
    <p:extLst>
      <p:ext uri="{BB962C8B-B14F-4D97-AF65-F5344CB8AC3E}">
        <p14:creationId xmlns:p14="http://schemas.microsoft.com/office/powerpoint/2010/main" val="181173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65A20DE5-B72A-B243-B420-43ED65BBA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00013"/>
            <a:ext cx="12192000" cy="69580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99C13DB8-D815-774B-9BED-AC947DCD1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12756" y="6129867"/>
            <a:ext cx="2091872" cy="535568"/>
          </a:xfrm>
          <a:prstGeom prst="rect">
            <a:avLst/>
          </a:prstGeom>
        </p:spPr>
      </p:pic>
      <p:sp>
        <p:nvSpPr>
          <p:cNvPr id="15" name="Rektangel 14">
            <a:extLst>
              <a:ext uri="{FF2B5EF4-FFF2-40B4-BE49-F238E27FC236}">
                <a16:creationId xmlns:a16="http://schemas.microsoft.com/office/drawing/2014/main" id="{4582ED43-314A-4D44-B36C-7759898F6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448902" y="5691222"/>
            <a:ext cx="2004646" cy="116677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758F158-FA1D-DC44-8A3E-0B3296E14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215659" y="4687291"/>
            <a:ext cx="2004646" cy="217071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22D9FB3-F73A-CB40-A133-C2BEA6217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3429001"/>
            <a:ext cx="2004646" cy="342899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736A520-3F33-FD41-A100-514F101AFB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06316" y="3000550"/>
            <a:ext cx="7379369" cy="1166779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sv-SE" dirty="0"/>
              <a:t>Skriv underrubrik, ex månad år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EF1C71-0DBC-2A47-93D4-E86CCB417F4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22583" y="1548443"/>
            <a:ext cx="8346831" cy="1166779"/>
          </a:xfrm>
        </p:spPr>
        <p:txBody>
          <a:bodyPr anchor="b">
            <a:normAutofit/>
          </a:bodyPr>
          <a:lstStyle>
            <a:lvl1pPr algn="ctr">
              <a:defRPr sz="3600" b="1" i="0">
                <a:solidFill>
                  <a:schemeClr val="accent2">
                    <a:lumMod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sv-SE" dirty="0"/>
              <a:t>Rubrik för rapport</a:t>
            </a:r>
          </a:p>
        </p:txBody>
      </p:sp>
    </p:spTree>
    <p:extLst>
      <p:ext uri="{BB962C8B-B14F-4D97-AF65-F5344CB8AC3E}">
        <p14:creationId xmlns:p14="http://schemas.microsoft.com/office/powerpoint/2010/main" val="427060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CD6D6C94-7CE0-EA43-9911-585A2EF3E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BFE62F4D-CD8E-EC45-A63B-E9D403797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12756" y="6129867"/>
            <a:ext cx="2091872" cy="535568"/>
          </a:xfrm>
          <a:prstGeom prst="rect">
            <a:avLst/>
          </a:prstGeom>
        </p:spPr>
      </p:pic>
      <p:sp>
        <p:nvSpPr>
          <p:cNvPr id="16" name="Rektangel 15">
            <a:extLst>
              <a:ext uri="{FF2B5EF4-FFF2-40B4-BE49-F238E27FC236}">
                <a16:creationId xmlns:a16="http://schemas.microsoft.com/office/drawing/2014/main" id="{CB3C34F8-CF01-9045-B1F3-CB284842EB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448902" y="5691222"/>
            <a:ext cx="2004646" cy="116677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4AE863F-9683-3B44-9C13-3A81F897D9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215659" y="4687291"/>
            <a:ext cx="2004646" cy="217071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E3C506DC-D549-A34C-A913-B0245783E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3429001"/>
            <a:ext cx="2004646" cy="342899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15" name="Rubrik 1">
            <a:extLst>
              <a:ext uri="{FF2B5EF4-FFF2-40B4-BE49-F238E27FC236}">
                <a16:creationId xmlns:a16="http://schemas.microsoft.com/office/drawing/2014/main" id="{846F9607-EC5F-6642-A2BA-E01E9308CE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4172" y="469170"/>
            <a:ext cx="10925627" cy="907193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sv-SE" dirty="0"/>
              <a:t>Kapitelavsnitt</a:t>
            </a:r>
          </a:p>
        </p:txBody>
      </p:sp>
    </p:spTree>
    <p:extLst>
      <p:ext uri="{BB962C8B-B14F-4D97-AF65-F5344CB8AC3E}">
        <p14:creationId xmlns:p14="http://schemas.microsoft.com/office/powerpoint/2010/main" val="43421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lternativ fram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A94D1DAC-DC66-E245-A0ED-E408C0C58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1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4D04FC2-2F5B-BD44-8232-E4389CF99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73844" y="6237402"/>
            <a:ext cx="1492474" cy="410431"/>
          </a:xfrm>
          <a:prstGeom prst="rect">
            <a:avLst/>
          </a:prstGeom>
        </p:spPr>
      </p:pic>
      <p:sp>
        <p:nvSpPr>
          <p:cNvPr id="19" name="Ellips 18">
            <a:extLst>
              <a:ext uri="{FF2B5EF4-FFF2-40B4-BE49-F238E27FC236}">
                <a16:creationId xmlns:a16="http://schemas.microsoft.com/office/drawing/2014/main" id="{72390310-033E-D145-A37E-B24C9305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034778" y="5050966"/>
            <a:ext cx="1395911" cy="113327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1" dirty="0"/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DEEFEB6B-B3F5-AA48-AEFE-756ED979D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34926" y="4260330"/>
            <a:ext cx="1778281" cy="144263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1" dirty="0"/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659A03AC-2825-FB43-AE3A-9B3031508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107991" y="-1096749"/>
            <a:ext cx="5222010" cy="424442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736A520-3F33-FD41-A100-514F101AFB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395203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tx1"/>
                </a:solidFill>
                <a:latin typeface="MADE TOMMY" panose="02000503000000020004" pitchFamily="2" charset="77"/>
              </a:defRPr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sv-SE" dirty="0"/>
              <a:t>Skriv underrubrik</a:t>
            </a:r>
          </a:p>
        </p:txBody>
      </p:sp>
      <p:cxnSp>
        <p:nvCxnSpPr>
          <p:cNvPr id="11" name="Rak 10">
            <a:extLst>
              <a:ext uri="{FF2B5EF4-FFF2-40B4-BE49-F238E27FC236}">
                <a16:creationId xmlns:a16="http://schemas.microsoft.com/office/drawing/2014/main" id="{71ACA54E-7346-4C4F-96A5-3DF7CA422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02569" y="3080085"/>
            <a:ext cx="73833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>
            <a:extLst>
              <a:ext uri="{FF2B5EF4-FFF2-40B4-BE49-F238E27FC236}">
                <a16:creationId xmlns:a16="http://schemas.microsoft.com/office/drawing/2014/main" id="{19EF1C71-0DBC-2A47-93D4-E86CCB417F4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4"/>
            <a:ext cx="9144000" cy="1620836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  <a:latin typeface="MADE TOMMY" panose="02000503000000020004" pitchFamily="2" charset="77"/>
              </a:defRPr>
            </a:lvl1pPr>
          </a:lstStyle>
          <a:p>
            <a:r>
              <a:rPr lang="sv-SE" dirty="0"/>
              <a:t>Skriv rapportrubrik</a:t>
            </a:r>
          </a:p>
        </p:txBody>
      </p:sp>
    </p:spTree>
    <p:extLst>
      <p:ext uri="{BB962C8B-B14F-4D97-AF65-F5344CB8AC3E}">
        <p14:creationId xmlns:p14="http://schemas.microsoft.com/office/powerpoint/2010/main" val="300344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Alternativ fram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A94D1DAC-DC66-E245-A0ED-E408C0C58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1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4D04FC2-2F5B-BD44-8232-E4389CF99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73844" y="6237402"/>
            <a:ext cx="1492474" cy="410431"/>
          </a:xfrm>
          <a:prstGeom prst="rect">
            <a:avLst/>
          </a:prstGeom>
        </p:spPr>
      </p:pic>
      <p:sp>
        <p:nvSpPr>
          <p:cNvPr id="19" name="Ellips 18">
            <a:extLst>
              <a:ext uri="{FF2B5EF4-FFF2-40B4-BE49-F238E27FC236}">
                <a16:creationId xmlns:a16="http://schemas.microsoft.com/office/drawing/2014/main" id="{72390310-033E-D145-A37E-B24C9305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034778" y="5050966"/>
            <a:ext cx="1395911" cy="113327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1" dirty="0"/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DEEFEB6B-B3F5-AA48-AEFE-756ED979D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34926" y="4260330"/>
            <a:ext cx="1778281" cy="144263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1" dirty="0"/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659A03AC-2825-FB43-AE3A-9B3031508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107991" y="-1096749"/>
            <a:ext cx="5222010" cy="424442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736A520-3F33-FD41-A100-514F101AFB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395203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tx1"/>
                </a:solidFill>
                <a:latin typeface="MADE TOMMY" panose="02000503000000020004" pitchFamily="2" charset="77"/>
              </a:defRPr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sv-SE" dirty="0"/>
              <a:t>Undersökningar som leder till utveckling!</a:t>
            </a:r>
          </a:p>
        </p:txBody>
      </p:sp>
      <p:cxnSp>
        <p:nvCxnSpPr>
          <p:cNvPr id="11" name="Rak 10">
            <a:extLst>
              <a:ext uri="{FF2B5EF4-FFF2-40B4-BE49-F238E27FC236}">
                <a16:creationId xmlns:a16="http://schemas.microsoft.com/office/drawing/2014/main" id="{71ACA54E-7346-4C4F-96A5-3DF7CA422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02569" y="3080085"/>
            <a:ext cx="73833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>
            <a:extLst>
              <a:ext uri="{FF2B5EF4-FFF2-40B4-BE49-F238E27FC236}">
                <a16:creationId xmlns:a16="http://schemas.microsoft.com/office/drawing/2014/main" id="{19EF1C71-0DBC-2A47-93D4-E86CCB417F4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4"/>
            <a:ext cx="9144000" cy="1620836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  <a:latin typeface="MADE TOMMY" panose="02000503000000020004" pitchFamily="2" charset="77"/>
              </a:defRPr>
            </a:lvl1pPr>
          </a:lstStyle>
          <a:p>
            <a:r>
              <a:rPr lang="sv-SE" dirty="0"/>
              <a:t>Tack!</a:t>
            </a:r>
          </a:p>
        </p:txBody>
      </p:sp>
    </p:spTree>
    <p:extLst>
      <p:ext uri="{BB962C8B-B14F-4D97-AF65-F5344CB8AC3E}">
        <p14:creationId xmlns:p14="http://schemas.microsoft.com/office/powerpoint/2010/main" val="280456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iv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BF409F0-F454-D648-ABEC-DDDFB770F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2EBA-C90E-2446-83E3-751A44C3BCE0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A2E6CEA-7338-6843-A9AA-8D3D06B5F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0B4B28A-DD6D-4941-A438-D37D93C80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30AE-D41D-1B42-9F9E-DEBE1EF30DEF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1BF09BB-538B-F54B-A6FA-26CD048B00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F89B414-A9D1-3B4B-A443-E6DC5C99F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5BFC5F2-13D6-064D-9D87-09BF0211A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56257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6DD1E4-901E-3340-9FD2-14A78887B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2EBA-C90E-2446-83E3-751A44C3BCE0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50A1F8-9E83-BF49-B74A-90C3EB34A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D0FB256-BB54-F244-AFC2-022D7D0B81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30AE-D41D-1B42-9F9E-DEBE1EF30DEF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8C9FE93-8779-0848-B602-893F30EF3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4BCE9E8-A617-954D-86AB-C99ECEF24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4911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0E58E6-522A-774A-9F93-DC43E5D06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EF2C81D-689D-3341-B506-2EBB59E0C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94B597-F5BA-374E-9C20-9EC6807A4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B0D7-2B7F-174C-8617-0FD0665CD44A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7EA4A3-A874-8F4C-BAD1-2DF4DF650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CD6FA9B-38C9-A349-85EC-E6EEE495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6E07-05CB-DD48-AFBD-9521CC0317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85798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50B2F46-354A-3B41-979A-7FFCADCCF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30AE-D41D-1B42-9F9E-DEBE1EF30DEF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BA30F8-E2B9-D945-9A0D-6377D7BD37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6191F28-3B57-FE4B-9743-A0F12AF5E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52EBA-C90E-2446-83E3-751A44C3BCE0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AF71305-B99A-AD44-96DD-717909CF2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Lodrät rubrik 1">
            <a:extLst>
              <a:ext uri="{FF2B5EF4-FFF2-40B4-BE49-F238E27FC236}">
                <a16:creationId xmlns:a16="http://schemas.microsoft.com/office/drawing/2014/main" id="{C7D7DD6F-9D58-C54F-824F-128EA17883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11961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123416-E3CF-6247-9B90-836281F13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E774D01-B1B5-8C46-AC1A-E34A477045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D3E6DE1-D3D9-DC44-B727-5919080BF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AD38D57-24D4-B144-A950-E11AEAB43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B0D7-2B7F-174C-8617-0FD0665CD44A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6B21561-1F57-EC43-A5BC-BBED59235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83A1461-6575-EF4B-BA6F-B01DAADA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6E07-05CB-DD48-AFBD-9521CC0317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331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141449-0D8A-8443-94B7-8C9983A06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28D56F9-FD16-B946-BA38-0B1935903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E24F94-2A31-7844-B302-1860B1953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C7B88E4-2990-2E4C-AC67-AD7F41FA42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4710191-FF9F-4B43-B527-83910DDC41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1AF259D-F9E7-934B-AD20-65CFF8FA9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B0D7-2B7F-174C-8617-0FD0665CD44A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B2027DF-D47D-3B4E-B5E1-0324B5790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43E3926-D6AA-0C4A-ADC4-FF5F3A4E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6E07-05CB-DD48-AFBD-9521CC0317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8212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DCA895-E5B8-9240-9473-46969C7B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89532C9-68BD-6946-89A1-9A705E00B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B0D7-2B7F-174C-8617-0FD0665CD44A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90ADACB-F8EF-3E4E-B969-96A5CB9FC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4B86019-E9C4-BA4F-9B43-9D68B45D4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6E07-05CB-DD48-AFBD-9521CC0317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480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CBA5D92-9204-8242-96F6-37BC1ADAB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B0D7-2B7F-174C-8617-0FD0665CD44A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E91A301-3421-DA46-9DA6-1CA8D42F4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39DF1CA-0029-AB4D-ADD2-8BDA729B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6E07-05CB-DD48-AFBD-9521CC0317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293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87F7E7-FB49-1445-9FD1-FD6DC477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44951A-F1CE-CA4A-9DF6-93CF8D071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67A5344-2CEE-F94F-A99D-63B3A4CA7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6AEB803-486C-CA4F-8824-575979C86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B0D7-2B7F-174C-8617-0FD0665CD44A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4C9D819-B609-954F-99EC-A42B8D0F7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9970FF7-37D0-9649-B35F-61D2BF46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6E07-05CB-DD48-AFBD-9521CC0317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831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03B44D-085C-8B49-9087-3E43D37B8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216FBBE-1D08-0248-9CEA-7819DF1EF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951AD58-C25A-2E44-A882-0E5D1B43A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9672B09-B2B2-A641-B7EF-9812A5E40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B0D7-2B7F-174C-8617-0FD0665CD44A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944C7A3-FBAC-BD41-98CA-562A5AFF3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FB58CBE-CBCE-9A40-BC38-87880AB7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6E07-05CB-DD48-AFBD-9521CC0317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642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F832ADE-E62A-6D4A-96D7-CACE4E3E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42AA2F-B9EB-9041-B1A5-A2D324035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461570-9FBF-3346-9002-3B435F343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9B0D7-2B7F-174C-8617-0FD0665CD44A}" type="datetimeFigureOut">
              <a:rPr lang="sv-SE" smtClean="0"/>
              <a:t>2022-03-11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490B2D-426F-CE4B-97D6-00E3ADB27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A7E703-16C9-2C4A-8135-921AAD0418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E6E07-05CB-DD48-AFBD-9521CC0317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248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72BEE100-A72E-F145-9741-8B2DDB93B5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9512756" y="6129867"/>
            <a:ext cx="2091872" cy="535568"/>
          </a:xfrm>
          <a:prstGeom prst="rect">
            <a:avLst/>
          </a:prstGeom>
        </p:spPr>
      </p:pic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902A812-3138-2747-96FE-F02789348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34846" y="6355442"/>
            <a:ext cx="722310" cy="3136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52EBA-C90E-2446-83E3-751A44C3BCE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5128F6C-0DFD-2940-98CB-13A3680AA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7377" y="6343423"/>
            <a:ext cx="1367292" cy="3308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E30AE-D41D-1B42-9F9E-DEBE1EF30DEF}" type="datetimeFigureOut">
              <a:rPr lang="sv-SE" smtClean="0"/>
              <a:pPr/>
              <a:t>2022-03-11</a:t>
            </a:fld>
            <a:r>
              <a:rPr lang="sv-SE" dirty="0"/>
              <a:t> |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693EC0-468C-4449-8EBC-4427049AC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69144" y="6360633"/>
            <a:ext cx="4035084" cy="3136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dirty="0"/>
              <a:t>Sidfot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997EC1B-D3DE-F04A-89F2-EF0067EC2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7375" y="1654176"/>
            <a:ext cx="1101725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24E4DC8-0EAB-2242-87FE-56DFC43F1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75" y="469170"/>
            <a:ext cx="10925627" cy="9071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Enkätfabriken</a:t>
            </a:r>
          </a:p>
        </p:txBody>
      </p:sp>
    </p:spTree>
    <p:extLst>
      <p:ext uri="{BB962C8B-B14F-4D97-AF65-F5344CB8AC3E}">
        <p14:creationId xmlns:p14="http://schemas.microsoft.com/office/powerpoint/2010/main" val="426682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01">
          <p15:clr>
            <a:srgbClr val="F26B43"/>
          </p15:clr>
        </p15:guide>
        <p15:guide id="2" pos="6105">
          <p15:clr>
            <a:srgbClr val="F26B43"/>
          </p15:clr>
        </p15:guide>
        <p15:guide id="3" pos="135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278">
          <p15:clr>
            <a:srgbClr val="F26B43"/>
          </p15:clr>
        </p15:guide>
        <p15:guide id="6" orient="horz" pos="867">
          <p15:clr>
            <a:srgbClr val="F26B43"/>
          </p15:clr>
        </p15:guide>
        <p15:guide id="7" pos="301">
          <p15:clr>
            <a:srgbClr val="F26B43"/>
          </p15:clr>
        </p15:guide>
        <p15:guide id="8" orient="horz" pos="1026">
          <p15:clr>
            <a:srgbClr val="F26B43"/>
          </p15:clr>
        </p15:guide>
        <p15:guide id="9" pos="5939">
          <p15:clr>
            <a:srgbClr val="F26B43"/>
          </p15:clr>
        </p15:guide>
        <p15:guide id="10" orient="horz" pos="3997">
          <p15:clr>
            <a:srgbClr val="F26B43"/>
          </p15:clr>
        </p15:guide>
        <p15:guide id="11" orient="horz" pos="379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katfabriken.se/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CDA959-F182-8C4F-9624-673179E93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5100" y="1476657"/>
            <a:ext cx="6781800" cy="1166779"/>
          </a:xfrm>
        </p:spPr>
        <p:txBody>
          <a:bodyPr anchor="b">
            <a:normAutofit/>
          </a:bodyPr>
          <a:lstStyle/>
          <a:p>
            <a:r>
              <a:rPr lang="sv-SE" dirty="0"/>
              <a:t>Taltidningen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D139736-3EB6-834A-9491-8FA763A59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8132" y="3000549"/>
            <a:ext cx="5995737" cy="1166779"/>
          </a:xfrm>
        </p:spPr>
        <p:txBody>
          <a:bodyPr anchor="t">
            <a:normAutofit/>
          </a:bodyPr>
          <a:lstStyle/>
          <a:p>
            <a:r>
              <a:rPr lang="sv-SE" dirty="0"/>
              <a:t>Myndigheten för Tillgängliga Medier</a:t>
            </a:r>
          </a:p>
        </p:txBody>
      </p:sp>
      <p:pic>
        <p:nvPicPr>
          <p:cNvPr id="4" name="Bildobjekt 3" descr="En bild som visar loggan för myndigheten för tillgängliga medier&#10;&#10;Automatiskt genererad beskrivning">
            <a:extLst>
              <a:ext uri="{FF2B5EF4-FFF2-40B4-BE49-F238E27FC236}">
                <a16:creationId xmlns:a16="http://schemas.microsoft.com/office/drawing/2014/main" id="{B7FB7A18-0C85-B546-BF11-18B97DF6E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5448" y="298155"/>
            <a:ext cx="29464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12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2CD2924-BE16-C94A-B3DC-BC8F60E56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sv-SE" sz="1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Hur väl lever taltidningen upp till dina förväntningar?</a:t>
            </a:r>
            <a:endParaRPr lang="sv-SE" dirty="0">
              <a:effectLst/>
            </a:endParaRPr>
          </a:p>
        </p:txBody>
      </p:sp>
      <p:sp>
        <p:nvSpPr>
          <p:cNvPr id="4" name="Platshållare för text 2">
            <a:extLst>
              <a:ext uri="{FF2B5EF4-FFF2-40B4-BE49-F238E27FC236}">
                <a16:creationId xmlns:a16="http://schemas.microsoft.com/office/drawing/2014/main" id="{66E650FD-2A0D-4846-8A25-615599B5ECDD}"/>
              </a:ext>
            </a:extLst>
          </p:cNvPr>
          <p:cNvSpPr txBox="1">
            <a:spLocks/>
          </p:cNvSpPr>
          <p:nvPr/>
        </p:nvSpPr>
        <p:spPr>
          <a:xfrm>
            <a:off x="492290" y="872668"/>
            <a:ext cx="8935873" cy="10073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3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4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6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7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80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9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D52EED3F-9DAD-714F-A7A3-8741DA7BF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428023"/>
              </p:ext>
            </p:extLst>
          </p:nvPr>
        </p:nvGraphicFramePr>
        <p:xfrm>
          <a:off x="492290" y="1628775"/>
          <a:ext cx="1872000" cy="57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3647225289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63986239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antal svar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andel vet ej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970118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020486"/>
                  </a:ext>
                </a:extLst>
              </a:tr>
            </a:tbl>
          </a:graphicData>
        </a:graphic>
      </p:graphicFrame>
      <p:graphicFrame>
        <p:nvGraphicFramePr>
          <p:cNvPr id="3" name="Diagram 2" descr="Stapeldiagram som redovisar frågan.">
            <a:extLst>
              <a:ext uri="{FF2B5EF4-FFF2-40B4-BE49-F238E27FC236}">
                <a16:creationId xmlns:a16="http://schemas.microsoft.com/office/drawing/2014/main" id="{F26B4B5E-A554-9444-8024-5837E554C3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5898607"/>
              </p:ext>
            </p:extLst>
          </p:nvPr>
        </p:nvGraphicFramePr>
        <p:xfrm>
          <a:off x="477838" y="1880057"/>
          <a:ext cx="11221872" cy="425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164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78B3B79C-D9C3-A447-9503-37DE785B4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sv-SE" sz="1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Tänk på en perfekt taltidning. Hur nära eller långt ifrån en sådan taltidning hamnar MTM:s taltidning?</a:t>
            </a:r>
            <a:endParaRPr lang="sv-SE" dirty="0">
              <a:effectLst/>
            </a:endParaRPr>
          </a:p>
        </p:txBody>
      </p:sp>
      <p:sp>
        <p:nvSpPr>
          <p:cNvPr id="4" name="Platshållare för text 2">
            <a:extLst>
              <a:ext uri="{FF2B5EF4-FFF2-40B4-BE49-F238E27FC236}">
                <a16:creationId xmlns:a16="http://schemas.microsoft.com/office/drawing/2014/main" id="{66E650FD-2A0D-4846-8A25-615599B5ECDD}"/>
              </a:ext>
            </a:extLst>
          </p:cNvPr>
          <p:cNvSpPr txBox="1">
            <a:spLocks/>
          </p:cNvSpPr>
          <p:nvPr/>
        </p:nvSpPr>
        <p:spPr>
          <a:xfrm>
            <a:off x="492290" y="872668"/>
            <a:ext cx="8935873" cy="10073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3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4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6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7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80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9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D52EED3F-9DAD-714F-A7A3-8741DA7BF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623686"/>
              </p:ext>
            </p:extLst>
          </p:nvPr>
        </p:nvGraphicFramePr>
        <p:xfrm>
          <a:off x="492290" y="1628775"/>
          <a:ext cx="1872000" cy="57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3647225289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63986239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antal svar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andel vet ej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970118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020486"/>
                  </a:ext>
                </a:extLst>
              </a:tr>
            </a:tbl>
          </a:graphicData>
        </a:graphic>
      </p:graphicFrame>
      <p:graphicFrame>
        <p:nvGraphicFramePr>
          <p:cNvPr id="3" name="Diagram 2" descr="Stapeldiagram som redovisar frågan.">
            <a:extLst>
              <a:ext uri="{FF2B5EF4-FFF2-40B4-BE49-F238E27FC236}">
                <a16:creationId xmlns:a16="http://schemas.microsoft.com/office/drawing/2014/main" id="{F26B4B5E-A554-9444-8024-5837E554C3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6132071"/>
              </p:ext>
            </p:extLst>
          </p:nvPr>
        </p:nvGraphicFramePr>
        <p:xfrm>
          <a:off x="477838" y="1880057"/>
          <a:ext cx="11221872" cy="425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484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28A317-FF8E-D844-91DA-0113D1C47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243" y="441325"/>
            <a:ext cx="8543925" cy="935038"/>
          </a:xfrm>
        </p:spPr>
        <p:txBody>
          <a:bodyPr/>
          <a:lstStyle/>
          <a:p>
            <a:r>
              <a:rPr lang="sv-SE" dirty="0"/>
              <a:t>NLI – Nöjd läsare index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BB41DC8-12C4-DD47-A85B-3D8B21B78E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NLI är ett mått på de svarandes nöjdhet med Taltidningen baserat på medelvärdet av de tre föregående frågorna</a:t>
            </a:r>
          </a:p>
        </p:txBody>
      </p:sp>
      <p:graphicFrame>
        <p:nvGraphicFramePr>
          <p:cNvPr id="13" name="Tabell 12">
            <a:extLst>
              <a:ext uri="{FF2B5EF4-FFF2-40B4-BE49-F238E27FC236}">
                <a16:creationId xmlns:a16="http://schemas.microsoft.com/office/drawing/2014/main" id="{5A51873C-5CF1-6642-81B2-9C22386964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754423"/>
              </p:ext>
            </p:extLst>
          </p:nvPr>
        </p:nvGraphicFramePr>
        <p:xfrm>
          <a:off x="477838" y="2933747"/>
          <a:ext cx="11115451" cy="3312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74539">
                  <a:extLst>
                    <a:ext uri="{9D8B030D-6E8A-4147-A177-3AD203B41FA5}">
                      <a16:colId xmlns:a16="http://schemas.microsoft.com/office/drawing/2014/main" val="1159429802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2021594479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977316141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115663435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960000901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54442134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4262389095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976197383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742521226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26540437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618282182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07656620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27126632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upp till 65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66 - 75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76 - 85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86 - 95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äldre än 95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Daisy-spelare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Dubbel-utrustning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003139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NLI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831823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Hur nöjd eller missnöjd är du med taltidningen som helhet?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285396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Hur väl lever taltidningen upp till dina förväntningar?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044186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Tänk på en perfekt taltidning. Hur nära eller långt ifrån en sådan taltidning hamnar MTM:s taltidning?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848603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Lägsta antal svar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0236187"/>
                  </a:ext>
                </a:extLst>
              </a:tr>
            </a:tbl>
          </a:graphicData>
        </a:graphic>
      </p:graphicFrame>
      <p:sp>
        <p:nvSpPr>
          <p:cNvPr id="18" name="Ellips 17">
            <a:extLst>
              <a:ext uri="{FF2B5EF4-FFF2-40B4-BE49-F238E27FC236}">
                <a16:creationId xmlns:a16="http://schemas.microsoft.com/office/drawing/2014/main" id="{86194641-C6DF-A64C-A614-E0D666356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638044">
            <a:off x="8009153" y="382143"/>
            <a:ext cx="1969569" cy="191731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400" b="1" dirty="0">
                <a:solidFill>
                  <a:srgbClr val="000000"/>
                </a:solidFill>
                <a:latin typeface="MADE TOMMY" panose="02000503000000020004" pitchFamily="2" charset="77"/>
                <a:cs typeface="Arial Black" panose="020B0604020202020204" pitchFamily="34" charset="0"/>
              </a:rPr>
              <a:t>NLI</a:t>
            </a:r>
          </a:p>
          <a:p>
            <a:pPr algn="ctr"/>
            <a:r>
              <a:rPr lang="sv-SE" sz="4400" b="1" dirty="0">
                <a:solidFill>
                  <a:srgbClr val="000000"/>
                </a:solidFill>
                <a:latin typeface="MADE TOMMY" panose="02000503000000020004" pitchFamily="2" charset="77"/>
                <a:cs typeface="Arial Black" panose="020B0604020202020204" pitchFamily="34" charset="0"/>
              </a:rPr>
              <a:t>74</a:t>
            </a:r>
          </a:p>
        </p:txBody>
      </p:sp>
    </p:spTree>
    <p:extLst>
      <p:ext uri="{BB962C8B-B14F-4D97-AF65-F5344CB8AC3E}">
        <p14:creationId xmlns:p14="http://schemas.microsoft.com/office/powerpoint/2010/main" val="176145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CA96E056-E988-B443-9A44-C5F374899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sv-SE" sz="1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Hur troligt är det att du skulle rekommendera MTM:s taltidningar till en vän eller kollega som har samma behov som dig? </a:t>
            </a:r>
            <a:endParaRPr lang="sv-SE" dirty="0">
              <a:effectLst/>
            </a:endParaRPr>
          </a:p>
        </p:txBody>
      </p:sp>
      <p:sp>
        <p:nvSpPr>
          <p:cNvPr id="4" name="Platshållare för text 2">
            <a:extLst>
              <a:ext uri="{FF2B5EF4-FFF2-40B4-BE49-F238E27FC236}">
                <a16:creationId xmlns:a16="http://schemas.microsoft.com/office/drawing/2014/main" id="{66E650FD-2A0D-4846-8A25-615599B5ECDD}"/>
              </a:ext>
            </a:extLst>
          </p:cNvPr>
          <p:cNvSpPr txBox="1">
            <a:spLocks/>
          </p:cNvSpPr>
          <p:nvPr/>
        </p:nvSpPr>
        <p:spPr>
          <a:xfrm>
            <a:off x="492290" y="872668"/>
            <a:ext cx="8935873" cy="10073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3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4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6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7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80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9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D52EED3F-9DAD-714F-A7A3-8741DA7BF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067447"/>
              </p:ext>
            </p:extLst>
          </p:nvPr>
        </p:nvGraphicFramePr>
        <p:xfrm>
          <a:off x="492290" y="1628775"/>
          <a:ext cx="1872000" cy="57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3647225289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63986239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antal svar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andel vet ej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970118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020486"/>
                  </a:ext>
                </a:extLst>
              </a:tr>
            </a:tbl>
          </a:graphicData>
        </a:graphic>
      </p:graphicFrame>
      <p:graphicFrame>
        <p:nvGraphicFramePr>
          <p:cNvPr id="3" name="Diagram 2" descr="Stapeldiagram som redovisar frågan.">
            <a:extLst>
              <a:ext uri="{FF2B5EF4-FFF2-40B4-BE49-F238E27FC236}">
                <a16:creationId xmlns:a16="http://schemas.microsoft.com/office/drawing/2014/main" id="{F26B4B5E-A554-9444-8024-5837E554C3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8642852"/>
              </p:ext>
            </p:extLst>
          </p:nvPr>
        </p:nvGraphicFramePr>
        <p:xfrm>
          <a:off x="477838" y="1880057"/>
          <a:ext cx="11221872" cy="425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517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FF4819-EA0B-5D4F-ABCA-6CF8C40F1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NPS - Net Promoter Score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6A50237D-3B28-EB41-AE0A-67BA26A23A6D}"/>
              </a:ext>
            </a:extLst>
          </p:cNvPr>
          <p:cNvSpPr txBox="1">
            <a:spLocks/>
          </p:cNvSpPr>
          <p:nvPr/>
        </p:nvSpPr>
        <p:spPr>
          <a:xfrm>
            <a:off x="1635291" y="1640808"/>
            <a:ext cx="5337921" cy="5820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228606" indent="-228606" algn="l" defTabSz="914423" rtl="0" eaLnBrk="1" latinLnBrk="0" hangingPunct="1">
              <a:lnSpc>
                <a:spcPct val="100000"/>
              </a:lnSpc>
              <a:spcBef>
                <a:spcPts val="1001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18" indent="-228606" algn="l" defTabSz="914423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29" indent="-228606" algn="l" defTabSz="914423" rtl="0" eaLnBrk="1" latinLnBrk="0" hangingPunct="1">
              <a:lnSpc>
                <a:spcPct val="10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41" indent="-228606" algn="l" defTabSz="914423" rtl="0" eaLnBrk="1" latinLnBrk="0" hangingPunct="1">
              <a:lnSpc>
                <a:spcPct val="10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52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63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5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8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b="1" dirty="0"/>
              <a:t>Hur troligt är det att du skulle rekommendera MTM:s taltidningar  till en vän eller kollega som har samma behov som dig?</a:t>
            </a:r>
            <a:r>
              <a:rPr lang="sv-SE" dirty="0"/>
              <a:t> </a:t>
            </a:r>
            <a:endParaRPr lang="sv-SE" sz="1600" dirty="0"/>
          </a:p>
        </p:txBody>
      </p:sp>
      <p:pic>
        <p:nvPicPr>
          <p:cNvPr id="7" name="Bildobjekt 6" descr="Bild som grafiskt visar att personer som svarar 0-6 på frågan räknas som detractors, 7-8 som neutral och 9-10 som promoters.">
            <a:extLst>
              <a:ext uri="{FF2B5EF4-FFF2-40B4-BE49-F238E27FC236}">
                <a16:creationId xmlns:a16="http://schemas.microsoft.com/office/drawing/2014/main" id="{AC689728-97D0-E04A-BA16-0DE713726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7844" y="2222871"/>
            <a:ext cx="4141868" cy="1641709"/>
          </a:xfrm>
          <a:prstGeom prst="rect">
            <a:avLst/>
          </a:prstGeom>
        </p:spPr>
      </p:pic>
      <p:graphicFrame>
        <p:nvGraphicFramePr>
          <p:cNvPr id="11" name="Tabell 7">
            <a:extLst>
              <a:ext uri="{FF2B5EF4-FFF2-40B4-BE49-F238E27FC236}">
                <a16:creationId xmlns:a16="http://schemas.microsoft.com/office/drawing/2014/main" id="{F2FB494F-6FCA-024E-B231-3DCB5A15C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496183"/>
              </p:ext>
            </p:extLst>
          </p:nvPr>
        </p:nvGraphicFramePr>
        <p:xfrm>
          <a:off x="1787845" y="3864580"/>
          <a:ext cx="3108541" cy="2280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925">
                  <a:extLst>
                    <a:ext uri="{9D8B030D-6E8A-4147-A177-3AD203B41FA5}">
                      <a16:colId xmlns:a16="http://schemas.microsoft.com/office/drawing/2014/main" val="2021594479"/>
                    </a:ext>
                  </a:extLst>
                </a:gridCol>
                <a:gridCol w="1199616">
                  <a:extLst>
                    <a:ext uri="{9D8B030D-6E8A-4147-A177-3AD203B41FA5}">
                      <a16:colId xmlns:a16="http://schemas.microsoft.com/office/drawing/2014/main" val="1653282408"/>
                    </a:ext>
                  </a:extLst>
                </a:gridCol>
              </a:tblGrid>
              <a:tr h="284754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NPS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medarbetare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0031394"/>
                  </a:ext>
                </a:extLst>
              </a:tr>
              <a:tr h="395137">
                <a:tc>
                  <a:txBody>
                    <a:bodyPr/>
                    <a:lstStyle/>
                    <a:p>
                      <a:pPr algn="l"/>
                      <a:r>
                        <a:rPr lang="sv-SE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Detractor</a:t>
                      </a:r>
                    </a:p>
                  </a:txBody>
                  <a:tcPr marL="46840" marR="46840" marT="46840" marB="46840" anchor="ctr"/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r>
                        <a:rPr lang="sv-SE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8318234"/>
                  </a:ext>
                </a:extLst>
              </a:tr>
              <a:tr h="395137">
                <a:tc>
                  <a:txBody>
                    <a:bodyPr/>
                    <a:lstStyle/>
                    <a:p>
                      <a:pPr algn="l"/>
                      <a:r>
                        <a:rPr lang="sv-SE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Neutral</a:t>
                      </a:r>
                    </a:p>
                  </a:txBody>
                  <a:tcPr marL="46840" marR="46840" marT="46840" marB="46840" anchor="ctr"/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r>
                        <a:rPr lang="sv-SE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599660"/>
                  </a:ext>
                </a:extLst>
              </a:tr>
              <a:tr h="395137">
                <a:tc>
                  <a:txBody>
                    <a:bodyPr/>
                    <a:lstStyle/>
                    <a:p>
                      <a:pPr algn="l"/>
                      <a:r>
                        <a:rPr lang="sv-SE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Promoter</a:t>
                      </a:r>
                    </a:p>
                  </a:txBody>
                  <a:tcPr marL="46840" marR="46840" marT="46840" marB="46840" anchor="ctr"/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r>
                        <a:rPr lang="sv-SE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7506747"/>
                  </a:ext>
                </a:extLst>
              </a:tr>
              <a:tr h="395137">
                <a:tc>
                  <a:txBody>
                    <a:bodyPr/>
                    <a:lstStyle/>
                    <a:p>
                      <a:pPr algn="l"/>
                      <a:r>
                        <a:rPr lang="sv-SE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NPS</a:t>
                      </a:r>
                    </a:p>
                  </a:txBody>
                  <a:tcPr marL="46840" marR="46840" marT="46840" marB="46840" anchor="ctr"/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r>
                        <a:rPr lang="sv-SE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0465080"/>
                  </a:ext>
                </a:extLst>
              </a:tr>
              <a:tr h="395137">
                <a:tc>
                  <a:txBody>
                    <a:bodyPr/>
                    <a:lstStyle/>
                    <a:p>
                      <a:pPr algn="l"/>
                      <a:r>
                        <a:rPr lang="sv-SE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Antal svar </a:t>
                      </a:r>
                    </a:p>
                  </a:txBody>
                  <a:tcPr marL="46840" marR="46840" marT="46840" marB="46840" anchor="ctr"/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r>
                        <a:rPr lang="sv-SE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1626944"/>
                  </a:ext>
                </a:extLst>
              </a:tr>
            </a:tbl>
          </a:graphicData>
        </a:graphic>
      </p:graphicFrame>
      <p:sp>
        <p:nvSpPr>
          <p:cNvPr id="21" name="Rubrik 1">
            <a:extLst>
              <a:ext uri="{FF2B5EF4-FFF2-40B4-BE49-F238E27FC236}">
                <a16:creationId xmlns:a16="http://schemas.microsoft.com/office/drawing/2014/main" id="{CCCDAAE3-6B45-2444-8339-2C11DC3B812D}"/>
              </a:ext>
            </a:extLst>
          </p:cNvPr>
          <p:cNvSpPr txBox="1">
            <a:spLocks/>
          </p:cNvSpPr>
          <p:nvPr/>
        </p:nvSpPr>
        <p:spPr>
          <a:xfrm>
            <a:off x="6973212" y="2370613"/>
            <a:ext cx="4075788" cy="3424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Univers LT Std 55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tx1"/>
                </a:solidFill>
              </a:rPr>
              <a:t>Net Promoter Score: 51</a:t>
            </a:r>
          </a:p>
        </p:txBody>
      </p:sp>
      <p:pic>
        <p:nvPicPr>
          <p:cNvPr id="19" name="Platshållare för innehåll 4">
            <a:extLst>
              <a:ext uri="{FF2B5EF4-FFF2-40B4-BE49-F238E27FC236}">
                <a16:creationId xmlns:a16="http://schemas.microsoft.com/office/drawing/2014/main" id="{4CEBB471-80BD-D74E-9C42-21660E771C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t="11123" b="14721"/>
          <a:stretch/>
        </p:blipFill>
        <p:spPr>
          <a:xfrm>
            <a:off x="6538053" y="2842992"/>
            <a:ext cx="4195290" cy="2655575"/>
          </a:xfrm>
        </p:spPr>
      </p:pic>
      <p:sp>
        <p:nvSpPr>
          <p:cNvPr id="20" name="textruta 19">
            <a:extLst>
              <a:ext uri="{FF2B5EF4-FFF2-40B4-BE49-F238E27FC236}">
                <a16:creationId xmlns:a16="http://schemas.microsoft.com/office/drawing/2014/main" id="{6B14B2F1-BB39-EE41-9824-C99D97D04BF7}"/>
              </a:ext>
            </a:extLst>
          </p:cNvPr>
          <p:cNvSpPr txBox="1"/>
          <p:nvPr/>
        </p:nvSpPr>
        <p:spPr>
          <a:xfrm>
            <a:off x="6794097" y="5468917"/>
            <a:ext cx="3853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15%	           18%                    66%</a:t>
            </a:r>
          </a:p>
        </p:txBody>
      </p:sp>
    </p:spTree>
    <p:extLst>
      <p:ext uri="{BB962C8B-B14F-4D97-AF65-F5344CB8AC3E}">
        <p14:creationId xmlns:p14="http://schemas.microsoft.com/office/powerpoint/2010/main" val="110827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FF4819-EA0B-5D4F-ABCA-6CF8C40F1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NPS - Nedbrytningar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1BE6D991-405E-3A4C-A40B-9B1DF212CAA1}"/>
              </a:ext>
            </a:extLst>
          </p:cNvPr>
          <p:cNvSpPr txBox="1"/>
          <p:nvPr/>
        </p:nvSpPr>
        <p:spPr>
          <a:xfrm>
            <a:off x="6540980" y="4950171"/>
            <a:ext cx="3498295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63" dirty="0">
                <a:solidFill>
                  <a:schemeClr val="bg1"/>
                </a:solidFill>
              </a:rPr>
              <a:t>22%	           34%                    44%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EF15AAD0-C6F8-0C4A-9CEA-A8CF619F4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765491"/>
              </p:ext>
            </p:extLst>
          </p:nvPr>
        </p:nvGraphicFramePr>
        <p:xfrm>
          <a:off x="477838" y="2117319"/>
          <a:ext cx="11115451" cy="2592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74539">
                  <a:extLst>
                    <a:ext uri="{9D8B030D-6E8A-4147-A177-3AD203B41FA5}">
                      <a16:colId xmlns:a16="http://schemas.microsoft.com/office/drawing/2014/main" val="1159429802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2021594479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977316141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115663435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960000901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54442134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4262389095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976197383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742521226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26540437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618282182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07656620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27126632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upp till 65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66 - 75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76 - 85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86 - 95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äldre än 95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Daisy-spelare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Dubbel-utrustning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00313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Detractor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831823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Passives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285396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Promoters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044186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NPS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848603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 svar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0236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59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A92B2D-1DBF-4D4D-825D-D9F1E709F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sv-SE" sz="1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0 - 6. Vad ska MTM främst förbättra i sina taltidningar för att du skall bli mer benägen att rekommendera den?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F1CF3732-439D-0F4B-B804-281E216A18C3}"/>
              </a:ext>
            </a:extLst>
          </p:cNvPr>
          <p:cNvSpPr txBox="1">
            <a:spLocks/>
          </p:cNvSpPr>
          <p:nvPr/>
        </p:nvSpPr>
        <p:spPr>
          <a:xfrm>
            <a:off x="477838" y="1548720"/>
            <a:ext cx="9213850" cy="5021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3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4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6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7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80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9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dirty="0"/>
              <a:t>Fritext</a:t>
            </a:r>
            <a:br>
              <a:rPr lang="sv-SE" sz="1400" dirty="0"/>
            </a:br>
            <a:r>
              <a:rPr lang="sv-SE" sz="1400" b="0" dirty="0"/>
              <a:t>Antal svar: 61</a:t>
            </a:r>
          </a:p>
          <a:p>
            <a:endParaRPr lang="sv-SE" dirty="0"/>
          </a:p>
        </p:txBody>
      </p:sp>
      <p:graphicFrame>
        <p:nvGraphicFramePr>
          <p:cNvPr id="6" name="Diagram 5" descr="Stapeldiagram som redovisar frågan.">
            <a:extLst>
              <a:ext uri="{FF2B5EF4-FFF2-40B4-BE49-F238E27FC236}">
                <a16:creationId xmlns:a16="http://schemas.microsoft.com/office/drawing/2014/main" id="{1296E017-CDC7-7E4D-90A5-F3FB3FF143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214045"/>
              </p:ext>
            </p:extLst>
          </p:nvPr>
        </p:nvGraphicFramePr>
        <p:xfrm>
          <a:off x="2165350" y="2459409"/>
          <a:ext cx="7861300" cy="3343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ADE46AB0-2A8D-2D45-BDE3-B406C68D8FCC}"/>
              </a:ext>
            </a:extLst>
          </p:cNvPr>
          <p:cNvSpPr txBox="1"/>
          <p:nvPr/>
        </p:nvSpPr>
        <p:spPr>
          <a:xfrm>
            <a:off x="1635291" y="5975280"/>
            <a:ext cx="8314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Fritextsvaren har kategoriserats. Frågan ställdes bara till de som svarat 0-6 på frågan ” Hur troligt är det att du skulle rekommendera MTM:s taltidningar till en vän eller kollega som har samma behov som dig?”</a:t>
            </a:r>
          </a:p>
          <a:p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94838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0ED25C-3B71-BD4D-A692-53A83ABDE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sv-SE" sz="1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7 - 8. Vad skulle krävas för att du skulle ge MTM:s taltidningen ett ännu högre betyg?</a:t>
            </a:r>
            <a:endParaRPr lang="sv-SE" dirty="0">
              <a:effectLst/>
            </a:endParaRP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F1CF3732-439D-0F4B-B804-281E216A18C3}"/>
              </a:ext>
            </a:extLst>
          </p:cNvPr>
          <p:cNvSpPr txBox="1">
            <a:spLocks/>
          </p:cNvSpPr>
          <p:nvPr/>
        </p:nvSpPr>
        <p:spPr>
          <a:xfrm>
            <a:off x="477838" y="1404537"/>
            <a:ext cx="9213850" cy="6463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3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4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6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7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80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9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dirty="0"/>
              <a:t>Fritext</a:t>
            </a:r>
            <a:br>
              <a:rPr lang="sv-SE" sz="1400" dirty="0"/>
            </a:br>
            <a:r>
              <a:rPr lang="sv-SE" sz="1400" b="0" dirty="0"/>
              <a:t>Antal svar: 73</a:t>
            </a:r>
          </a:p>
          <a:p>
            <a:endParaRPr lang="sv-SE" dirty="0"/>
          </a:p>
        </p:txBody>
      </p:sp>
      <p:graphicFrame>
        <p:nvGraphicFramePr>
          <p:cNvPr id="6" name="Diagram 5" descr="Stapeldiagram som redovisar frågan.">
            <a:extLst>
              <a:ext uri="{FF2B5EF4-FFF2-40B4-BE49-F238E27FC236}">
                <a16:creationId xmlns:a16="http://schemas.microsoft.com/office/drawing/2014/main" id="{2893A5EC-87B7-5241-8D37-F57AE58CFF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579662"/>
              </p:ext>
            </p:extLst>
          </p:nvPr>
        </p:nvGraphicFramePr>
        <p:xfrm>
          <a:off x="1970158" y="2182126"/>
          <a:ext cx="8251684" cy="3661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ADE46AB0-2A8D-2D45-BDE3-B406C68D8FCC}"/>
              </a:ext>
            </a:extLst>
          </p:cNvPr>
          <p:cNvSpPr txBox="1"/>
          <p:nvPr/>
        </p:nvSpPr>
        <p:spPr>
          <a:xfrm>
            <a:off x="1635291" y="5975280"/>
            <a:ext cx="8314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Fritextsvaren har kategoriserats. Frågan ställdes bara till de som svarat 7-8 på frågan ” Hur troligt är det att du skulle rekommendera MTM:s taltidningar till en vän eller kollega som har samma behov som dig?”</a:t>
            </a:r>
          </a:p>
          <a:p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884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A35F8A-CF3F-3949-9B5F-A01826630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sv-SE" sz="1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9 - 10. Vad är det främstaskälet till att du rekommenderar MTM:s taltidningar?</a:t>
            </a:r>
            <a:endParaRPr lang="sv-SE" dirty="0">
              <a:effectLst/>
            </a:endParaRP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F1CF3732-439D-0F4B-B804-281E216A18C3}"/>
              </a:ext>
            </a:extLst>
          </p:cNvPr>
          <p:cNvSpPr txBox="1">
            <a:spLocks/>
          </p:cNvSpPr>
          <p:nvPr/>
        </p:nvSpPr>
        <p:spPr>
          <a:xfrm>
            <a:off x="477838" y="1404537"/>
            <a:ext cx="9213850" cy="6463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3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4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6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7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80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9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dirty="0"/>
              <a:t>Fritext</a:t>
            </a:r>
            <a:br>
              <a:rPr lang="sv-SE" sz="1400" dirty="0"/>
            </a:br>
            <a:r>
              <a:rPr lang="sv-SE" sz="1400" b="0" dirty="0"/>
              <a:t>Antal svar: 273</a:t>
            </a:r>
          </a:p>
          <a:p>
            <a:endParaRPr lang="sv-SE" dirty="0"/>
          </a:p>
        </p:txBody>
      </p:sp>
      <p:graphicFrame>
        <p:nvGraphicFramePr>
          <p:cNvPr id="5" name="Diagram 4" descr="Stapeldiagram som redovisar frågan.">
            <a:extLst>
              <a:ext uri="{FF2B5EF4-FFF2-40B4-BE49-F238E27FC236}">
                <a16:creationId xmlns:a16="http://schemas.microsoft.com/office/drawing/2014/main" id="{74CAA26B-C865-7C46-AADE-1D4943C6B9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325102"/>
              </p:ext>
            </p:extLst>
          </p:nvPr>
        </p:nvGraphicFramePr>
        <p:xfrm>
          <a:off x="1746250" y="2031390"/>
          <a:ext cx="8699500" cy="364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ADE46AB0-2A8D-2D45-BDE3-B406C68D8FCC}"/>
              </a:ext>
            </a:extLst>
          </p:cNvPr>
          <p:cNvSpPr txBox="1"/>
          <p:nvPr/>
        </p:nvSpPr>
        <p:spPr>
          <a:xfrm>
            <a:off x="1635291" y="5975280"/>
            <a:ext cx="8314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Fritextsvaren har kategoriserats. Frågan ställdes bara till de som svarat 9-10 på frågan ” Hur troligt är det att du skulle rekommendera MTM:s taltidningar till en vän eller kollega som har samma behov som dig?”</a:t>
            </a:r>
          </a:p>
          <a:p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39511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5914CD4C-BD0A-7A43-88F9-C941AC155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sv-SE" sz="18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Hur läser du huvudsakligen din taltidning?</a:t>
            </a:r>
            <a:endParaRPr lang="sv-SE" dirty="0">
              <a:effectLst/>
            </a:endParaRPr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690A4E0-523A-0A42-B755-9639FD2AE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4172" y="1085642"/>
            <a:ext cx="9087516" cy="824400"/>
          </a:xfrm>
        </p:spPr>
        <p:txBody>
          <a:bodyPr>
            <a:noAutofit/>
          </a:bodyPr>
          <a:lstStyle/>
          <a:p>
            <a:r>
              <a:rPr lang="sv-SE" sz="1400" b="0" dirty="0"/>
              <a:t>Antal svar: 411</a:t>
            </a:r>
          </a:p>
        </p:txBody>
      </p:sp>
      <p:graphicFrame>
        <p:nvGraphicFramePr>
          <p:cNvPr id="2" name="Diagram 1" descr="Stapeldiagram som redovisar frågan.">
            <a:extLst>
              <a:ext uri="{FF2B5EF4-FFF2-40B4-BE49-F238E27FC236}">
                <a16:creationId xmlns:a16="http://schemas.microsoft.com/office/drawing/2014/main" id="{0C95C689-3A33-2C4C-AE8C-71BC9804C0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2694469"/>
              </p:ext>
            </p:extLst>
          </p:nvPr>
        </p:nvGraphicFramePr>
        <p:xfrm>
          <a:off x="477839" y="2462283"/>
          <a:ext cx="5618162" cy="3143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46071F3B-684A-B042-A082-D96CB5EBCD21}"/>
              </a:ext>
            </a:extLst>
          </p:cNvPr>
          <p:cNvSpPr txBox="1"/>
          <p:nvPr/>
        </p:nvSpPr>
        <p:spPr>
          <a:xfrm>
            <a:off x="7094781" y="1292732"/>
            <a:ext cx="46193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De som svarade ”Annat, nämligen:” fick möjlighet att i fritext beskriva hur de huvudsakligen läser sin taltidning. De vanligaste svaren har kategoriserats nedan.</a:t>
            </a:r>
          </a:p>
          <a:p>
            <a:endParaRPr lang="sv-SE" sz="1400" dirty="0"/>
          </a:p>
          <a:p>
            <a:r>
              <a:rPr lang="sv-SE" sz="1400" dirty="0"/>
              <a:t>Antal svar: 149</a:t>
            </a:r>
          </a:p>
        </p:txBody>
      </p:sp>
      <p:graphicFrame>
        <p:nvGraphicFramePr>
          <p:cNvPr id="6" name="Diagram 5" descr="Stapeldiagram som redovisar frågan.">
            <a:extLst>
              <a:ext uri="{FF2B5EF4-FFF2-40B4-BE49-F238E27FC236}">
                <a16:creationId xmlns:a16="http://schemas.microsoft.com/office/drawing/2014/main" id="{E1DF3285-05A2-AA4D-9C72-4D32D9F789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122170"/>
              </p:ext>
            </p:extLst>
          </p:nvPr>
        </p:nvGraphicFramePr>
        <p:xfrm>
          <a:off x="5314339" y="2462283"/>
          <a:ext cx="7096125" cy="3378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ruta 7">
            <a:extLst>
              <a:ext uri="{FF2B5EF4-FFF2-40B4-BE49-F238E27FC236}">
                <a16:creationId xmlns:a16="http://schemas.microsoft.com/office/drawing/2014/main" id="{CBBB7AC7-9593-F249-A1AD-C187FCB00441}"/>
              </a:ext>
            </a:extLst>
          </p:cNvPr>
          <p:cNvSpPr txBox="1"/>
          <p:nvPr/>
        </p:nvSpPr>
        <p:spPr>
          <a:xfrm>
            <a:off x="477838" y="6021388"/>
            <a:ext cx="8576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*Observera att resultatbrytningen som görs på typ av spelare baseras på registerdata, inte på denna fråga.</a:t>
            </a:r>
          </a:p>
        </p:txBody>
      </p:sp>
    </p:spTree>
    <p:extLst>
      <p:ext uri="{BB962C8B-B14F-4D97-AF65-F5344CB8AC3E}">
        <p14:creationId xmlns:p14="http://schemas.microsoft.com/office/powerpoint/2010/main" val="400571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E0514D-6E66-B949-8A68-7933D2BB3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5149" y="2262221"/>
            <a:ext cx="6781800" cy="1166779"/>
          </a:xfrm>
        </p:spPr>
        <p:txBody>
          <a:bodyPr anchor="b">
            <a:normAutofit/>
          </a:bodyPr>
          <a:lstStyle/>
          <a:p>
            <a:r>
              <a:rPr lang="sv-SE" dirty="0"/>
              <a:t>Bakgrund &amp; Genomförande</a:t>
            </a:r>
          </a:p>
        </p:txBody>
      </p:sp>
    </p:spTree>
    <p:extLst>
      <p:ext uri="{BB962C8B-B14F-4D97-AF65-F5344CB8AC3E}">
        <p14:creationId xmlns:p14="http://schemas.microsoft.com/office/powerpoint/2010/main" val="301792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28A317-FF8E-D844-91DA-0113D1C47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8" y="789403"/>
            <a:ext cx="8950325" cy="586960"/>
          </a:xfrm>
        </p:spPr>
        <p:txBody>
          <a:bodyPr>
            <a:noAutofit/>
          </a:bodyPr>
          <a:lstStyle/>
          <a:p>
            <a:r>
              <a:rPr lang="sv-SE" dirty="0"/>
              <a:t>Användarupplevelse</a:t>
            </a:r>
          </a:p>
        </p:txBody>
      </p:sp>
      <p:graphicFrame>
        <p:nvGraphicFramePr>
          <p:cNvPr id="3" name="Diagram 2" descr="Stapeldiagram som redovisar frågan.">
            <a:extLst>
              <a:ext uri="{FF2B5EF4-FFF2-40B4-BE49-F238E27FC236}">
                <a16:creationId xmlns:a16="http://schemas.microsoft.com/office/drawing/2014/main" id="{DFE904C3-24A9-0046-A02B-3B434B78C9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7580071"/>
              </p:ext>
            </p:extLst>
          </p:nvPr>
        </p:nvGraphicFramePr>
        <p:xfrm>
          <a:off x="477838" y="1628776"/>
          <a:ext cx="8950325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3302F1B4-9429-7A4F-A6A1-F2AE006C78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995206"/>
              </p:ext>
            </p:extLst>
          </p:nvPr>
        </p:nvGraphicFramePr>
        <p:xfrm>
          <a:off x="9691688" y="1628776"/>
          <a:ext cx="1872000" cy="352399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24000">
                  <a:extLst>
                    <a:ext uri="{9D8B030D-6E8A-4147-A177-3AD203B41FA5}">
                      <a16:colId xmlns:a16="http://schemas.microsoft.com/office/drawing/2014/main" val="3349311195"/>
                    </a:ext>
                  </a:extLst>
                </a:gridCol>
                <a:gridCol w="624000">
                  <a:extLst>
                    <a:ext uri="{9D8B030D-6E8A-4147-A177-3AD203B41FA5}">
                      <a16:colId xmlns:a16="http://schemas.microsoft.com/office/drawing/2014/main" val="3355539757"/>
                    </a:ext>
                  </a:extLst>
                </a:gridCol>
                <a:gridCol w="624000">
                  <a:extLst>
                    <a:ext uri="{9D8B030D-6E8A-4147-A177-3AD203B41FA5}">
                      <a16:colId xmlns:a16="http://schemas.microsoft.com/office/drawing/2014/main" val="781301272"/>
                    </a:ext>
                  </a:extLst>
                </a:gridCol>
              </a:tblGrid>
              <a:tr h="65722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  <a:latin typeface="+mn-lt"/>
                        </a:rPr>
                        <a:t>antal svar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  <a:latin typeface="+mn-lt"/>
                        </a:rPr>
                        <a:t>andel vet ej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  <a:latin typeface="+mn-lt"/>
                        </a:rPr>
                        <a:t>medel-värde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807716"/>
                  </a:ext>
                </a:extLst>
              </a:tr>
              <a:tr h="10554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313923"/>
                  </a:ext>
                </a:extLst>
              </a:tr>
              <a:tr h="662090"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605196"/>
                  </a:ext>
                </a:extLst>
              </a:tr>
              <a:tr h="1149179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084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88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71C58C-95A8-764E-B00D-00B4CC47E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Nedbrytningar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2C897E00-0B0D-1647-A91B-07950B44E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248181"/>
              </p:ext>
            </p:extLst>
          </p:nvPr>
        </p:nvGraphicFramePr>
        <p:xfrm>
          <a:off x="477838" y="2117319"/>
          <a:ext cx="11115451" cy="1728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74539">
                  <a:extLst>
                    <a:ext uri="{9D8B030D-6E8A-4147-A177-3AD203B41FA5}">
                      <a16:colId xmlns:a16="http://schemas.microsoft.com/office/drawing/2014/main" val="1159429802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2021594479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977316141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115663435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960000901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54442134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4262389095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976197383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742521226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26540437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618282182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07656620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27126632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upp till 65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66 - 75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76 - 85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86 - 95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äldre än 95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Daisy-spelare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Dubbel-utrustning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00313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 är enkelt att hantera utrustningen som används för att läsa taltidningen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831823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 är enkelt att hitta och navigera i taltidningen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285396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Lägsta antal svar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0441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6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28A317-FF8E-D844-91DA-0113D1C47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8" y="789403"/>
            <a:ext cx="8950325" cy="586960"/>
          </a:xfrm>
        </p:spPr>
        <p:txBody>
          <a:bodyPr>
            <a:noAutofit/>
          </a:bodyPr>
          <a:lstStyle/>
          <a:p>
            <a:r>
              <a:rPr lang="sv-SE" dirty="0"/>
              <a:t>Ljudkvalitet</a:t>
            </a:r>
          </a:p>
        </p:txBody>
      </p:sp>
      <p:graphicFrame>
        <p:nvGraphicFramePr>
          <p:cNvPr id="3" name="Diagram 2" descr="Stapeldiagram som redovisar frågan.">
            <a:extLst>
              <a:ext uri="{FF2B5EF4-FFF2-40B4-BE49-F238E27FC236}">
                <a16:creationId xmlns:a16="http://schemas.microsoft.com/office/drawing/2014/main" id="{DFE904C3-24A9-0046-A02B-3B434B78C9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163926"/>
              </p:ext>
            </p:extLst>
          </p:nvPr>
        </p:nvGraphicFramePr>
        <p:xfrm>
          <a:off x="477838" y="1628776"/>
          <a:ext cx="8950325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3302F1B4-9429-7A4F-A6A1-F2AE006C78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521310"/>
              </p:ext>
            </p:extLst>
          </p:nvPr>
        </p:nvGraphicFramePr>
        <p:xfrm>
          <a:off x="9691688" y="1628776"/>
          <a:ext cx="1872000" cy="352399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24000">
                  <a:extLst>
                    <a:ext uri="{9D8B030D-6E8A-4147-A177-3AD203B41FA5}">
                      <a16:colId xmlns:a16="http://schemas.microsoft.com/office/drawing/2014/main" val="3349311195"/>
                    </a:ext>
                  </a:extLst>
                </a:gridCol>
                <a:gridCol w="624000">
                  <a:extLst>
                    <a:ext uri="{9D8B030D-6E8A-4147-A177-3AD203B41FA5}">
                      <a16:colId xmlns:a16="http://schemas.microsoft.com/office/drawing/2014/main" val="3355539757"/>
                    </a:ext>
                  </a:extLst>
                </a:gridCol>
                <a:gridCol w="624000">
                  <a:extLst>
                    <a:ext uri="{9D8B030D-6E8A-4147-A177-3AD203B41FA5}">
                      <a16:colId xmlns:a16="http://schemas.microsoft.com/office/drawing/2014/main" val="781301272"/>
                    </a:ext>
                  </a:extLst>
                </a:gridCol>
              </a:tblGrid>
              <a:tr h="65722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  <a:latin typeface="+mn-lt"/>
                        </a:rPr>
                        <a:t>antal svar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  <a:latin typeface="+mn-lt"/>
                        </a:rPr>
                        <a:t>andel vet ej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  <a:latin typeface="+mn-lt"/>
                        </a:rPr>
                        <a:t>medel-värde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807716"/>
                  </a:ext>
                </a:extLst>
              </a:tr>
              <a:tr h="10554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313923"/>
                  </a:ext>
                </a:extLst>
              </a:tr>
              <a:tr h="662090"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605196"/>
                  </a:ext>
                </a:extLst>
              </a:tr>
              <a:tr h="1149179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084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14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97CB6F-296A-E049-8D93-9040C41FB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Nedbrytningar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2C897E00-0B0D-1647-A91B-07950B44E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388015"/>
              </p:ext>
            </p:extLst>
          </p:nvPr>
        </p:nvGraphicFramePr>
        <p:xfrm>
          <a:off x="477838" y="2117319"/>
          <a:ext cx="11115451" cy="1728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74539">
                  <a:extLst>
                    <a:ext uri="{9D8B030D-6E8A-4147-A177-3AD203B41FA5}">
                      <a16:colId xmlns:a16="http://schemas.microsoft.com/office/drawing/2014/main" val="1159429802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2021594479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977316141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115663435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960000901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54442134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4262389095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976197383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742521226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26540437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618282182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07656620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27126632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upp till 65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66 - 75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76 - 85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86 - 95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äldre än 95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Daisy-spelare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Dubbel-utrustning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00313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Volymen är bra och jämn under hela taltidningen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831823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Ljudvolymen är lätt att ändra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285396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Lägsta antal svar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0441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59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28A317-FF8E-D844-91DA-0113D1C47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8" y="789403"/>
            <a:ext cx="8950325" cy="586960"/>
          </a:xfrm>
        </p:spPr>
        <p:txBody>
          <a:bodyPr>
            <a:noAutofit/>
          </a:bodyPr>
          <a:lstStyle/>
          <a:p>
            <a:r>
              <a:rPr lang="sv-SE" dirty="0"/>
              <a:t>Talsyntes</a:t>
            </a:r>
          </a:p>
        </p:txBody>
      </p:sp>
      <p:graphicFrame>
        <p:nvGraphicFramePr>
          <p:cNvPr id="3" name="Diagram 2" descr="Stapeldiagram som redovisar frågan.">
            <a:extLst>
              <a:ext uri="{FF2B5EF4-FFF2-40B4-BE49-F238E27FC236}">
                <a16:creationId xmlns:a16="http://schemas.microsoft.com/office/drawing/2014/main" id="{DFE904C3-24A9-0046-A02B-3B434B78C9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207574"/>
              </p:ext>
            </p:extLst>
          </p:nvPr>
        </p:nvGraphicFramePr>
        <p:xfrm>
          <a:off x="477838" y="1628776"/>
          <a:ext cx="8950325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3302F1B4-9429-7A4F-A6A1-F2AE006C78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525591"/>
              </p:ext>
            </p:extLst>
          </p:nvPr>
        </p:nvGraphicFramePr>
        <p:xfrm>
          <a:off x="9691688" y="1628776"/>
          <a:ext cx="1872000" cy="369399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24000">
                  <a:extLst>
                    <a:ext uri="{9D8B030D-6E8A-4147-A177-3AD203B41FA5}">
                      <a16:colId xmlns:a16="http://schemas.microsoft.com/office/drawing/2014/main" val="3349311195"/>
                    </a:ext>
                  </a:extLst>
                </a:gridCol>
                <a:gridCol w="624000">
                  <a:extLst>
                    <a:ext uri="{9D8B030D-6E8A-4147-A177-3AD203B41FA5}">
                      <a16:colId xmlns:a16="http://schemas.microsoft.com/office/drawing/2014/main" val="3355539757"/>
                    </a:ext>
                  </a:extLst>
                </a:gridCol>
                <a:gridCol w="624000">
                  <a:extLst>
                    <a:ext uri="{9D8B030D-6E8A-4147-A177-3AD203B41FA5}">
                      <a16:colId xmlns:a16="http://schemas.microsoft.com/office/drawing/2014/main" val="781301272"/>
                    </a:ext>
                  </a:extLst>
                </a:gridCol>
              </a:tblGrid>
              <a:tr h="41452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  <a:latin typeface="+mn-lt"/>
                        </a:rPr>
                        <a:t>antal svar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  <a:latin typeface="+mn-lt"/>
                        </a:rPr>
                        <a:t>andel vet ej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  <a:latin typeface="+mn-lt"/>
                        </a:rPr>
                        <a:t>medel-värde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807716"/>
                  </a:ext>
                </a:extLst>
              </a:tr>
              <a:tr h="65155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313923"/>
                  </a:ext>
                </a:extLst>
              </a:tr>
              <a:tr h="65155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605196"/>
                  </a:ext>
                </a:extLst>
              </a:tr>
              <a:tr h="65155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084180"/>
                  </a:ext>
                </a:extLst>
              </a:tr>
              <a:tr h="65155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1634062"/>
                  </a:ext>
                </a:extLst>
              </a:tr>
              <a:tr h="65155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741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64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C818C7-0FC5-B74C-BF5D-C9B7C003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Nedbrytningar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2C897E00-0B0D-1647-A91B-07950B44E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418273"/>
              </p:ext>
            </p:extLst>
          </p:nvPr>
        </p:nvGraphicFramePr>
        <p:xfrm>
          <a:off x="477838" y="2117319"/>
          <a:ext cx="11115451" cy="3024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74539">
                  <a:extLst>
                    <a:ext uri="{9D8B030D-6E8A-4147-A177-3AD203B41FA5}">
                      <a16:colId xmlns:a16="http://schemas.microsoft.com/office/drawing/2014/main" val="1159429802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2021594479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977316141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115663435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960000901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54442134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4262389095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976197383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742521226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26540437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618282182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07656620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27126632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upp till 65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66 - 75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76 - 85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86 - 95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äldre än 95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Daisy-spelare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Dubbel-utrustning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00313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Kvalitén på talsyntesen är bra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831823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Inläsningen har bra flyt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285396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Orden uttalas rätt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044186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Inläsningen är tydlig och det är lätt att förstå innehållet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927198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Inläsningen är som helhet mycket bra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658176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Lägsta antal svar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3221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94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5">
            <a:extLst>
              <a:ext uri="{FF2B5EF4-FFF2-40B4-BE49-F238E27FC236}">
                <a16:creationId xmlns:a16="http://schemas.microsoft.com/office/drawing/2014/main" id="{B3203EF1-5517-A341-B16E-E966F6540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172" y="469170"/>
            <a:ext cx="10925627" cy="907193"/>
          </a:xfrm>
        </p:spPr>
        <p:txBody>
          <a:bodyPr/>
          <a:lstStyle/>
          <a:p>
            <a:r>
              <a:rPr lang="sv-SE" dirty="0"/>
              <a:t>Taltidningshjälpen</a:t>
            </a:r>
          </a:p>
        </p:txBody>
      </p:sp>
      <p:sp>
        <p:nvSpPr>
          <p:cNvPr id="8" name="Platshållare för text 4">
            <a:extLst>
              <a:ext uri="{FF2B5EF4-FFF2-40B4-BE49-F238E27FC236}">
                <a16:creationId xmlns:a16="http://schemas.microsoft.com/office/drawing/2014/main" id="{56AA11DC-F85F-0348-9E86-B1EED7A26CDE}"/>
              </a:ext>
            </a:extLst>
          </p:cNvPr>
          <p:cNvSpPr txBox="1">
            <a:spLocks/>
          </p:cNvSpPr>
          <p:nvPr/>
        </p:nvSpPr>
        <p:spPr>
          <a:xfrm>
            <a:off x="477838" y="1690372"/>
            <a:ext cx="5165558" cy="8239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3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4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6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7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80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9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Känner du till att du kan rapportera in uttalsförbättringar till Taltidningshjälpen?</a:t>
            </a:r>
          </a:p>
          <a:p>
            <a:r>
              <a:rPr lang="sv-SE" b="0" dirty="0"/>
              <a:t>Antal svar: 411</a:t>
            </a:r>
          </a:p>
        </p:txBody>
      </p:sp>
      <p:graphicFrame>
        <p:nvGraphicFramePr>
          <p:cNvPr id="7" name="Platshållare för innehåll 7" descr="Cirkeldiagram som redovisar svaren på frågan">
            <a:extLst>
              <a:ext uri="{FF2B5EF4-FFF2-40B4-BE49-F238E27FC236}">
                <a16:creationId xmlns:a16="http://schemas.microsoft.com/office/drawing/2014/main" id="{77866B7D-F840-7B43-8A2A-654415D7AD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3614248"/>
              </p:ext>
            </p:extLst>
          </p:nvPr>
        </p:nvGraphicFramePr>
        <p:xfrm>
          <a:off x="477838" y="2840325"/>
          <a:ext cx="4347745" cy="3105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Platshållare för text 4">
            <a:extLst>
              <a:ext uri="{FF2B5EF4-FFF2-40B4-BE49-F238E27FC236}">
                <a16:creationId xmlns:a16="http://schemas.microsoft.com/office/drawing/2014/main" id="{FCE2AF3D-512C-764A-9DBC-D971A1E49468}"/>
              </a:ext>
            </a:extLst>
          </p:cNvPr>
          <p:cNvSpPr txBox="1">
            <a:spLocks/>
          </p:cNvSpPr>
          <p:nvPr/>
        </p:nvSpPr>
        <p:spPr>
          <a:xfrm>
            <a:off x="6131788" y="1690372"/>
            <a:ext cx="4793163" cy="8239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3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4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6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7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80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9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Känner du till att taltidningshjälpen finns?</a:t>
            </a:r>
          </a:p>
          <a:p>
            <a:r>
              <a:rPr lang="sv-SE" b="0" dirty="0"/>
              <a:t>Antal svar: 411</a:t>
            </a:r>
          </a:p>
        </p:txBody>
      </p:sp>
      <p:graphicFrame>
        <p:nvGraphicFramePr>
          <p:cNvPr id="10" name="Platshållare för innehåll 7" descr="Cirkeldiagram som redovisar svaren på frågan">
            <a:extLst>
              <a:ext uri="{FF2B5EF4-FFF2-40B4-BE49-F238E27FC236}">
                <a16:creationId xmlns:a16="http://schemas.microsoft.com/office/drawing/2014/main" id="{B9FD8F3E-15C1-9547-A06C-124C73ECD3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524953"/>
              </p:ext>
            </p:extLst>
          </p:nvPr>
        </p:nvGraphicFramePr>
        <p:xfrm>
          <a:off x="6131788" y="2828293"/>
          <a:ext cx="4347745" cy="3105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5247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5">
            <a:extLst>
              <a:ext uri="{FF2B5EF4-FFF2-40B4-BE49-F238E27FC236}">
                <a16:creationId xmlns:a16="http://schemas.microsoft.com/office/drawing/2014/main" id="{B3203EF1-5517-A341-B16E-E966F6540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172" y="469170"/>
            <a:ext cx="10925627" cy="907193"/>
          </a:xfrm>
        </p:spPr>
        <p:txBody>
          <a:bodyPr/>
          <a:lstStyle/>
          <a:p>
            <a:r>
              <a:rPr lang="sv-SE" dirty="0"/>
              <a:t>Taltidningshjälpen</a:t>
            </a:r>
          </a:p>
        </p:txBody>
      </p:sp>
      <p:sp>
        <p:nvSpPr>
          <p:cNvPr id="8" name="Platshållare för text 4">
            <a:extLst>
              <a:ext uri="{FF2B5EF4-FFF2-40B4-BE49-F238E27FC236}">
                <a16:creationId xmlns:a16="http://schemas.microsoft.com/office/drawing/2014/main" id="{56AA11DC-F85F-0348-9E86-B1EED7A26CDE}"/>
              </a:ext>
            </a:extLst>
          </p:cNvPr>
          <p:cNvSpPr txBox="1">
            <a:spLocks/>
          </p:cNvSpPr>
          <p:nvPr/>
        </p:nvSpPr>
        <p:spPr>
          <a:xfrm>
            <a:off x="477838" y="1690372"/>
            <a:ext cx="5165558" cy="8239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3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4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6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7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80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9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Har du varit i kontakt med taltidningshjälpen under det senaste året?</a:t>
            </a:r>
          </a:p>
          <a:p>
            <a:r>
              <a:rPr lang="sv-SE" b="0" dirty="0"/>
              <a:t>Antal svar: 282</a:t>
            </a:r>
          </a:p>
        </p:txBody>
      </p:sp>
      <p:graphicFrame>
        <p:nvGraphicFramePr>
          <p:cNvPr id="7" name="Platshållare för innehåll 7" descr="Cirkeldiagram som redovisar svaren på frågan">
            <a:extLst>
              <a:ext uri="{FF2B5EF4-FFF2-40B4-BE49-F238E27FC236}">
                <a16:creationId xmlns:a16="http://schemas.microsoft.com/office/drawing/2014/main" id="{77866B7D-F840-7B43-8A2A-654415D7AD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450213"/>
              </p:ext>
            </p:extLst>
          </p:nvPr>
        </p:nvGraphicFramePr>
        <p:xfrm>
          <a:off x="477838" y="2840325"/>
          <a:ext cx="4347745" cy="3105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ruta 11">
            <a:extLst>
              <a:ext uri="{FF2B5EF4-FFF2-40B4-BE49-F238E27FC236}">
                <a16:creationId xmlns:a16="http://schemas.microsoft.com/office/drawing/2014/main" id="{611548A4-3BE7-324E-8ED9-61AA23F8F20F}"/>
              </a:ext>
            </a:extLst>
          </p:cNvPr>
          <p:cNvSpPr txBox="1"/>
          <p:nvPr/>
        </p:nvSpPr>
        <p:spPr>
          <a:xfrm>
            <a:off x="477838" y="6021388"/>
            <a:ext cx="6203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*Frågan ställdes enbart till de som kände till att det finns en taltidningshjälp.</a:t>
            </a:r>
          </a:p>
        </p:txBody>
      </p:sp>
    </p:spTree>
    <p:extLst>
      <p:ext uri="{BB962C8B-B14F-4D97-AF65-F5344CB8AC3E}">
        <p14:creationId xmlns:p14="http://schemas.microsoft.com/office/powerpoint/2010/main" val="174302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28A317-FF8E-D844-91DA-0113D1C47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8" y="789403"/>
            <a:ext cx="8950325" cy="586960"/>
          </a:xfrm>
        </p:spPr>
        <p:txBody>
          <a:bodyPr>
            <a:noAutofit/>
          </a:bodyPr>
          <a:lstStyle/>
          <a:p>
            <a:r>
              <a:rPr lang="sv-SE" dirty="0"/>
              <a:t>Taltidningshjälpen</a:t>
            </a:r>
          </a:p>
        </p:txBody>
      </p:sp>
      <p:graphicFrame>
        <p:nvGraphicFramePr>
          <p:cNvPr id="3" name="Diagram 2" descr="Stapeldiagram som redovisar svaren på frågan">
            <a:extLst>
              <a:ext uri="{FF2B5EF4-FFF2-40B4-BE49-F238E27FC236}">
                <a16:creationId xmlns:a16="http://schemas.microsoft.com/office/drawing/2014/main" id="{DFE904C3-24A9-0046-A02B-3B434B78C9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9379304"/>
              </p:ext>
            </p:extLst>
          </p:nvPr>
        </p:nvGraphicFramePr>
        <p:xfrm>
          <a:off x="477838" y="1628776"/>
          <a:ext cx="8950325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3302F1B4-9429-7A4F-A6A1-F2AE006C78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415050"/>
              </p:ext>
            </p:extLst>
          </p:nvPr>
        </p:nvGraphicFramePr>
        <p:xfrm>
          <a:off x="9691688" y="1628776"/>
          <a:ext cx="1872000" cy="358577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24000">
                  <a:extLst>
                    <a:ext uri="{9D8B030D-6E8A-4147-A177-3AD203B41FA5}">
                      <a16:colId xmlns:a16="http://schemas.microsoft.com/office/drawing/2014/main" val="3349311195"/>
                    </a:ext>
                  </a:extLst>
                </a:gridCol>
                <a:gridCol w="624000">
                  <a:extLst>
                    <a:ext uri="{9D8B030D-6E8A-4147-A177-3AD203B41FA5}">
                      <a16:colId xmlns:a16="http://schemas.microsoft.com/office/drawing/2014/main" val="3355539757"/>
                    </a:ext>
                  </a:extLst>
                </a:gridCol>
                <a:gridCol w="624000">
                  <a:extLst>
                    <a:ext uri="{9D8B030D-6E8A-4147-A177-3AD203B41FA5}">
                      <a16:colId xmlns:a16="http://schemas.microsoft.com/office/drawing/2014/main" val="781301272"/>
                    </a:ext>
                  </a:extLst>
                </a:gridCol>
              </a:tblGrid>
              <a:tr h="55837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  <a:latin typeface="+mn-lt"/>
                        </a:rPr>
                        <a:t>antal svar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  <a:latin typeface="+mn-lt"/>
                        </a:rPr>
                        <a:t>andel vet ej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  <a:latin typeface="+mn-lt"/>
                        </a:rPr>
                        <a:t>medel-värde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807716"/>
                  </a:ext>
                </a:extLst>
              </a:tr>
              <a:tr h="74140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313923"/>
                  </a:ext>
                </a:extLst>
              </a:tr>
              <a:tr h="395417"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2070850"/>
                  </a:ext>
                </a:extLst>
              </a:tr>
              <a:tr h="766118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605196"/>
                  </a:ext>
                </a:extLst>
              </a:tr>
              <a:tr h="383060"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318479"/>
                  </a:ext>
                </a:extLst>
              </a:tr>
              <a:tr h="74140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084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24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407D27-B457-8D46-B02D-00E211444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Nedbrytningar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2C897E00-0B0D-1647-A91B-07950B44E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766285"/>
              </p:ext>
            </p:extLst>
          </p:nvPr>
        </p:nvGraphicFramePr>
        <p:xfrm>
          <a:off x="477838" y="2117319"/>
          <a:ext cx="11115451" cy="216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74539">
                  <a:extLst>
                    <a:ext uri="{9D8B030D-6E8A-4147-A177-3AD203B41FA5}">
                      <a16:colId xmlns:a16="http://schemas.microsoft.com/office/drawing/2014/main" val="1159429802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2021594479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977316141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115663435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960000901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54442134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4262389095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976197383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742521226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26540437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618282182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07656620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27126632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upp till 65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66 - 75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76 - 85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86 - 95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äldre än 95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Daisy-spelare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Dubbel-utrustning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00313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 var enkelt att få tag i taltidningshjälpen när jag behövde hjälp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831823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 stöd jag får då jag kontaktar taltidningshjälpen fungerar bra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285396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Jag är som helhet nöjd med taltidningshjälpen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337763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Lägsta antal svar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0441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95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8FBD4B87-7B86-5E44-8CAA-9CB2DF29C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60C5E6B2-8C59-474A-B164-BB982E08F6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Undersökning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D10F25-7EC2-E840-87D4-D44A80BBA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2183" y="2156791"/>
            <a:ext cx="5157787" cy="4047410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sv-SE" dirty="0"/>
              <a:t>Enkätfabriken har för Myndigheten för Tillgängliga Mediers räkning genomfört en undersökning gentemot läsare av taltidningar. Undersökningen genomfördes i december 2021. </a:t>
            </a:r>
          </a:p>
          <a:p>
            <a:pPr marL="0" indent="0">
              <a:lnSpc>
                <a:spcPct val="120000"/>
              </a:lnSpc>
              <a:buNone/>
            </a:pP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6DD5F510-15A7-2840-97DD-CB806A19C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27727" y="2464719"/>
            <a:ext cx="4000297" cy="19955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Notera att det i rapporten förekommer avrundningar. I vissa fall kan den totala summan därför komma att bli högre eller lägre än 100 %</a:t>
            </a:r>
          </a:p>
          <a:p>
            <a:pPr algn="ctr"/>
            <a:endParaRPr lang="sv-SE" sz="1400" b="1" dirty="0">
              <a:solidFill>
                <a:schemeClr val="tx1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80448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28A317-FF8E-D844-91DA-0113D1C47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8" y="789403"/>
            <a:ext cx="8950325" cy="586960"/>
          </a:xfrm>
        </p:spPr>
        <p:txBody>
          <a:bodyPr>
            <a:noAutofit/>
          </a:bodyPr>
          <a:lstStyle/>
          <a:p>
            <a:r>
              <a:rPr lang="sv-SE" dirty="0"/>
              <a:t>Taltidningen</a:t>
            </a:r>
          </a:p>
        </p:txBody>
      </p:sp>
      <p:graphicFrame>
        <p:nvGraphicFramePr>
          <p:cNvPr id="3" name="Diagram 2" descr="Stapeldiagram som redovisar svaren på frågan">
            <a:extLst>
              <a:ext uri="{FF2B5EF4-FFF2-40B4-BE49-F238E27FC236}">
                <a16:creationId xmlns:a16="http://schemas.microsoft.com/office/drawing/2014/main" id="{DFE904C3-24A9-0046-A02B-3B434B78C9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5675981"/>
              </p:ext>
            </p:extLst>
          </p:nvPr>
        </p:nvGraphicFramePr>
        <p:xfrm>
          <a:off x="477838" y="2485137"/>
          <a:ext cx="8950325" cy="2424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3302F1B4-9429-7A4F-A6A1-F2AE006C78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21885"/>
              </p:ext>
            </p:extLst>
          </p:nvPr>
        </p:nvGraphicFramePr>
        <p:xfrm>
          <a:off x="9691688" y="2394896"/>
          <a:ext cx="1872000" cy="170754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24000">
                  <a:extLst>
                    <a:ext uri="{9D8B030D-6E8A-4147-A177-3AD203B41FA5}">
                      <a16:colId xmlns:a16="http://schemas.microsoft.com/office/drawing/2014/main" val="3349311195"/>
                    </a:ext>
                  </a:extLst>
                </a:gridCol>
                <a:gridCol w="624000">
                  <a:extLst>
                    <a:ext uri="{9D8B030D-6E8A-4147-A177-3AD203B41FA5}">
                      <a16:colId xmlns:a16="http://schemas.microsoft.com/office/drawing/2014/main" val="3355539757"/>
                    </a:ext>
                  </a:extLst>
                </a:gridCol>
                <a:gridCol w="624000">
                  <a:extLst>
                    <a:ext uri="{9D8B030D-6E8A-4147-A177-3AD203B41FA5}">
                      <a16:colId xmlns:a16="http://schemas.microsoft.com/office/drawing/2014/main" val="781301272"/>
                    </a:ext>
                  </a:extLst>
                </a:gridCol>
              </a:tblGrid>
              <a:tr h="70665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  <a:latin typeface="+mn-lt"/>
                        </a:rPr>
                        <a:t>antal svar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  <a:latin typeface="+mn-lt"/>
                        </a:rPr>
                        <a:t>andel vet ej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  <a:latin typeface="+mn-lt"/>
                        </a:rPr>
                        <a:t>medel-värde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807716"/>
                  </a:ext>
                </a:extLst>
              </a:tr>
              <a:tr h="1000897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313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86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DB4398-611D-6A4C-AA09-69D919576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Nedbrytningar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2C897E00-0B0D-1647-A91B-07950B44E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681832"/>
              </p:ext>
            </p:extLst>
          </p:nvPr>
        </p:nvGraphicFramePr>
        <p:xfrm>
          <a:off x="477838" y="2117319"/>
          <a:ext cx="11115451" cy="1296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74539">
                  <a:extLst>
                    <a:ext uri="{9D8B030D-6E8A-4147-A177-3AD203B41FA5}">
                      <a16:colId xmlns:a16="http://schemas.microsoft.com/office/drawing/2014/main" val="1159429802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2021594479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977316141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115663435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960000901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54442134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4262389095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976197383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742521226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26540437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3618282182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07656620"/>
                    </a:ext>
                  </a:extLst>
                </a:gridCol>
                <a:gridCol w="670076">
                  <a:extLst>
                    <a:ext uri="{9D8B030D-6E8A-4147-A177-3AD203B41FA5}">
                      <a16:colId xmlns:a16="http://schemas.microsoft.com/office/drawing/2014/main" val="127126632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upp till 65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66 - 75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76 - 85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86 - 95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äldre än 95 år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Daisy-spelare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Dubbel-utrustning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00313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vilken utsträckning bidrar Taltidningen till att stimulera din läslust?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831823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Lägsta antal svar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0441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9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28A317-FF8E-D844-91DA-0113D1C47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8" y="789403"/>
            <a:ext cx="8950325" cy="586960"/>
          </a:xfrm>
        </p:spPr>
        <p:txBody>
          <a:bodyPr>
            <a:noAutofit/>
          </a:bodyPr>
          <a:lstStyle/>
          <a:p>
            <a:r>
              <a:rPr lang="sv-SE" dirty="0"/>
              <a:t>Åtgärdsmatris</a:t>
            </a:r>
          </a:p>
        </p:txBody>
      </p:sp>
      <p:graphicFrame>
        <p:nvGraphicFramePr>
          <p:cNvPr id="4" name="Diagram 3" descr="Matris som visar hur frågorna förhåller sig till nöjdhet respektive effekt på nöjdheten">
            <a:extLst>
              <a:ext uri="{FF2B5EF4-FFF2-40B4-BE49-F238E27FC236}">
                <a16:creationId xmlns:a16="http://schemas.microsoft.com/office/drawing/2014/main" id="{4DC170E9-06FA-FC43-A837-0966B95D83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054403"/>
              </p:ext>
            </p:extLst>
          </p:nvPr>
        </p:nvGraphicFramePr>
        <p:xfrm>
          <a:off x="477838" y="1628775"/>
          <a:ext cx="6193903" cy="4863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496B3373-8E63-B54D-A2BF-31337288CD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043471"/>
              </p:ext>
            </p:extLst>
          </p:nvPr>
        </p:nvGraphicFramePr>
        <p:xfrm>
          <a:off x="6921992" y="1628775"/>
          <a:ext cx="4484917" cy="4284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2658">
                  <a:extLst>
                    <a:ext uri="{9D8B030D-6E8A-4147-A177-3AD203B41FA5}">
                      <a16:colId xmlns:a16="http://schemas.microsoft.com/office/drawing/2014/main" val="598407247"/>
                    </a:ext>
                  </a:extLst>
                </a:gridCol>
                <a:gridCol w="4012259">
                  <a:extLst>
                    <a:ext uri="{9D8B030D-6E8A-4147-A177-3AD203B41FA5}">
                      <a16:colId xmlns:a16="http://schemas.microsoft.com/office/drawing/2014/main" val="271897565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Det är enkelt att hantera utrustningen som används för att läsa taltidningen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352859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2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Det är enkelt att hitta och navigera i taltidningen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40347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3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Volymen är bra och jämn under hela taltidningen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180755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4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Ljudvolymen är lätt att ändra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9129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Kvalitén på talsyntesen är bra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92991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6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Inläsningen har bra flyt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91939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7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Orden uttalas rätt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7001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8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Inläsningen är tydlig och det är lätt att förstå innehållet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271819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9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Inläsningen är som helhet mycket bra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8609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10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Det var enkelt att få tag i taltidningshjälpen när jag behövde hjälp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472125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11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Det stöd jag får då jag kontaktar taltidningshjälpen fungerar bra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2758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12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Jag är som helhet nöjd med taltidningshjälpen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89599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13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 vilken utsträckning bidrar Taltidningen till att stimulera din läslust?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9907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48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A112C0E3-FDCF-3C43-8456-4D3B89934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Bakgrundsfrågor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32A1187-31E6-8C45-A3C3-11E58C9C01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Kön</a:t>
            </a:r>
          </a:p>
          <a:p>
            <a:r>
              <a:rPr lang="sv-SE" b="0" dirty="0"/>
              <a:t>Antal svar: 409</a:t>
            </a:r>
          </a:p>
        </p:txBody>
      </p:sp>
      <p:graphicFrame>
        <p:nvGraphicFramePr>
          <p:cNvPr id="8" name="Platshållare för innehåll 7" descr="Cirkeldiagram som redovisar svaren på frågan">
            <a:extLst>
              <a:ext uri="{FF2B5EF4-FFF2-40B4-BE49-F238E27FC236}">
                <a16:creationId xmlns:a16="http://schemas.microsoft.com/office/drawing/2014/main" id="{984B7899-7FE9-964E-A4E4-CC966509C06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40271446"/>
              </p:ext>
            </p:extLst>
          </p:nvPr>
        </p:nvGraphicFramePr>
        <p:xfrm>
          <a:off x="601663" y="2519363"/>
          <a:ext cx="5157787" cy="368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tshållare för text 4">
            <a:extLst>
              <a:ext uri="{FF2B5EF4-FFF2-40B4-BE49-F238E27FC236}">
                <a16:creationId xmlns:a16="http://schemas.microsoft.com/office/drawing/2014/main" id="{B31CC3ED-046B-2C4B-97CD-8BDD15FD17BB}"/>
              </a:ext>
            </a:extLst>
          </p:cNvPr>
          <p:cNvSpPr txBox="1">
            <a:spLocks/>
          </p:cNvSpPr>
          <p:nvPr/>
        </p:nvSpPr>
        <p:spPr>
          <a:xfrm>
            <a:off x="6066985" y="1640807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3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4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6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7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80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9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Ålder</a:t>
            </a:r>
          </a:p>
          <a:p>
            <a:r>
              <a:rPr lang="sv-SE" b="0" dirty="0"/>
              <a:t>Antal svar: 411</a:t>
            </a:r>
          </a:p>
        </p:txBody>
      </p:sp>
      <p:graphicFrame>
        <p:nvGraphicFramePr>
          <p:cNvPr id="9" name="Platshållare för innehåll 8" descr="Stapeldiagram som redovisar svaren på frågan">
            <a:extLst>
              <a:ext uri="{FF2B5EF4-FFF2-40B4-BE49-F238E27FC236}">
                <a16:creationId xmlns:a16="http://schemas.microsoft.com/office/drawing/2014/main" id="{55AEFED0-7BF7-D643-B3C2-30652DEEEB93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95914554"/>
              </p:ext>
            </p:extLst>
          </p:nvPr>
        </p:nvGraphicFramePr>
        <p:xfrm>
          <a:off x="6111875" y="25304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000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3F99F05-73A9-9F4D-8054-F0E162FEC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Spelare 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690A4E0-523A-0A42-B755-9639FD2AE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7838" y="1628775"/>
            <a:ext cx="9213850" cy="824400"/>
          </a:xfrm>
        </p:spPr>
        <p:txBody>
          <a:bodyPr>
            <a:noAutofit/>
          </a:bodyPr>
          <a:lstStyle/>
          <a:p>
            <a:endParaRPr lang="sv-SE" dirty="0"/>
          </a:p>
          <a:p>
            <a:r>
              <a:rPr lang="sv-SE" b="0" dirty="0"/>
              <a:t>Antal svar: 411</a:t>
            </a:r>
          </a:p>
        </p:txBody>
      </p:sp>
      <p:graphicFrame>
        <p:nvGraphicFramePr>
          <p:cNvPr id="2" name="Diagram 1" descr="Stapeldiagram som redovisar svaren på frågan">
            <a:extLst>
              <a:ext uri="{FF2B5EF4-FFF2-40B4-BE49-F238E27FC236}">
                <a16:creationId xmlns:a16="http://schemas.microsoft.com/office/drawing/2014/main" id="{0C95C689-3A33-2C4C-AE8C-71BC9804C0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4440561"/>
              </p:ext>
            </p:extLst>
          </p:nvPr>
        </p:nvGraphicFramePr>
        <p:xfrm>
          <a:off x="477838" y="2453174"/>
          <a:ext cx="7762710" cy="3568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168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E0514D-6E66-B949-8A68-7933D2BB3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5149" y="2262221"/>
            <a:ext cx="6781800" cy="1166779"/>
          </a:xfrm>
        </p:spPr>
        <p:txBody>
          <a:bodyPr anchor="b">
            <a:normAutofit/>
          </a:bodyPr>
          <a:lstStyle/>
          <a:p>
            <a:r>
              <a:rPr lang="sv-SE" dirty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254141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5FF5F028-778A-374A-8A18-3A1AEF946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Rapporten är framtagen av Enkätfabriken</a:t>
            </a:r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9F1D8022-E332-CC4A-B3B9-9BF1CA0355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- Undersökningar som leder till utveckling</a:t>
            </a:r>
          </a:p>
        </p:txBody>
      </p:sp>
      <p:sp>
        <p:nvSpPr>
          <p:cNvPr id="7" name="Platshållare för text 1">
            <a:extLst>
              <a:ext uri="{FF2B5EF4-FFF2-40B4-BE49-F238E27FC236}">
                <a16:creationId xmlns:a16="http://schemas.microsoft.com/office/drawing/2014/main" id="{49F65E7D-C370-F94D-9088-10051F6891E9}"/>
              </a:ext>
            </a:extLst>
          </p:cNvPr>
          <p:cNvSpPr txBox="1">
            <a:spLocks/>
          </p:cNvSpPr>
          <p:nvPr/>
        </p:nvSpPr>
        <p:spPr>
          <a:xfrm>
            <a:off x="6637259" y="1640807"/>
            <a:ext cx="4190702" cy="8239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3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4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6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7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80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9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Skapare av rapporten</a:t>
            </a:r>
          </a:p>
        </p:txBody>
      </p:sp>
      <p:pic>
        <p:nvPicPr>
          <p:cNvPr id="13" name="Bildobjekt 12" descr="En bild som visar person, gräs, glasögon, leende&#10;&#10;Automatiskt genererad beskrivning">
            <a:extLst>
              <a:ext uri="{FF2B5EF4-FFF2-40B4-BE49-F238E27FC236}">
                <a16:creationId xmlns:a16="http://schemas.microsoft.com/office/drawing/2014/main" id="{1AF47797-2BE7-FF44-9EDF-C30FB24417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4242" y="2190863"/>
            <a:ext cx="1395694" cy="1395694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D69D94A3-C28E-1741-ACD5-2B53A0493B2D}"/>
              </a:ext>
            </a:extLst>
          </p:cNvPr>
          <p:cNvSpPr txBox="1"/>
          <p:nvPr/>
        </p:nvSpPr>
        <p:spPr>
          <a:xfrm>
            <a:off x="8132450" y="2652852"/>
            <a:ext cx="3019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accent2"/>
                </a:solidFill>
                <a:latin typeface="Arial" panose="020B0604020202020204" pitchFamily="34" charset="0"/>
              </a:rPr>
              <a:t>Daniel Sturesson</a:t>
            </a:r>
          </a:p>
          <a:p>
            <a:r>
              <a:rPr lang="sv-SE" sz="1200" dirty="0">
                <a:solidFill>
                  <a:schemeClr val="accent2"/>
                </a:solidFill>
                <a:latin typeface="Arial" panose="020B0604020202020204" pitchFamily="34" charset="0"/>
              </a:rPr>
              <a:t>daniel.sturesson@enkatfabriken.se</a:t>
            </a:r>
          </a:p>
          <a:p>
            <a:endParaRPr lang="sv-SE" sz="2000" dirty="0"/>
          </a:p>
        </p:txBody>
      </p:sp>
      <p:pic>
        <p:nvPicPr>
          <p:cNvPr id="11" name="Bildobjekt 10" descr="En bild som visar träd, person, utomhus, nära&#10;&#10;Automatiskt genererad beskrivning">
            <a:extLst>
              <a:ext uri="{FF2B5EF4-FFF2-40B4-BE49-F238E27FC236}">
                <a16:creationId xmlns:a16="http://schemas.microsoft.com/office/drawing/2014/main" id="{190D8207-AB3F-A04C-9AC5-480441AA9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4242" y="3647110"/>
            <a:ext cx="1395694" cy="1395694"/>
          </a:xfrm>
          <a:prstGeom prst="rect">
            <a:avLst/>
          </a:prstGeom>
        </p:spPr>
      </p:pic>
      <p:sp>
        <p:nvSpPr>
          <p:cNvPr id="20" name="textruta 19">
            <a:extLst>
              <a:ext uri="{FF2B5EF4-FFF2-40B4-BE49-F238E27FC236}">
                <a16:creationId xmlns:a16="http://schemas.microsoft.com/office/drawing/2014/main" id="{7C6C950B-042F-5447-96BC-5FFDF8A2CB6C}"/>
              </a:ext>
            </a:extLst>
          </p:cNvPr>
          <p:cNvSpPr txBox="1"/>
          <p:nvPr/>
        </p:nvSpPr>
        <p:spPr>
          <a:xfrm>
            <a:off x="8132450" y="4062499"/>
            <a:ext cx="3019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accent2"/>
                </a:solidFill>
                <a:latin typeface="Arial" panose="020B0604020202020204" pitchFamily="34" charset="0"/>
              </a:rPr>
              <a:t>Karin Gioeli</a:t>
            </a:r>
          </a:p>
          <a:p>
            <a:r>
              <a:rPr lang="sv-SE" sz="1200" dirty="0">
                <a:solidFill>
                  <a:schemeClr val="accent2"/>
                </a:solidFill>
                <a:latin typeface="Arial" panose="020B0604020202020204" pitchFamily="34" charset="0"/>
              </a:rPr>
              <a:t>karin.gioeli@enkatfabriken.se</a:t>
            </a:r>
          </a:p>
          <a:p>
            <a:endParaRPr lang="sv-SE" sz="2000" dirty="0"/>
          </a:p>
        </p:txBody>
      </p:sp>
      <p:pic>
        <p:nvPicPr>
          <p:cNvPr id="9" name="Bildobjekt 8" descr="En bild som visar person, person&#10;&#10;Automatiskt genererad beskrivning">
            <a:extLst>
              <a:ext uri="{FF2B5EF4-FFF2-40B4-BE49-F238E27FC236}">
                <a16:creationId xmlns:a16="http://schemas.microsoft.com/office/drawing/2014/main" id="{A0ABFE59-76D2-4948-864A-47771681F9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4243" y="5103358"/>
            <a:ext cx="1395695" cy="1395695"/>
          </a:xfrm>
          <a:prstGeom prst="rect">
            <a:avLst/>
          </a:prstGeom>
        </p:spPr>
      </p:pic>
      <p:sp>
        <p:nvSpPr>
          <p:cNvPr id="14" name="textruta 13">
            <a:extLst>
              <a:ext uri="{FF2B5EF4-FFF2-40B4-BE49-F238E27FC236}">
                <a16:creationId xmlns:a16="http://schemas.microsoft.com/office/drawing/2014/main" id="{38CD322D-C96A-094B-9CCB-2539934ABCD0}"/>
              </a:ext>
            </a:extLst>
          </p:cNvPr>
          <p:cNvSpPr txBox="1"/>
          <p:nvPr/>
        </p:nvSpPr>
        <p:spPr>
          <a:xfrm>
            <a:off x="8132450" y="5519424"/>
            <a:ext cx="3019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accent2"/>
                </a:solidFill>
                <a:latin typeface="Arial" panose="020B0604020202020204" pitchFamily="34" charset="0"/>
              </a:rPr>
              <a:t>Daniel Olander</a:t>
            </a:r>
          </a:p>
          <a:p>
            <a:r>
              <a:rPr lang="sv-SE" sz="1200" dirty="0">
                <a:solidFill>
                  <a:schemeClr val="accent2"/>
                </a:solidFill>
                <a:latin typeface="Arial" panose="020B0604020202020204" pitchFamily="34" charset="0"/>
              </a:rPr>
              <a:t>daniel.olander@enkatfabriken.se</a:t>
            </a:r>
          </a:p>
          <a:p>
            <a:endParaRPr lang="sv-SE" sz="2000" dirty="0"/>
          </a:p>
        </p:txBody>
      </p:sp>
      <p:sp>
        <p:nvSpPr>
          <p:cNvPr id="28" name="Ellips 27">
            <a:extLst>
              <a:ext uri="{FF2B5EF4-FFF2-40B4-BE49-F238E27FC236}">
                <a16:creationId xmlns:a16="http://schemas.microsoft.com/office/drawing/2014/main" id="{2557A3DD-CD36-AF43-8C67-8AEB39216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23498" y="4773708"/>
            <a:ext cx="1432864" cy="143286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9" name="Bild 18">
            <a:extLst>
              <a:ext uri="{FF2B5EF4-FFF2-40B4-BE49-F238E27FC236}">
                <a16:creationId xmlns:a16="http://schemas.microsoft.com/office/drawing/2014/main" id="{D730BC36-BAE7-9A49-90D9-287CEA529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31802" y="4682012"/>
            <a:ext cx="1616256" cy="1616256"/>
          </a:xfrm>
          <a:prstGeom prst="rect">
            <a:avLst/>
          </a:prstGeom>
        </p:spPr>
      </p:pic>
      <p:sp>
        <p:nvSpPr>
          <p:cNvPr id="26" name="Ellips 25">
            <a:extLst>
              <a:ext uri="{FF2B5EF4-FFF2-40B4-BE49-F238E27FC236}">
                <a16:creationId xmlns:a16="http://schemas.microsoft.com/office/drawing/2014/main" id="{B88D32B7-100F-5144-ADA9-CBC91F8F8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91475" y="4773708"/>
            <a:ext cx="1432864" cy="143286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23" name="Bildobjekt 22" descr="Medalj ikon">
            <a:extLst>
              <a:ext uri="{FF2B5EF4-FFF2-40B4-BE49-F238E27FC236}">
                <a16:creationId xmlns:a16="http://schemas.microsoft.com/office/drawing/2014/main" id="{B1B7AE89-DEFB-9145-9D78-BD84AD6D81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49527" y="4966769"/>
            <a:ext cx="722665" cy="993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494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C4CC0AF0-7D70-E847-A2C3-48E4FDA22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5100" y="1476657"/>
            <a:ext cx="6781800" cy="1166779"/>
          </a:xfrm>
        </p:spPr>
        <p:txBody>
          <a:bodyPr anchor="b">
            <a:normAutofit/>
          </a:bodyPr>
          <a:lstStyle/>
          <a:p>
            <a:r>
              <a:rPr lang="sv-SE" dirty="0"/>
              <a:t>Frågor?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6CB8BD4E-D835-4BD9-8FBE-672CF3191D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8132" y="3000549"/>
            <a:ext cx="5995737" cy="1166779"/>
          </a:xfrm>
        </p:spPr>
        <p:txBody>
          <a:bodyPr anchor="t">
            <a:normAutofit/>
          </a:bodyPr>
          <a:lstStyle/>
          <a:p>
            <a:r>
              <a:rPr lang="en-US" dirty="0"/>
              <a:t>Undersökning &amp; analys av Enkätfabriken</a:t>
            </a:r>
          </a:p>
          <a:p>
            <a:r>
              <a:rPr lang="en-US" dirty="0">
                <a:hlinkClick r:id="rId2"/>
              </a:rPr>
              <a:t>www.enkatfabriken.se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04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8FBD4B87-7B86-5E44-8CAA-9CB2DF29C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Genomförande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D10F25-7EC2-E840-87D4-D44A80BBA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4172" y="1685886"/>
            <a:ext cx="5220420" cy="432728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v-SE" b="1" dirty="0"/>
              <a:t>Insamling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dirty="0"/>
              <a:t>Enkäten utfördes i form av telefonintervjuer. 3280 användare av taltidning fanns med i registret. Av dessa kontaktades 1863 användare, 411 användare besvarade undersökningen.</a:t>
            </a:r>
          </a:p>
          <a:p>
            <a:pPr marL="0" indent="0">
              <a:lnSpc>
                <a:spcPct val="120000"/>
              </a:lnSpc>
              <a:buNone/>
            </a:pPr>
            <a:endParaRPr lang="sv-SE" dirty="0"/>
          </a:p>
          <a:p>
            <a:pPr marL="0" indent="0">
              <a:lnSpc>
                <a:spcPct val="120000"/>
              </a:lnSpc>
              <a:buNone/>
            </a:pPr>
            <a:r>
              <a:rPr lang="sv-SE" b="1" dirty="0"/>
              <a:t>Genomförande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dirty="0"/>
              <a:t>I enkäten görs nedbrytningar på kön, ålder och på vilken teknisk lösning de svarande använder sig av för att läsa taltidningen.</a:t>
            </a:r>
          </a:p>
          <a:p>
            <a:endParaRPr lang="sv-SE" sz="1400" dirty="0"/>
          </a:p>
        </p:txBody>
      </p:sp>
      <p:graphicFrame>
        <p:nvGraphicFramePr>
          <p:cNvPr id="7" name="Tabell 7">
            <a:extLst>
              <a:ext uri="{FF2B5EF4-FFF2-40B4-BE49-F238E27FC236}">
                <a16:creationId xmlns:a16="http://schemas.microsoft.com/office/drawing/2014/main" id="{DB439CCB-8B7F-E248-A10A-83EE69F22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575673"/>
              </p:ext>
            </p:extLst>
          </p:nvPr>
        </p:nvGraphicFramePr>
        <p:xfrm>
          <a:off x="7215631" y="3549848"/>
          <a:ext cx="4314168" cy="1206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542">
                  <a:extLst>
                    <a:ext uri="{9D8B030D-6E8A-4147-A177-3AD203B41FA5}">
                      <a16:colId xmlns:a16="http://schemas.microsoft.com/office/drawing/2014/main" val="781008593"/>
                    </a:ext>
                  </a:extLst>
                </a:gridCol>
                <a:gridCol w="1078542">
                  <a:extLst>
                    <a:ext uri="{9D8B030D-6E8A-4147-A177-3AD203B41FA5}">
                      <a16:colId xmlns:a16="http://schemas.microsoft.com/office/drawing/2014/main" val="2021594479"/>
                    </a:ext>
                  </a:extLst>
                </a:gridCol>
                <a:gridCol w="1078542">
                  <a:extLst>
                    <a:ext uri="{9D8B030D-6E8A-4147-A177-3AD203B41FA5}">
                      <a16:colId xmlns:a16="http://schemas.microsoft.com/office/drawing/2014/main" val="354442134"/>
                    </a:ext>
                  </a:extLst>
                </a:gridCol>
                <a:gridCol w="1078542">
                  <a:extLst>
                    <a:ext uri="{9D8B030D-6E8A-4147-A177-3AD203B41FA5}">
                      <a16:colId xmlns:a16="http://schemas.microsoft.com/office/drawing/2014/main" val="4262389095"/>
                    </a:ext>
                  </a:extLst>
                </a:gridCol>
              </a:tblGrid>
              <a:tr h="356217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Enkät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Kontakter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Svar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Svars-frekvens (%)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0031394"/>
                  </a:ext>
                </a:extLst>
              </a:tr>
              <a:tr h="475379">
                <a:tc>
                  <a:txBody>
                    <a:bodyPr/>
                    <a:lstStyle/>
                    <a:p>
                      <a:r>
                        <a:rPr lang="sv-SE" sz="1200" dirty="0">
                          <a:solidFill>
                            <a:schemeClr val="tx1"/>
                          </a:solidFill>
                        </a:rPr>
                        <a:t>användare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>
                          <a:solidFill>
                            <a:schemeClr val="tx1"/>
                          </a:solidFill>
                        </a:rPr>
                        <a:t>1863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>
                          <a:solidFill>
                            <a:schemeClr val="tx1"/>
                          </a:solidFill>
                        </a:rPr>
                        <a:t>411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8318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71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E0514D-6E66-B949-8A68-7933D2BB3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5149" y="2262221"/>
            <a:ext cx="6781800" cy="1166779"/>
          </a:xfrm>
        </p:spPr>
        <p:txBody>
          <a:bodyPr anchor="b">
            <a:normAutofit/>
          </a:bodyPr>
          <a:lstStyle/>
          <a:p>
            <a:r>
              <a:rPr lang="sv-SE" dirty="0"/>
              <a:t>Sammanfattning</a:t>
            </a:r>
          </a:p>
        </p:txBody>
      </p:sp>
    </p:spTree>
    <p:extLst>
      <p:ext uri="{BB962C8B-B14F-4D97-AF65-F5344CB8AC3E}">
        <p14:creationId xmlns:p14="http://schemas.microsoft.com/office/powerpoint/2010/main" val="68886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5E5CD6C-E5B3-7F4A-A17A-EE8F98EE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Sammanfattat resultat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BC0840C-D99A-E049-94A2-7F453DD46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6556" y="1727248"/>
            <a:ext cx="4815600" cy="485197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sv-SE" sz="1600" dirty="0"/>
              <a:t>Nöjd-Läsar-Index (NLI) ligger i årets mätning på 74, och Net Promoter Score (NPS) på 51. NPS ligger lägst i åldersgruppen 95+ år (27) och högst i åldersgruppen 66–75 år (57).</a:t>
            </a:r>
            <a:br>
              <a:rPr lang="sv-SE" sz="1600" dirty="0"/>
            </a:br>
            <a:endParaRPr lang="sv-SE" sz="16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sv-SE" sz="1600" b="1" dirty="0"/>
              <a:t>Styrkor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v-SE" sz="1600" dirty="0"/>
              <a:t>Många av respondenterna tycker inläsningen är tydlig, har bra flyt och att det är lätt att förstå innehållet.</a:t>
            </a:r>
            <a:br>
              <a:rPr lang="sv-SE" sz="1600" dirty="0"/>
            </a:br>
            <a:br>
              <a:rPr lang="sv-SE" sz="1600" dirty="0"/>
            </a:br>
            <a:r>
              <a:rPr lang="sv-SE" sz="1600" dirty="0"/>
              <a:t>Som främsta skäl att rekommendera Taltidningen svarar flest att det är bra hjälp för synskadade och lätt att ta del av nyheter.</a:t>
            </a:r>
            <a:br>
              <a:rPr lang="sv-SE" sz="1600" dirty="0">
                <a:solidFill>
                  <a:srgbClr val="FF0000"/>
                </a:solidFill>
              </a:rPr>
            </a:br>
            <a:br>
              <a:rPr lang="sv-SE" sz="1600" dirty="0">
                <a:solidFill>
                  <a:srgbClr val="FF0000"/>
                </a:solidFill>
              </a:rPr>
            </a:br>
            <a:endParaRPr lang="sv-SE" dirty="0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79024E51-6565-E843-93D7-22C1A135897F}"/>
              </a:ext>
            </a:extLst>
          </p:cNvPr>
          <p:cNvSpPr txBox="1">
            <a:spLocks/>
          </p:cNvSpPr>
          <p:nvPr/>
        </p:nvSpPr>
        <p:spPr>
          <a:xfrm>
            <a:off x="7021551" y="1716095"/>
            <a:ext cx="4443893" cy="50861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6" indent="-228606" algn="l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18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29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41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52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63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5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8" indent="-228606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sv-SE" sz="1600" b="1" dirty="0"/>
              <a:t>Förbättringspotential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sv-SE" sz="1600" dirty="0"/>
              <a:t>På frågan om vad som skulle krävas för att man skulle ge Taltidningen ett högre betyg samt vara mer rekommendationsbenägen svarar majoriteten bättre uttal och uppläsning.</a:t>
            </a:r>
            <a:br>
              <a:rPr lang="sv-SE" sz="1600" dirty="0">
                <a:solidFill>
                  <a:srgbClr val="FF0000"/>
                </a:solidFill>
              </a:rPr>
            </a:br>
            <a:br>
              <a:rPr lang="sv-SE" sz="1600" dirty="0"/>
            </a:br>
            <a:r>
              <a:rPr lang="sv-SE" sz="1600" dirty="0"/>
              <a:t>Två av frågorna har enligt åtgärdsmatrisen </a:t>
            </a:r>
            <a:br>
              <a:rPr lang="sv-SE" sz="1600" dirty="0"/>
            </a:br>
            <a:r>
              <a:rPr lang="sv-SE" sz="1600" dirty="0"/>
              <a:t>(s. 32) en relativt låg nöjdhet men en hög effekt på den generella nöjdheten. Dessa gäller huruvida man tycker att det är enkelt att hitta och navigera i taltidningen, och om man tycker kvaliteten på talsyntesen är bra.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508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5E5CD6C-E5B3-7F4A-A17A-EE8F98EE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KPI-värden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9BD629F5-1A7F-FA45-AD76-33DC639BD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25753" y="2464667"/>
            <a:ext cx="2900240" cy="8402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>
                <a:solidFill>
                  <a:schemeClr val="tx1"/>
                </a:solidFill>
              </a:rPr>
              <a:t>NLI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D5AD666E-8DC7-744E-8A88-5C08C2390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02186" y="2314695"/>
            <a:ext cx="1140202" cy="114020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>
                <a:solidFill>
                  <a:schemeClr val="tx1"/>
                </a:solidFill>
              </a:rPr>
              <a:t>74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5018843-076C-084F-9A1E-F4DCD8E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25753" y="3802938"/>
            <a:ext cx="2900240" cy="840259"/>
          </a:xfrm>
          <a:prstGeom prst="rect">
            <a:avLst/>
          </a:prstGeom>
          <a:solidFill>
            <a:srgbClr val="A2D2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>
                <a:solidFill>
                  <a:schemeClr val="tx1"/>
                </a:solidFill>
              </a:rPr>
              <a:t>NPS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923E84C0-4EE1-F14D-8F07-25D306BF5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33890" y="3673209"/>
            <a:ext cx="1140202" cy="1140202"/>
          </a:xfrm>
          <a:prstGeom prst="ellipse">
            <a:avLst/>
          </a:prstGeom>
          <a:solidFill>
            <a:srgbClr val="A2D2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>
                <a:solidFill>
                  <a:schemeClr val="tx1"/>
                </a:solidFill>
              </a:rPr>
              <a:t>51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BC0840C-D99A-E049-94A2-7F453DD46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9461" y="2464667"/>
            <a:ext cx="4182403" cy="3180564"/>
          </a:xfrm>
        </p:spPr>
        <p:txBody>
          <a:bodyPr/>
          <a:lstStyle/>
          <a:p>
            <a:r>
              <a:rPr lang="sv-SE" dirty="0"/>
              <a:t>Nöjd-Läsar-Index har ett värde på 74 i denna undersökning. Läs mer om detta på s. 9-12. 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Net Promoter Score, NPS, har ett värde på 51. Läs mer om detta på s. 14-15. </a:t>
            </a:r>
          </a:p>
        </p:txBody>
      </p:sp>
    </p:spTree>
    <p:extLst>
      <p:ext uri="{BB962C8B-B14F-4D97-AF65-F5344CB8AC3E}">
        <p14:creationId xmlns:p14="http://schemas.microsoft.com/office/powerpoint/2010/main" val="167314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E0514D-6E66-B949-8A68-7933D2BB3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5149" y="2262221"/>
            <a:ext cx="6781800" cy="1166779"/>
          </a:xfrm>
        </p:spPr>
        <p:txBody>
          <a:bodyPr anchor="b">
            <a:normAutofit/>
          </a:bodyPr>
          <a:lstStyle/>
          <a:p>
            <a:r>
              <a:rPr lang="sv-SE" dirty="0"/>
              <a:t>Resultat</a:t>
            </a:r>
          </a:p>
        </p:txBody>
      </p:sp>
    </p:spTree>
    <p:extLst>
      <p:ext uri="{BB962C8B-B14F-4D97-AF65-F5344CB8AC3E}">
        <p14:creationId xmlns:p14="http://schemas.microsoft.com/office/powerpoint/2010/main" val="298933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6366DCC3-0E53-CF48-9AC3-2FE12E7DC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sv-SE" sz="1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Hur nöjd eller missnöjd är du med taltidningen som helhet?</a:t>
            </a:r>
            <a:endParaRPr lang="sv-SE" dirty="0">
              <a:effectLst/>
            </a:endParaRPr>
          </a:p>
        </p:txBody>
      </p:sp>
      <p:sp>
        <p:nvSpPr>
          <p:cNvPr id="4" name="Platshållare för text 2">
            <a:extLst>
              <a:ext uri="{FF2B5EF4-FFF2-40B4-BE49-F238E27FC236}">
                <a16:creationId xmlns:a16="http://schemas.microsoft.com/office/drawing/2014/main" id="{66E650FD-2A0D-4846-8A25-615599B5ECDD}"/>
              </a:ext>
            </a:extLst>
          </p:cNvPr>
          <p:cNvSpPr txBox="1">
            <a:spLocks/>
          </p:cNvSpPr>
          <p:nvPr/>
        </p:nvSpPr>
        <p:spPr>
          <a:xfrm>
            <a:off x="492290" y="872668"/>
            <a:ext cx="8935873" cy="10073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23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3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4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6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57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80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91" indent="0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D52EED3F-9DAD-714F-A7A3-8741DA7BF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293175"/>
              </p:ext>
            </p:extLst>
          </p:nvPr>
        </p:nvGraphicFramePr>
        <p:xfrm>
          <a:off x="492290" y="1628775"/>
          <a:ext cx="1872000" cy="57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3647225289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63986239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u="none" strike="noStrike" dirty="0">
                          <a:effectLst/>
                        </a:rPr>
                        <a:t>antal svar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u="none" strike="noStrike" dirty="0">
                          <a:effectLst/>
                        </a:rPr>
                        <a:t>andel vet ej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970118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u="none" strike="noStrike" dirty="0">
                          <a:effectLst/>
                        </a:rPr>
                        <a:t>411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u="none" strike="noStrike" dirty="0">
                          <a:effectLst/>
                        </a:rPr>
                        <a:t>3%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020486"/>
                  </a:ext>
                </a:extLst>
              </a:tr>
            </a:tbl>
          </a:graphicData>
        </a:graphic>
      </p:graphicFrame>
      <p:graphicFrame>
        <p:nvGraphicFramePr>
          <p:cNvPr id="3" name="Diagram 2" descr="Stapeldiagram som redovisar frågan.">
            <a:extLst>
              <a:ext uri="{FF2B5EF4-FFF2-40B4-BE49-F238E27FC236}">
                <a16:creationId xmlns:a16="http://schemas.microsoft.com/office/drawing/2014/main" id="{F26B4B5E-A554-9444-8024-5837E554C3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9333516"/>
              </p:ext>
            </p:extLst>
          </p:nvPr>
        </p:nvGraphicFramePr>
        <p:xfrm>
          <a:off x="477838" y="1880057"/>
          <a:ext cx="11221872" cy="425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048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Enkätfabriken">
      <a:dk1>
        <a:srgbClr val="000000"/>
      </a:dk1>
      <a:lt1>
        <a:srgbClr val="FFFFFF"/>
      </a:lt1>
      <a:dk2>
        <a:srgbClr val="565655"/>
      </a:dk2>
      <a:lt2>
        <a:srgbClr val="F6F6F6"/>
      </a:lt2>
      <a:accent1>
        <a:srgbClr val="9DCC8F"/>
      </a:accent1>
      <a:accent2>
        <a:srgbClr val="64B34B"/>
      </a:accent2>
      <a:accent3>
        <a:srgbClr val="F29559"/>
      </a:accent3>
      <a:accent4>
        <a:srgbClr val="EA5901"/>
      </a:accent4>
      <a:accent5>
        <a:srgbClr val="85C5CB"/>
      </a:accent5>
      <a:accent6>
        <a:srgbClr val="F6E183"/>
      </a:accent6>
      <a:hlink>
        <a:srgbClr val="64B34B"/>
      </a:hlink>
      <a:folHlink>
        <a:srgbClr val="9DC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MAll 2021" id="{E936C679-E23B-B343-8071-22916728CD8E}" vid="{FFC80BDE-7547-A94F-BA0B-7A4ED875DFEC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1922</Words>
  <Application>Microsoft Office PowerPoint</Application>
  <PresentationFormat>Bredbild</PresentationFormat>
  <Paragraphs>719</Paragraphs>
  <Slides>37</Slides>
  <Notes>25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37</vt:i4>
      </vt:variant>
    </vt:vector>
  </HeadingPairs>
  <TitlesOfParts>
    <vt:vector size="47" baseType="lpstr">
      <vt:lpstr>Arial</vt:lpstr>
      <vt:lpstr>Arial Black</vt:lpstr>
      <vt:lpstr>Calibri</vt:lpstr>
      <vt:lpstr>Calibri Light</vt:lpstr>
      <vt:lpstr>Courier New</vt:lpstr>
      <vt:lpstr>MADE TOMMY</vt:lpstr>
      <vt:lpstr>Univers LT Std 45 Light</vt:lpstr>
      <vt:lpstr>Univers LT Std 55</vt:lpstr>
      <vt:lpstr>Office-tema</vt:lpstr>
      <vt:lpstr>1_Office-tema</vt:lpstr>
      <vt:lpstr>Taltidningen</vt:lpstr>
      <vt:lpstr>Bakgrund &amp; Genomförande</vt:lpstr>
      <vt:lpstr>Bakgrund</vt:lpstr>
      <vt:lpstr>Genomförande</vt:lpstr>
      <vt:lpstr>Sammanfattning</vt:lpstr>
      <vt:lpstr>Sammanfattat resultat</vt:lpstr>
      <vt:lpstr>KPI-värden</vt:lpstr>
      <vt:lpstr>Resultat</vt:lpstr>
      <vt:lpstr>Hur nöjd eller missnöjd är du med taltidningen som helhet?</vt:lpstr>
      <vt:lpstr>Hur väl lever taltidningen upp till dina förväntningar?</vt:lpstr>
      <vt:lpstr>Tänk på en perfekt taltidning. Hur nära eller långt ifrån en sådan taltidning hamnar MTM:s taltidning?</vt:lpstr>
      <vt:lpstr>NLI – Nöjd läsare index</vt:lpstr>
      <vt:lpstr>Hur troligt är det att du skulle rekommendera MTM:s taltidningar till en vän eller kollega som har samma behov som dig? </vt:lpstr>
      <vt:lpstr>NPS - Net Promoter Score</vt:lpstr>
      <vt:lpstr>NPS - Nedbrytningar</vt:lpstr>
      <vt:lpstr>0 - 6. Vad ska MTM främst förbättra i sina taltidningar för att du skall bli mer benägen att rekommendera den?</vt:lpstr>
      <vt:lpstr>7 - 8. Vad skulle krävas för att du skulle ge MTM:s taltidningen ett ännu högre betyg?</vt:lpstr>
      <vt:lpstr>9 - 10. Vad är det främstaskälet till att du rekommenderar MTM:s taltidningar?</vt:lpstr>
      <vt:lpstr>Hur läser du huvudsakligen din taltidning? </vt:lpstr>
      <vt:lpstr>Användarupplevelse</vt:lpstr>
      <vt:lpstr>Nedbrytningar</vt:lpstr>
      <vt:lpstr>Ljudkvalitet</vt:lpstr>
      <vt:lpstr>Nedbrytningar</vt:lpstr>
      <vt:lpstr>Talsyntes</vt:lpstr>
      <vt:lpstr>Nedbrytningar</vt:lpstr>
      <vt:lpstr>Taltidningshjälpen</vt:lpstr>
      <vt:lpstr>Taltidningshjälpen</vt:lpstr>
      <vt:lpstr>Taltidningshjälpen</vt:lpstr>
      <vt:lpstr>Nedbrytningar</vt:lpstr>
      <vt:lpstr>Taltidningen</vt:lpstr>
      <vt:lpstr>Nedbrytningar</vt:lpstr>
      <vt:lpstr>Åtgärdsmatris</vt:lpstr>
      <vt:lpstr>Bakgrundsfrågor</vt:lpstr>
      <vt:lpstr>Spelare </vt:lpstr>
      <vt:lpstr>Övrigt</vt:lpstr>
      <vt:lpstr>Rapporten är framtagen av Enkätfabriken</vt:lpstr>
      <vt:lpstr>Frågor?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Talboken</dc:title>
  <dc:creator>Sofie Hedén Sandgren</dc:creator>
  <cp:lastModifiedBy>Krister Ekdahl</cp:lastModifiedBy>
  <cp:revision>71</cp:revision>
  <dcterms:created xsi:type="dcterms:W3CDTF">2022-01-27T16:03:35Z</dcterms:created>
  <dcterms:modified xsi:type="dcterms:W3CDTF">2022-03-11T16:35:48Z</dcterms:modified>
</cp:coreProperties>
</file>