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notesSlides/notesSlide1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notesSlides/notesSlide2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notesSlides/notesSlide21.xml" ContentType="application/vnd.openxmlformats-officedocument.presentationml.notesSlide+xml"/>
  <Override PartName="/ppt/charts/chart9.xml" ContentType="application/vnd.openxmlformats-officedocument.drawingml.chart+xml"/>
  <Override PartName="/ppt/theme/themeOverride5.xml" ContentType="application/vnd.openxmlformats-officedocument.themeOverride+xml"/>
  <Override PartName="/ppt/drawings/drawing1.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0.xml" ContentType="application/vnd.openxmlformats-officedocument.drawingml.chart+xml"/>
  <Override PartName="/ppt/theme/themeOverride6.xml" ContentType="application/vnd.openxmlformats-officedocument.themeOverride+xml"/>
  <Override PartName="/ppt/drawings/drawing2.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1.xml" ContentType="application/vnd.openxmlformats-officedocument.drawingml.chart+xml"/>
  <Override PartName="/ppt/theme/themeOverride7.xml" ContentType="application/vnd.openxmlformats-officedocument.themeOverride+xml"/>
  <Override PartName="/ppt/drawings/drawing3.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notesSlides/notesSlide28.xml" ContentType="application/vnd.openxmlformats-officedocument.presentationml.notesSlide+xml"/>
  <Override PartName="/ppt/charts/chart13.xml" ContentType="application/vnd.openxmlformats-officedocument.drawingml.chart+xml"/>
  <Override PartName="/ppt/theme/themeOverride9.xml" ContentType="application/vnd.openxmlformats-officedocument.themeOverride+xml"/>
  <Override PartName="/ppt/drawings/drawing4.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4.xml" ContentType="application/vnd.openxmlformats-officedocument.drawingml.chart+xml"/>
  <Override PartName="/ppt/theme/themeOverride10.xml" ContentType="application/vnd.openxmlformats-officedocument.themeOverride+xml"/>
  <Override PartName="/ppt/drawings/drawing5.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5.xml" ContentType="application/vnd.openxmlformats-officedocument.drawingml.chart+xml"/>
  <Override PartName="/ppt/theme/themeOverride11.xml" ContentType="application/vnd.openxmlformats-officedocument.themeOverride+xml"/>
  <Override PartName="/ppt/notesSlides/notesSlide34.xml" ContentType="application/vnd.openxmlformats-officedocument.presentationml.notesSlide+xml"/>
  <Override PartName="/ppt/charts/chart1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5.xml" ContentType="application/vnd.openxmlformats-officedocument.presentationml.notesSlide+xml"/>
  <Override PartName="/ppt/charts/chart18.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9.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20.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1.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22.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notesSlides/notesSlide42.xml" ContentType="application/vnd.openxmlformats-officedocument.presentationml.notesSlide+xml"/>
  <Override PartName="/ppt/charts/chart23.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24.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1"/>
  </p:notesMasterIdLst>
  <p:sldIdLst>
    <p:sldId id="315" r:id="rId3"/>
    <p:sldId id="316" r:id="rId4"/>
    <p:sldId id="317" r:id="rId5"/>
    <p:sldId id="272" r:id="rId6"/>
    <p:sldId id="318" r:id="rId7"/>
    <p:sldId id="477" r:id="rId8"/>
    <p:sldId id="278" r:id="rId9"/>
    <p:sldId id="443" r:id="rId10"/>
    <p:sldId id="444" r:id="rId11"/>
    <p:sldId id="467" r:id="rId12"/>
    <p:sldId id="468" r:id="rId13"/>
    <p:sldId id="419" r:id="rId14"/>
    <p:sldId id="459" r:id="rId15"/>
    <p:sldId id="469" r:id="rId16"/>
    <p:sldId id="415" r:id="rId17"/>
    <p:sldId id="416" r:id="rId18"/>
    <p:sldId id="440" r:id="rId19"/>
    <p:sldId id="461" r:id="rId20"/>
    <p:sldId id="462" r:id="rId21"/>
    <p:sldId id="450" r:id="rId22"/>
    <p:sldId id="421" r:id="rId23"/>
    <p:sldId id="422" r:id="rId24"/>
    <p:sldId id="463" r:id="rId25"/>
    <p:sldId id="455" r:id="rId26"/>
    <p:sldId id="447" r:id="rId27"/>
    <p:sldId id="456" r:id="rId28"/>
    <p:sldId id="451" r:id="rId29"/>
    <p:sldId id="448" r:id="rId30"/>
    <p:sldId id="457" r:id="rId31"/>
    <p:sldId id="449" r:id="rId32"/>
    <p:sldId id="458" r:id="rId33"/>
    <p:sldId id="464" r:id="rId34"/>
    <p:sldId id="471" r:id="rId35"/>
    <p:sldId id="465" r:id="rId36"/>
    <p:sldId id="427" r:id="rId37"/>
    <p:sldId id="435" r:id="rId38"/>
    <p:sldId id="418" r:id="rId39"/>
    <p:sldId id="436" r:id="rId40"/>
    <p:sldId id="429" r:id="rId41"/>
    <p:sldId id="438" r:id="rId42"/>
    <p:sldId id="428" r:id="rId43"/>
    <p:sldId id="470" r:id="rId44"/>
    <p:sldId id="437" r:id="rId45"/>
    <p:sldId id="466" r:id="rId46"/>
    <p:sldId id="417" r:id="rId47"/>
    <p:sldId id="439" r:id="rId48"/>
    <p:sldId id="431" r:id="rId49"/>
    <p:sldId id="430" r:id="rId5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530"/>
    <p:restoredTop sz="86531"/>
  </p:normalViewPr>
  <p:slideViewPr>
    <p:cSldViewPr snapToGrid="0" snapToObjects="1">
      <p:cViewPr varScale="1">
        <p:scale>
          <a:sx n="54" d="100"/>
          <a:sy n="54" d="100"/>
        </p:scale>
        <p:origin x="592" y="48"/>
      </p:cViewPr>
      <p:guideLst/>
    </p:cSldViewPr>
  </p:slideViewPr>
  <p:outlineViewPr>
    <p:cViewPr>
      <p:scale>
        <a:sx n="33" d="100"/>
        <a:sy n="33" d="100"/>
      </p:scale>
      <p:origin x="0" y="-10536"/>
    </p:cViewPr>
    <p:sldLst>
      <p:sld r:id="rId1"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themeOverride" Target="../theme/themeOverride11.xml"/><Relationship Id="rId4" Type="http://schemas.openxmlformats.org/officeDocument/2006/relationships/package" Target="../embeddings/Microsoft_Excel_Worksheet11.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0.xml"/><Relationship Id="rId1" Type="http://schemas.microsoft.com/office/2011/relationships/chartStyle" Target="style10.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1.xml"/><Relationship Id="rId1" Type="http://schemas.microsoft.com/office/2011/relationships/chartStyle" Target="style11.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4.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Users\sofiehedensandgren\ownCloud\Kunder\Myndigheten%20fo&#776;r%20Tillga&#776;ngliga%20Medier,%20MTM\1818_Talboken\data\1818_Fritextkategorisering\1818_komersiell%20ljudbokstja&#776;nst%20(annat).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6.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7.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Users\sofiehedensandgren\ownCloud\Kunder\Myndigheten%20fo&#776;r%20Tillga&#776;ngliga%20Medier,%20MTM\1818_Talboken\data\1818_Fritextkategorisering\1818_typ%20av%20la&#776;snedsa&#776;ttning%20(annat).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Users\sofiehedensandgren\ownCloud\Kunder\Myndigheten%20fo&#776;r%20Tillga&#776;ngliga%20Medier,%20MTM\1818_Talboken\data\1818_Fritextkategorisering\1818_fo&#776;rba&#776;ttra%20i%20talbo&#776;cker%20(0-6).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Users\sofiehedensandgren\ownCloud\Kunder\Myndigheten%20fo&#776;r%20Tillga&#776;ngliga%20Medier,%20MTM\1818_Talboken\data\1818_Fritextkategorisering\1818_fo&#776;rba&#776;ttra%20i%20talbo&#776;cker%20(7-8).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Users\sofiehedensandgren\ownCloud\Kunder\Myndigheten%20fo&#776;r%20Tillga&#776;ngliga%20Medier,%20MTM\1818_Talboken\data\1818_Fritextkategorisering\1818_no&#776;jdhet%20med%20talbo&#776;cker%20(9-10).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464956252197205E-2"/>
          <c:y val="3.5308030340137395E-2"/>
          <c:w val="0.97507008749560564"/>
          <c:h val="0.75338339137548915"/>
        </c:manualLayout>
      </c:layout>
      <c:barChart>
        <c:barDir val="col"/>
        <c:grouping val="clustered"/>
        <c:varyColors val="0"/>
        <c:ser>
          <c:idx val="0"/>
          <c:order val="0"/>
          <c:tx>
            <c:strRef>
              <c:f>Blad1!$B$1</c:f>
              <c:strCache>
                <c:ptCount val="1"/>
                <c:pt idx="0">
                  <c:v>läsare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Blad1!$A$2:$A$11</c:f>
              <c:strCache>
                <c:ptCount val="10"/>
                <c:pt idx="0">
                  <c:v>1 - Mycket missnöjd</c:v>
                </c:pt>
                <c:pt idx="1">
                  <c:v>2</c:v>
                </c:pt>
                <c:pt idx="2">
                  <c:v>3</c:v>
                </c:pt>
                <c:pt idx="3">
                  <c:v>4</c:v>
                </c:pt>
                <c:pt idx="4">
                  <c:v>5</c:v>
                </c:pt>
                <c:pt idx="5">
                  <c:v>6</c:v>
                </c:pt>
                <c:pt idx="6">
                  <c:v>7</c:v>
                </c:pt>
                <c:pt idx="7">
                  <c:v>8</c:v>
                </c:pt>
                <c:pt idx="8">
                  <c:v>9</c:v>
                </c:pt>
                <c:pt idx="9">
                  <c:v>10 - Mycket nöjd</c:v>
                </c:pt>
              </c:strCache>
            </c:strRef>
          </c:cat>
          <c:val>
            <c:numRef>
              <c:f>Blad1!$B$2:$B$11</c:f>
              <c:numCache>
                <c:formatCode>0%</c:formatCode>
                <c:ptCount val="10"/>
                <c:pt idx="0">
                  <c:v>0.01</c:v>
                </c:pt>
                <c:pt idx="1">
                  <c:v>8.0000000000000002E-3</c:v>
                </c:pt>
                <c:pt idx="2">
                  <c:v>2.9000000000000001E-2</c:v>
                </c:pt>
                <c:pt idx="3">
                  <c:v>4.2999999999999997E-2</c:v>
                </c:pt>
                <c:pt idx="4">
                  <c:v>6.0999999999999999E-2</c:v>
                </c:pt>
                <c:pt idx="5">
                  <c:v>9.6000000000000002E-2</c:v>
                </c:pt>
                <c:pt idx="6">
                  <c:v>0.19700000000000001</c:v>
                </c:pt>
                <c:pt idx="7">
                  <c:v>0.186</c:v>
                </c:pt>
                <c:pt idx="8">
                  <c:v>0.158</c:v>
                </c:pt>
                <c:pt idx="9">
                  <c:v>0.21099999999999999</c:v>
                </c:pt>
              </c:numCache>
            </c:numRef>
          </c:val>
          <c:extLst>
            <c:ext xmlns:c16="http://schemas.microsoft.com/office/drawing/2014/chart" uri="{C3380CC4-5D6E-409C-BE32-E72D297353CC}">
              <c16:uniqueId val="{00000000-C42B-234E-8A28-7DD3CFA73AD1}"/>
            </c:ext>
          </c:extLst>
        </c:ser>
        <c:dLbls>
          <c:showLegendKey val="0"/>
          <c:showVal val="0"/>
          <c:showCatName val="0"/>
          <c:showSerName val="0"/>
          <c:showPercent val="0"/>
          <c:showBubbleSize val="0"/>
        </c:dLbls>
        <c:gapWidth val="50"/>
        <c:axId val="1604762336"/>
        <c:axId val="1604765120"/>
      </c:barChart>
      <c:catAx>
        <c:axId val="160476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sv-SE"/>
          </a:p>
        </c:txPr>
        <c:crossAx val="1604765120"/>
        <c:crosses val="autoZero"/>
        <c:auto val="1"/>
        <c:lblAlgn val="ctr"/>
        <c:lblOffset val="100"/>
        <c:noMultiLvlLbl val="0"/>
      </c:catAx>
      <c:valAx>
        <c:axId val="1604765120"/>
        <c:scaling>
          <c:orientation val="minMax"/>
        </c:scaling>
        <c:delete val="1"/>
        <c:axPos val="l"/>
        <c:numFmt formatCode="0%" sourceLinked="1"/>
        <c:majorTickMark val="none"/>
        <c:minorTickMark val="none"/>
        <c:tickLblPos val="nextTo"/>
        <c:crossAx val="1604762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3739575231883854"/>
          <c:y val="3.1746031746031703E-2"/>
          <c:w val="0.50490246486062973"/>
          <c:h val="0.77344959316705064"/>
        </c:manualLayout>
      </c:layout>
      <c:barChart>
        <c:barDir val="bar"/>
        <c:grouping val="percentStacked"/>
        <c:varyColors val="0"/>
        <c:ser>
          <c:idx val="0"/>
          <c:order val="0"/>
          <c:tx>
            <c:strRef>
              <c:f>Blad1!$B$1</c:f>
              <c:strCache>
                <c:ptCount val="1"/>
                <c:pt idx="0">
                  <c:v>Instämmer inte alls</c:v>
                </c:pt>
              </c:strCache>
            </c:strRef>
          </c:tx>
          <c:spPr>
            <a:solidFill>
              <a:srgbClr val="EA5901"/>
            </a:solidFill>
          </c:spPr>
          <c:invertIfNegative val="0"/>
          <c:dLbls>
            <c:numFmt formatCode="0%;;;" sourceLinked="0"/>
            <c:spPr>
              <a:noFill/>
              <a:ln>
                <a:noFill/>
              </a:ln>
              <a:effectLst/>
            </c:spPr>
            <c:txPr>
              <a:bodyPr/>
              <a:lstStyle/>
              <a:p>
                <a:pPr>
                  <a:defRPr sz="1400" b="0">
                    <a:latin typeface="Arial" panose="020B0604020202020204" pitchFamily="34" charset="0"/>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Blad1!$A$2:$A$12</c:f>
              <c:strCache>
                <c:ptCount val="11"/>
                <c:pt idx="0">
                  <c:v>läsare</c:v>
                </c:pt>
                <c:pt idx="2">
                  <c:v>läsare</c:v>
                </c:pt>
                <c:pt idx="4">
                  <c:v>läsare</c:v>
                </c:pt>
                <c:pt idx="6">
                  <c:v>läsare</c:v>
                </c:pt>
                <c:pt idx="8">
                  <c:v>läsare</c:v>
                </c:pt>
                <c:pt idx="10">
                  <c:v>läsare</c:v>
                </c:pt>
              </c:strCache>
            </c:strRef>
          </c:cat>
          <c:val>
            <c:numRef>
              <c:f>Blad1!$B$2:$B$12</c:f>
              <c:numCache>
                <c:formatCode>General</c:formatCode>
                <c:ptCount val="11"/>
                <c:pt idx="0" formatCode="0%">
                  <c:v>0.01</c:v>
                </c:pt>
                <c:pt idx="2" formatCode="0%">
                  <c:v>0.02</c:v>
                </c:pt>
                <c:pt idx="4" formatCode="0%">
                  <c:v>0.02</c:v>
                </c:pt>
                <c:pt idx="6" formatCode="0%">
                  <c:v>0</c:v>
                </c:pt>
                <c:pt idx="8" formatCode="0%">
                  <c:v>0.01</c:v>
                </c:pt>
                <c:pt idx="10" formatCode="0%">
                  <c:v>0.01</c:v>
                </c:pt>
              </c:numCache>
            </c:numRef>
          </c:val>
          <c:extLst>
            <c:ext xmlns:c16="http://schemas.microsoft.com/office/drawing/2014/chart" uri="{C3380CC4-5D6E-409C-BE32-E72D297353CC}">
              <c16:uniqueId val="{00000000-2A5B-774F-934C-5B36EED1C352}"/>
            </c:ext>
          </c:extLst>
        </c:ser>
        <c:ser>
          <c:idx val="1"/>
          <c:order val="1"/>
          <c:tx>
            <c:strRef>
              <c:f>Blad1!$C$1</c:f>
              <c:strCache>
                <c:ptCount val="1"/>
                <c:pt idx="0">
                  <c:v>Instämmer inte</c:v>
                </c:pt>
              </c:strCache>
            </c:strRef>
          </c:tx>
          <c:spPr>
            <a:solidFill>
              <a:srgbClr val="F2955A"/>
            </a:solidFill>
          </c:spPr>
          <c:invertIfNegative val="0"/>
          <c:dLbls>
            <c:dLbl>
              <c:idx val="0"/>
              <c:layout>
                <c:manualLayout>
                  <c:x val="1.5795699664297735E-2"/>
                  <c:y val="2.8415662030935564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B2-0F46-9F79-C55DABFA5C42}"/>
                </c:ext>
              </c:extLst>
            </c:dLbl>
            <c:dLbl>
              <c:idx val="1"/>
              <c:layout>
                <c:manualLayout>
                  <c:x val="9.477419798578651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0B-594D-AD0C-017E74393989}"/>
                </c:ext>
              </c:extLst>
            </c:dLbl>
            <c:numFmt formatCode="0%;;;" sourceLinked="0"/>
            <c:spPr>
              <a:noFill/>
              <a:ln>
                <a:noFill/>
              </a:ln>
              <a:effectLst/>
            </c:spPr>
            <c:txPr>
              <a:bodyPr/>
              <a:lstStyle/>
              <a:p>
                <a:pPr>
                  <a:defRPr sz="1400" b="0">
                    <a:latin typeface="Arial" panose="020B0604020202020204" pitchFamily="34" charset="0"/>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Blad1!$A$2:$A$12</c:f>
              <c:strCache>
                <c:ptCount val="11"/>
                <c:pt idx="0">
                  <c:v>läsare</c:v>
                </c:pt>
                <c:pt idx="2">
                  <c:v>läsare</c:v>
                </c:pt>
                <c:pt idx="4">
                  <c:v>läsare</c:v>
                </c:pt>
                <c:pt idx="6">
                  <c:v>läsare</c:v>
                </c:pt>
                <c:pt idx="8">
                  <c:v>läsare</c:v>
                </c:pt>
                <c:pt idx="10">
                  <c:v>läsare</c:v>
                </c:pt>
              </c:strCache>
            </c:strRef>
          </c:cat>
          <c:val>
            <c:numRef>
              <c:f>Blad1!$C$2:$C$12</c:f>
              <c:numCache>
                <c:formatCode>General</c:formatCode>
                <c:ptCount val="11"/>
                <c:pt idx="0" formatCode="0%">
                  <c:v>7.0000000000000007E-2</c:v>
                </c:pt>
                <c:pt idx="2" formatCode="0%">
                  <c:v>7.0000000000000007E-2</c:v>
                </c:pt>
                <c:pt idx="4" formatCode="0%">
                  <c:v>0.13</c:v>
                </c:pt>
                <c:pt idx="6" formatCode="0%">
                  <c:v>0.03</c:v>
                </c:pt>
                <c:pt idx="8" formatCode="0%">
                  <c:v>0.03</c:v>
                </c:pt>
                <c:pt idx="10" formatCode="0%">
                  <c:v>0.06</c:v>
                </c:pt>
              </c:numCache>
            </c:numRef>
          </c:val>
          <c:extLst>
            <c:ext xmlns:c16="http://schemas.microsoft.com/office/drawing/2014/chart" uri="{C3380CC4-5D6E-409C-BE32-E72D297353CC}">
              <c16:uniqueId val="{00000001-2A5B-774F-934C-5B36EED1C352}"/>
            </c:ext>
          </c:extLst>
        </c:ser>
        <c:ser>
          <c:idx val="2"/>
          <c:order val="2"/>
          <c:tx>
            <c:strRef>
              <c:f>Blad1!$D$1</c:f>
              <c:strCache>
                <c:ptCount val="1"/>
                <c:pt idx="0">
                  <c:v>Varken eller</c:v>
                </c:pt>
              </c:strCache>
            </c:strRef>
          </c:tx>
          <c:spPr>
            <a:solidFill>
              <a:srgbClr val="F6E184"/>
            </a:solidFill>
          </c:spPr>
          <c:invertIfNegative val="0"/>
          <c:dLbls>
            <c:dLbl>
              <c:idx val="0"/>
              <c:layout>
                <c:manualLayout>
                  <c:x val="9.477419798578710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B2-0F46-9F79-C55DABFA5C42}"/>
                </c:ext>
              </c:extLst>
            </c:dLbl>
            <c:numFmt formatCode="0%;;;" sourceLinked="0"/>
            <c:spPr>
              <a:noFill/>
              <a:ln>
                <a:noFill/>
              </a:ln>
              <a:effectLst/>
            </c:spPr>
            <c:txPr>
              <a:bodyPr/>
              <a:lstStyle/>
              <a:p>
                <a:pPr>
                  <a:defRPr sz="1400" b="0">
                    <a:latin typeface="Arial" panose="020B0604020202020204" pitchFamily="34" charset="0"/>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Blad1!$A$2:$A$12</c:f>
              <c:strCache>
                <c:ptCount val="11"/>
                <c:pt idx="0">
                  <c:v>läsare</c:v>
                </c:pt>
                <c:pt idx="2">
                  <c:v>läsare</c:v>
                </c:pt>
                <c:pt idx="4">
                  <c:v>läsare</c:v>
                </c:pt>
                <c:pt idx="6">
                  <c:v>läsare</c:v>
                </c:pt>
                <c:pt idx="8">
                  <c:v>läsare</c:v>
                </c:pt>
                <c:pt idx="10">
                  <c:v>läsare</c:v>
                </c:pt>
              </c:strCache>
            </c:strRef>
          </c:cat>
          <c:val>
            <c:numRef>
              <c:f>Blad1!$D$2:$D$12</c:f>
              <c:numCache>
                <c:formatCode>General</c:formatCode>
                <c:ptCount val="11"/>
                <c:pt idx="0" formatCode="0%">
                  <c:v>0.16</c:v>
                </c:pt>
                <c:pt idx="2" formatCode="0%">
                  <c:v>0.18</c:v>
                </c:pt>
                <c:pt idx="4" formatCode="0%">
                  <c:v>0.13</c:v>
                </c:pt>
                <c:pt idx="6" formatCode="0%">
                  <c:v>0.09</c:v>
                </c:pt>
                <c:pt idx="8" formatCode="0%">
                  <c:v>0.08</c:v>
                </c:pt>
                <c:pt idx="10" formatCode="0%">
                  <c:v>0.13</c:v>
                </c:pt>
              </c:numCache>
            </c:numRef>
          </c:val>
          <c:extLst>
            <c:ext xmlns:c16="http://schemas.microsoft.com/office/drawing/2014/chart" uri="{C3380CC4-5D6E-409C-BE32-E72D297353CC}">
              <c16:uniqueId val="{00000002-2A5B-774F-934C-5B36EED1C352}"/>
            </c:ext>
          </c:extLst>
        </c:ser>
        <c:ser>
          <c:idx val="3"/>
          <c:order val="3"/>
          <c:tx>
            <c:strRef>
              <c:f>Blad1!$E$1</c:f>
              <c:strCache>
                <c:ptCount val="1"/>
                <c:pt idx="0">
                  <c:v>Instämmer</c:v>
                </c:pt>
              </c:strCache>
            </c:strRef>
          </c:tx>
          <c:spPr>
            <a:solidFill>
              <a:srgbClr val="9DCC8F"/>
            </a:solidFill>
          </c:spPr>
          <c:invertIfNegative val="0"/>
          <c:dLbls>
            <c:numFmt formatCode="0%;;;" sourceLinked="0"/>
            <c:spPr>
              <a:noFill/>
              <a:ln>
                <a:noFill/>
              </a:ln>
              <a:effectLst/>
            </c:spPr>
            <c:txPr>
              <a:bodyPr/>
              <a:lstStyle/>
              <a:p>
                <a:pPr>
                  <a:defRPr sz="1400" b="0">
                    <a:latin typeface="Arial" panose="020B0604020202020204" pitchFamily="34" charset="0"/>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Blad1!$A$2:$A$12</c:f>
              <c:strCache>
                <c:ptCount val="11"/>
                <c:pt idx="0">
                  <c:v>läsare</c:v>
                </c:pt>
                <c:pt idx="2">
                  <c:v>läsare</c:v>
                </c:pt>
                <c:pt idx="4">
                  <c:v>läsare</c:v>
                </c:pt>
                <c:pt idx="6">
                  <c:v>läsare</c:v>
                </c:pt>
                <c:pt idx="8">
                  <c:v>läsare</c:v>
                </c:pt>
                <c:pt idx="10">
                  <c:v>läsare</c:v>
                </c:pt>
              </c:strCache>
            </c:strRef>
          </c:cat>
          <c:val>
            <c:numRef>
              <c:f>Blad1!$E$2:$E$12</c:f>
              <c:numCache>
                <c:formatCode>General</c:formatCode>
                <c:ptCount val="11"/>
                <c:pt idx="0" formatCode="0%">
                  <c:v>0.51</c:v>
                </c:pt>
                <c:pt idx="2" formatCode="0%">
                  <c:v>0.5</c:v>
                </c:pt>
                <c:pt idx="4" formatCode="0%">
                  <c:v>0.5</c:v>
                </c:pt>
                <c:pt idx="6" formatCode="0%">
                  <c:v>0.52</c:v>
                </c:pt>
                <c:pt idx="8" formatCode="0%">
                  <c:v>0.45</c:v>
                </c:pt>
                <c:pt idx="10" formatCode="0%">
                  <c:v>0.44</c:v>
                </c:pt>
              </c:numCache>
            </c:numRef>
          </c:val>
          <c:extLst>
            <c:ext xmlns:c16="http://schemas.microsoft.com/office/drawing/2014/chart" uri="{C3380CC4-5D6E-409C-BE32-E72D297353CC}">
              <c16:uniqueId val="{00000003-2A5B-774F-934C-5B36EED1C352}"/>
            </c:ext>
          </c:extLst>
        </c:ser>
        <c:ser>
          <c:idx val="4"/>
          <c:order val="4"/>
          <c:tx>
            <c:strRef>
              <c:f>Blad1!$F$1</c:f>
              <c:strCache>
                <c:ptCount val="1"/>
                <c:pt idx="0">
                  <c:v>Instämmer helt</c:v>
                </c:pt>
              </c:strCache>
            </c:strRef>
          </c:tx>
          <c:spPr>
            <a:solidFill>
              <a:srgbClr val="64B44B"/>
            </a:solidFill>
          </c:spPr>
          <c:invertIfNegative val="0"/>
          <c:dLbls>
            <c:numFmt formatCode="0%;;;" sourceLinked="0"/>
            <c:spPr>
              <a:noFill/>
              <a:ln>
                <a:noFill/>
              </a:ln>
              <a:effectLst/>
            </c:spPr>
            <c:txPr>
              <a:bodyPr/>
              <a:lstStyle/>
              <a:p>
                <a:pPr>
                  <a:defRPr sz="1400" b="0">
                    <a:latin typeface="Arial" panose="020B0604020202020204" pitchFamily="34" charset="0"/>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Blad1!$A$2:$A$12</c:f>
              <c:strCache>
                <c:ptCount val="11"/>
                <c:pt idx="0">
                  <c:v>läsare</c:v>
                </c:pt>
                <c:pt idx="2">
                  <c:v>läsare</c:v>
                </c:pt>
                <c:pt idx="4">
                  <c:v>läsare</c:v>
                </c:pt>
                <c:pt idx="6">
                  <c:v>läsare</c:v>
                </c:pt>
                <c:pt idx="8">
                  <c:v>läsare</c:v>
                </c:pt>
                <c:pt idx="10">
                  <c:v>läsare</c:v>
                </c:pt>
              </c:strCache>
            </c:strRef>
          </c:cat>
          <c:val>
            <c:numRef>
              <c:f>Blad1!$F$2:$F$12</c:f>
              <c:numCache>
                <c:formatCode>General</c:formatCode>
                <c:ptCount val="11"/>
                <c:pt idx="0" formatCode="0%">
                  <c:v>0.24</c:v>
                </c:pt>
                <c:pt idx="2" formatCode="0%">
                  <c:v>0.23</c:v>
                </c:pt>
                <c:pt idx="4" formatCode="0%">
                  <c:v>0.23</c:v>
                </c:pt>
                <c:pt idx="6" formatCode="0%">
                  <c:v>0.36</c:v>
                </c:pt>
                <c:pt idx="8" formatCode="0%">
                  <c:v>0.43</c:v>
                </c:pt>
                <c:pt idx="10" formatCode="0%">
                  <c:v>0.36</c:v>
                </c:pt>
              </c:numCache>
            </c:numRef>
          </c:val>
          <c:extLst>
            <c:ext xmlns:c16="http://schemas.microsoft.com/office/drawing/2014/chart" uri="{C3380CC4-5D6E-409C-BE32-E72D297353CC}">
              <c16:uniqueId val="{00000004-2A5B-774F-934C-5B36EED1C352}"/>
            </c:ext>
          </c:extLst>
        </c:ser>
        <c:dLbls>
          <c:showLegendKey val="0"/>
          <c:showVal val="1"/>
          <c:showCatName val="0"/>
          <c:showSerName val="0"/>
          <c:showPercent val="0"/>
          <c:showBubbleSize val="0"/>
        </c:dLbls>
        <c:gapWidth val="0"/>
        <c:overlap val="100"/>
        <c:axId val="-2112385640"/>
        <c:axId val="2137454696"/>
      </c:barChart>
      <c:catAx>
        <c:axId val="-2112385640"/>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sz="1200">
                <a:latin typeface="Arial" panose="020B0604020202020204" pitchFamily="34" charset="0"/>
                <a:cs typeface="Arial" panose="020B0604020202020204" pitchFamily="34" charset="0"/>
              </a:defRPr>
            </a:pPr>
            <a:endParaRPr lang="sv-SE"/>
          </a:p>
        </c:txPr>
        <c:crossAx val="2137454696"/>
        <c:crosses val="autoZero"/>
        <c:auto val="1"/>
        <c:lblAlgn val="ctr"/>
        <c:lblOffset val="100"/>
        <c:noMultiLvlLbl val="0"/>
      </c:catAx>
      <c:valAx>
        <c:axId val="2137454696"/>
        <c:scaling>
          <c:orientation val="minMax"/>
        </c:scaling>
        <c:delete val="0"/>
        <c:axPos val="t"/>
        <c:majorGridlines>
          <c:spPr>
            <a:ln>
              <a:solidFill>
                <a:sysClr val="windowText" lastClr="000000">
                  <a:alpha val="30000"/>
                </a:sysClr>
              </a:solidFill>
            </a:ln>
          </c:spPr>
        </c:majorGridlines>
        <c:numFmt formatCode="0%" sourceLinked="0"/>
        <c:majorTickMark val="out"/>
        <c:minorTickMark val="none"/>
        <c:tickLblPos val="nextTo"/>
        <c:spPr>
          <a:ln>
            <a:solidFill>
              <a:sysClr val="windowText" lastClr="000000">
                <a:tint val="75000"/>
                <a:shade val="95000"/>
                <a:satMod val="105000"/>
                <a:alpha val="0"/>
              </a:sysClr>
            </a:solidFill>
          </a:ln>
        </c:spPr>
        <c:txPr>
          <a:bodyPr/>
          <a:lstStyle/>
          <a:p>
            <a:pPr>
              <a:defRPr sz="1400"/>
            </a:pPr>
            <a:endParaRPr lang="sv-SE"/>
          </a:p>
        </c:txPr>
        <c:crossAx val="-2112385640"/>
        <c:crosses val="autoZero"/>
        <c:crossBetween val="between"/>
        <c:majorUnit val="0.2"/>
      </c:valAx>
      <c:spPr>
        <a:noFill/>
      </c:spPr>
    </c:plotArea>
    <c:legend>
      <c:legendPos val="b"/>
      <c:layout>
        <c:manualLayout>
          <c:xMode val="edge"/>
          <c:yMode val="edge"/>
          <c:x val="0.21273924894003635"/>
          <c:y val="0.90535118110236201"/>
          <c:w val="0.78027135069654774"/>
          <c:h val="9.4648669043540273E-2"/>
        </c:manualLayout>
      </c:layout>
      <c:overlay val="0"/>
      <c:txPr>
        <a:bodyPr/>
        <a:lstStyle/>
        <a:p>
          <a:pPr>
            <a:defRPr sz="1400">
              <a:latin typeface="Arial" panose="020B0604020202020204" pitchFamily="34" charset="0"/>
              <a:cs typeface="Arial" panose="020B0604020202020204" pitchFamily="34" charset="0"/>
            </a:defRPr>
          </a:pPr>
          <a:endParaRPr lang="sv-SE"/>
        </a:p>
      </c:txPr>
    </c:legend>
    <c:plotVisOnly val="1"/>
    <c:dispBlanksAs val="gap"/>
    <c:showDLblsOverMax val="0"/>
  </c:chart>
  <c:spPr>
    <a:noFill/>
    <a:ln>
      <a:noFill/>
    </a:ln>
  </c:spPr>
  <c:txPr>
    <a:bodyPr/>
    <a:lstStyle/>
    <a:p>
      <a:pPr>
        <a:defRPr sz="1600" b="0" i="0">
          <a:latin typeface="Univers LT Std 55" panose="020B0603020202020204" pitchFamily="34" charset="0"/>
          <a:cs typeface="Arial" panose="020B0604020202020204" pitchFamily="34" charset="0"/>
        </a:defRPr>
      </a:pPr>
      <a:endParaRPr lang="sv-SE"/>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3739575231883854"/>
          <c:y val="3.1746031746031703E-2"/>
          <c:w val="0.50490246486062973"/>
          <c:h val="0.77344959316705064"/>
        </c:manualLayout>
      </c:layout>
      <c:barChart>
        <c:barDir val="bar"/>
        <c:grouping val="percentStacked"/>
        <c:varyColors val="0"/>
        <c:ser>
          <c:idx val="0"/>
          <c:order val="0"/>
          <c:tx>
            <c:strRef>
              <c:f>Blad1!$B$1</c:f>
              <c:strCache>
                <c:ptCount val="1"/>
                <c:pt idx="0">
                  <c:v>Instämmer inte alls</c:v>
                </c:pt>
              </c:strCache>
            </c:strRef>
          </c:tx>
          <c:spPr>
            <a:solidFill>
              <a:srgbClr val="EA5901"/>
            </a:solidFill>
          </c:spPr>
          <c:invertIfNegative val="0"/>
          <c:dLbls>
            <c:numFmt formatCode="0%;;;" sourceLinked="0"/>
            <c:spPr>
              <a:noFill/>
              <a:ln>
                <a:noFill/>
              </a:ln>
              <a:effectLst/>
            </c:spPr>
            <c:txPr>
              <a:bodyPr/>
              <a:lstStyle/>
              <a:p>
                <a:pPr>
                  <a:defRPr sz="1400" b="0">
                    <a:latin typeface="Arial" panose="020B0604020202020204" pitchFamily="34" charset="0"/>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Blad1!$A$2:$A$10</c:f>
              <c:strCache>
                <c:ptCount val="9"/>
                <c:pt idx="0">
                  <c:v>läsare</c:v>
                </c:pt>
                <c:pt idx="2">
                  <c:v>läsare</c:v>
                </c:pt>
                <c:pt idx="4">
                  <c:v>läsare</c:v>
                </c:pt>
                <c:pt idx="6">
                  <c:v>läsare</c:v>
                </c:pt>
                <c:pt idx="8">
                  <c:v>läsare</c:v>
                </c:pt>
              </c:strCache>
            </c:strRef>
          </c:cat>
          <c:val>
            <c:numRef>
              <c:f>Blad1!$B$2:$B$10</c:f>
              <c:numCache>
                <c:formatCode>General</c:formatCode>
                <c:ptCount val="9"/>
                <c:pt idx="0" formatCode="0%">
                  <c:v>0.14000000000000001</c:v>
                </c:pt>
                <c:pt idx="2" formatCode="0%">
                  <c:v>0.14000000000000001</c:v>
                </c:pt>
                <c:pt idx="4" formatCode="0%">
                  <c:v>7.0000000000000007E-2</c:v>
                </c:pt>
                <c:pt idx="6" formatCode="0%">
                  <c:v>7.0000000000000007E-2</c:v>
                </c:pt>
                <c:pt idx="8" formatCode="0%">
                  <c:v>0.1</c:v>
                </c:pt>
              </c:numCache>
            </c:numRef>
          </c:val>
          <c:extLst>
            <c:ext xmlns:c16="http://schemas.microsoft.com/office/drawing/2014/chart" uri="{C3380CC4-5D6E-409C-BE32-E72D297353CC}">
              <c16:uniqueId val="{00000000-2A5B-774F-934C-5B36EED1C352}"/>
            </c:ext>
          </c:extLst>
        </c:ser>
        <c:ser>
          <c:idx val="1"/>
          <c:order val="1"/>
          <c:tx>
            <c:strRef>
              <c:f>Blad1!$C$1</c:f>
              <c:strCache>
                <c:ptCount val="1"/>
                <c:pt idx="0">
                  <c:v>Instämmer inte</c:v>
                </c:pt>
              </c:strCache>
            </c:strRef>
          </c:tx>
          <c:spPr>
            <a:solidFill>
              <a:srgbClr val="F2955A"/>
            </a:solidFill>
          </c:spPr>
          <c:invertIfNegative val="0"/>
          <c:dLbls>
            <c:dLbl>
              <c:idx val="0"/>
              <c:layout>
                <c:manualLayout>
                  <c:x val="1.5795699664297735E-2"/>
                  <c:y val="2.8415662030935564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B2-0F46-9F79-C55DABFA5C42}"/>
                </c:ext>
              </c:extLst>
            </c:dLbl>
            <c:dLbl>
              <c:idx val="1"/>
              <c:layout>
                <c:manualLayout>
                  <c:x val="9.477419798578651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EA8-A740-A89F-7A37D9560723}"/>
                </c:ext>
              </c:extLst>
            </c:dLbl>
            <c:numFmt formatCode="0%;;;" sourceLinked="0"/>
            <c:spPr>
              <a:noFill/>
              <a:ln>
                <a:noFill/>
              </a:ln>
              <a:effectLst/>
            </c:spPr>
            <c:txPr>
              <a:bodyPr/>
              <a:lstStyle/>
              <a:p>
                <a:pPr>
                  <a:defRPr sz="1400" b="0">
                    <a:latin typeface="Arial" panose="020B0604020202020204" pitchFamily="34" charset="0"/>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Blad1!$A$2:$A$10</c:f>
              <c:strCache>
                <c:ptCount val="9"/>
                <c:pt idx="0">
                  <c:v>läsare</c:v>
                </c:pt>
                <c:pt idx="2">
                  <c:v>läsare</c:v>
                </c:pt>
                <c:pt idx="4">
                  <c:v>läsare</c:v>
                </c:pt>
                <c:pt idx="6">
                  <c:v>läsare</c:v>
                </c:pt>
                <c:pt idx="8">
                  <c:v>läsare</c:v>
                </c:pt>
              </c:strCache>
            </c:strRef>
          </c:cat>
          <c:val>
            <c:numRef>
              <c:f>Blad1!$C$2:$C$10</c:f>
              <c:numCache>
                <c:formatCode>General</c:formatCode>
                <c:ptCount val="9"/>
                <c:pt idx="0" formatCode="0%">
                  <c:v>0.14000000000000001</c:v>
                </c:pt>
                <c:pt idx="2" formatCode="0%">
                  <c:v>0.17</c:v>
                </c:pt>
                <c:pt idx="4" formatCode="0%">
                  <c:v>0.28999999999999998</c:v>
                </c:pt>
                <c:pt idx="6" formatCode="0%">
                  <c:v>0.16</c:v>
                </c:pt>
                <c:pt idx="8" formatCode="0%">
                  <c:v>0.17</c:v>
                </c:pt>
              </c:numCache>
            </c:numRef>
          </c:val>
          <c:extLst>
            <c:ext xmlns:c16="http://schemas.microsoft.com/office/drawing/2014/chart" uri="{C3380CC4-5D6E-409C-BE32-E72D297353CC}">
              <c16:uniqueId val="{00000001-2A5B-774F-934C-5B36EED1C352}"/>
            </c:ext>
          </c:extLst>
        </c:ser>
        <c:ser>
          <c:idx val="2"/>
          <c:order val="2"/>
          <c:tx>
            <c:strRef>
              <c:f>Blad1!$D$1</c:f>
              <c:strCache>
                <c:ptCount val="1"/>
                <c:pt idx="0">
                  <c:v>Varken eller</c:v>
                </c:pt>
              </c:strCache>
            </c:strRef>
          </c:tx>
          <c:spPr>
            <a:solidFill>
              <a:srgbClr val="F6E184"/>
            </a:solidFill>
          </c:spPr>
          <c:invertIfNegative val="0"/>
          <c:dLbls>
            <c:dLbl>
              <c:idx val="0"/>
              <c:layout>
                <c:manualLayout>
                  <c:x val="9.477419798578710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B2-0F46-9F79-C55DABFA5C42}"/>
                </c:ext>
              </c:extLst>
            </c:dLbl>
            <c:numFmt formatCode="0%;;;" sourceLinked="0"/>
            <c:spPr>
              <a:noFill/>
              <a:ln>
                <a:noFill/>
              </a:ln>
              <a:effectLst/>
            </c:spPr>
            <c:txPr>
              <a:bodyPr/>
              <a:lstStyle/>
              <a:p>
                <a:pPr>
                  <a:defRPr sz="1400" b="0">
                    <a:latin typeface="Arial" panose="020B0604020202020204" pitchFamily="34" charset="0"/>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Blad1!$A$2:$A$10</c:f>
              <c:strCache>
                <c:ptCount val="9"/>
                <c:pt idx="0">
                  <c:v>läsare</c:v>
                </c:pt>
                <c:pt idx="2">
                  <c:v>läsare</c:v>
                </c:pt>
                <c:pt idx="4">
                  <c:v>läsare</c:v>
                </c:pt>
                <c:pt idx="6">
                  <c:v>läsare</c:v>
                </c:pt>
                <c:pt idx="8">
                  <c:v>läsare</c:v>
                </c:pt>
              </c:strCache>
            </c:strRef>
          </c:cat>
          <c:val>
            <c:numRef>
              <c:f>Blad1!$D$2:$D$10</c:f>
              <c:numCache>
                <c:formatCode>General</c:formatCode>
                <c:ptCount val="9"/>
                <c:pt idx="0" formatCode="0%">
                  <c:v>0.25</c:v>
                </c:pt>
                <c:pt idx="2" formatCode="0%">
                  <c:v>0.16</c:v>
                </c:pt>
                <c:pt idx="4" formatCode="0%">
                  <c:v>0.28000000000000003</c:v>
                </c:pt>
                <c:pt idx="6" formatCode="0%">
                  <c:v>0.21</c:v>
                </c:pt>
                <c:pt idx="8" formatCode="0%">
                  <c:v>0.26</c:v>
                </c:pt>
              </c:numCache>
            </c:numRef>
          </c:val>
          <c:extLst>
            <c:ext xmlns:c16="http://schemas.microsoft.com/office/drawing/2014/chart" uri="{C3380CC4-5D6E-409C-BE32-E72D297353CC}">
              <c16:uniqueId val="{00000002-2A5B-774F-934C-5B36EED1C352}"/>
            </c:ext>
          </c:extLst>
        </c:ser>
        <c:ser>
          <c:idx val="3"/>
          <c:order val="3"/>
          <c:tx>
            <c:strRef>
              <c:f>Blad1!$E$1</c:f>
              <c:strCache>
                <c:ptCount val="1"/>
                <c:pt idx="0">
                  <c:v>Instämmer</c:v>
                </c:pt>
              </c:strCache>
            </c:strRef>
          </c:tx>
          <c:spPr>
            <a:solidFill>
              <a:srgbClr val="9DCC8F"/>
            </a:solidFill>
          </c:spPr>
          <c:invertIfNegative val="0"/>
          <c:dLbls>
            <c:numFmt formatCode="0%;;;" sourceLinked="0"/>
            <c:spPr>
              <a:noFill/>
              <a:ln>
                <a:noFill/>
              </a:ln>
              <a:effectLst/>
            </c:spPr>
            <c:txPr>
              <a:bodyPr/>
              <a:lstStyle/>
              <a:p>
                <a:pPr>
                  <a:defRPr sz="1400" b="0">
                    <a:latin typeface="Arial" panose="020B0604020202020204" pitchFamily="34" charset="0"/>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Blad1!$A$2:$A$10</c:f>
              <c:strCache>
                <c:ptCount val="9"/>
                <c:pt idx="0">
                  <c:v>läsare</c:v>
                </c:pt>
                <c:pt idx="2">
                  <c:v>läsare</c:v>
                </c:pt>
                <c:pt idx="4">
                  <c:v>läsare</c:v>
                </c:pt>
                <c:pt idx="6">
                  <c:v>läsare</c:v>
                </c:pt>
                <c:pt idx="8">
                  <c:v>läsare</c:v>
                </c:pt>
              </c:strCache>
            </c:strRef>
          </c:cat>
          <c:val>
            <c:numRef>
              <c:f>Blad1!$E$2:$E$10</c:f>
              <c:numCache>
                <c:formatCode>General</c:formatCode>
                <c:ptCount val="9"/>
                <c:pt idx="0" formatCode="0%">
                  <c:v>0.36</c:v>
                </c:pt>
                <c:pt idx="2" formatCode="0%">
                  <c:v>0.41</c:v>
                </c:pt>
                <c:pt idx="4" formatCode="0%">
                  <c:v>0.25</c:v>
                </c:pt>
                <c:pt idx="6" formatCode="0%">
                  <c:v>0.42</c:v>
                </c:pt>
                <c:pt idx="8" formatCode="0%">
                  <c:v>0.36</c:v>
                </c:pt>
              </c:numCache>
            </c:numRef>
          </c:val>
          <c:extLst>
            <c:ext xmlns:c16="http://schemas.microsoft.com/office/drawing/2014/chart" uri="{C3380CC4-5D6E-409C-BE32-E72D297353CC}">
              <c16:uniqueId val="{00000003-2A5B-774F-934C-5B36EED1C352}"/>
            </c:ext>
          </c:extLst>
        </c:ser>
        <c:ser>
          <c:idx val="4"/>
          <c:order val="4"/>
          <c:tx>
            <c:strRef>
              <c:f>Blad1!$F$1</c:f>
              <c:strCache>
                <c:ptCount val="1"/>
                <c:pt idx="0">
                  <c:v>Instämmer helt</c:v>
                </c:pt>
              </c:strCache>
            </c:strRef>
          </c:tx>
          <c:spPr>
            <a:solidFill>
              <a:srgbClr val="64B44B"/>
            </a:solidFill>
          </c:spPr>
          <c:invertIfNegative val="0"/>
          <c:dLbls>
            <c:numFmt formatCode="0%;;;" sourceLinked="0"/>
            <c:spPr>
              <a:noFill/>
              <a:ln>
                <a:noFill/>
              </a:ln>
              <a:effectLst/>
            </c:spPr>
            <c:txPr>
              <a:bodyPr/>
              <a:lstStyle/>
              <a:p>
                <a:pPr>
                  <a:defRPr sz="1400" b="0">
                    <a:latin typeface="Arial" panose="020B0604020202020204" pitchFamily="34" charset="0"/>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Blad1!$A$2:$A$10</c:f>
              <c:strCache>
                <c:ptCount val="9"/>
                <c:pt idx="0">
                  <c:v>läsare</c:v>
                </c:pt>
                <c:pt idx="2">
                  <c:v>läsare</c:v>
                </c:pt>
                <c:pt idx="4">
                  <c:v>läsare</c:v>
                </c:pt>
                <c:pt idx="6">
                  <c:v>läsare</c:v>
                </c:pt>
                <c:pt idx="8">
                  <c:v>läsare</c:v>
                </c:pt>
              </c:strCache>
            </c:strRef>
          </c:cat>
          <c:val>
            <c:numRef>
              <c:f>Blad1!$F$2:$F$10</c:f>
              <c:numCache>
                <c:formatCode>General</c:formatCode>
                <c:ptCount val="9"/>
                <c:pt idx="0" formatCode="0%">
                  <c:v>0.1</c:v>
                </c:pt>
                <c:pt idx="2" formatCode="0%">
                  <c:v>0.12</c:v>
                </c:pt>
                <c:pt idx="4" formatCode="0%">
                  <c:v>0.11</c:v>
                </c:pt>
                <c:pt idx="6" formatCode="0%">
                  <c:v>0.14000000000000001</c:v>
                </c:pt>
                <c:pt idx="8" formatCode="0%">
                  <c:v>0.12</c:v>
                </c:pt>
              </c:numCache>
            </c:numRef>
          </c:val>
          <c:extLst>
            <c:ext xmlns:c16="http://schemas.microsoft.com/office/drawing/2014/chart" uri="{C3380CC4-5D6E-409C-BE32-E72D297353CC}">
              <c16:uniqueId val="{00000004-2A5B-774F-934C-5B36EED1C352}"/>
            </c:ext>
          </c:extLst>
        </c:ser>
        <c:dLbls>
          <c:showLegendKey val="0"/>
          <c:showVal val="1"/>
          <c:showCatName val="0"/>
          <c:showSerName val="0"/>
          <c:showPercent val="0"/>
          <c:showBubbleSize val="0"/>
        </c:dLbls>
        <c:gapWidth val="0"/>
        <c:overlap val="100"/>
        <c:axId val="-2112385640"/>
        <c:axId val="2137454696"/>
      </c:barChart>
      <c:catAx>
        <c:axId val="-2112385640"/>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sz="1200">
                <a:latin typeface="Arial" panose="020B0604020202020204" pitchFamily="34" charset="0"/>
                <a:cs typeface="Arial" panose="020B0604020202020204" pitchFamily="34" charset="0"/>
              </a:defRPr>
            </a:pPr>
            <a:endParaRPr lang="sv-SE"/>
          </a:p>
        </c:txPr>
        <c:crossAx val="2137454696"/>
        <c:crosses val="autoZero"/>
        <c:auto val="1"/>
        <c:lblAlgn val="ctr"/>
        <c:lblOffset val="100"/>
        <c:noMultiLvlLbl val="0"/>
      </c:catAx>
      <c:valAx>
        <c:axId val="2137454696"/>
        <c:scaling>
          <c:orientation val="minMax"/>
        </c:scaling>
        <c:delete val="0"/>
        <c:axPos val="t"/>
        <c:majorGridlines>
          <c:spPr>
            <a:ln>
              <a:solidFill>
                <a:sysClr val="windowText" lastClr="000000">
                  <a:alpha val="30000"/>
                </a:sysClr>
              </a:solidFill>
            </a:ln>
          </c:spPr>
        </c:majorGridlines>
        <c:numFmt formatCode="0%" sourceLinked="0"/>
        <c:majorTickMark val="out"/>
        <c:minorTickMark val="none"/>
        <c:tickLblPos val="nextTo"/>
        <c:spPr>
          <a:ln>
            <a:solidFill>
              <a:sysClr val="windowText" lastClr="000000">
                <a:tint val="75000"/>
                <a:shade val="95000"/>
                <a:satMod val="105000"/>
                <a:alpha val="0"/>
              </a:sysClr>
            </a:solidFill>
          </a:ln>
        </c:spPr>
        <c:txPr>
          <a:bodyPr/>
          <a:lstStyle/>
          <a:p>
            <a:pPr>
              <a:defRPr sz="1400"/>
            </a:pPr>
            <a:endParaRPr lang="sv-SE"/>
          </a:p>
        </c:txPr>
        <c:crossAx val="-2112385640"/>
        <c:crosses val="autoZero"/>
        <c:crossBetween val="between"/>
        <c:majorUnit val="0.2"/>
      </c:valAx>
      <c:spPr>
        <a:noFill/>
      </c:spPr>
    </c:plotArea>
    <c:legend>
      <c:legendPos val="b"/>
      <c:layout>
        <c:manualLayout>
          <c:xMode val="edge"/>
          <c:yMode val="edge"/>
          <c:x val="0.21273924894003635"/>
          <c:y val="0.90535118110236201"/>
          <c:w val="0.78027135069654774"/>
          <c:h val="9.4648669043540273E-2"/>
        </c:manualLayout>
      </c:layout>
      <c:overlay val="0"/>
      <c:txPr>
        <a:bodyPr/>
        <a:lstStyle/>
        <a:p>
          <a:pPr>
            <a:defRPr sz="1400">
              <a:latin typeface="Arial" panose="020B0604020202020204" pitchFamily="34" charset="0"/>
              <a:cs typeface="Arial" panose="020B0604020202020204" pitchFamily="34" charset="0"/>
            </a:defRPr>
          </a:pPr>
          <a:endParaRPr lang="sv-SE"/>
        </a:p>
      </c:txPr>
    </c:legend>
    <c:plotVisOnly val="1"/>
    <c:dispBlanksAs val="gap"/>
    <c:showDLblsOverMax val="0"/>
  </c:chart>
  <c:spPr>
    <a:noFill/>
    <a:ln>
      <a:noFill/>
    </a:ln>
  </c:spPr>
  <c:txPr>
    <a:bodyPr/>
    <a:lstStyle/>
    <a:p>
      <a:pPr>
        <a:defRPr sz="1600" b="0" i="0">
          <a:latin typeface="Univers LT Std 55" panose="020B0603020202020204" pitchFamily="34" charset="0"/>
          <a:cs typeface="Arial" panose="020B0604020202020204" pitchFamily="34" charset="0"/>
        </a:defRPr>
      </a:pPr>
      <a:endParaRPr lang="sv-SE"/>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848597872634401E-2"/>
          <c:y val="8.8316054283665499E-2"/>
          <c:w val="0.59624582259253101"/>
          <c:h val="0.77127897339429896"/>
        </c:manualLayout>
      </c:layout>
      <c:pieChart>
        <c:varyColors val="1"/>
        <c:ser>
          <c:idx val="0"/>
          <c:order val="0"/>
          <c:tx>
            <c:strRef>
              <c:f>Blad1!$B$1</c:f>
              <c:strCache>
                <c:ptCount val="1"/>
                <c:pt idx="0">
                  <c:v>Försäljning</c:v>
                </c:pt>
              </c:strCache>
            </c:strRef>
          </c:tx>
          <c:spPr>
            <a:solidFill>
              <a:srgbClr val="63B44B"/>
            </a:solidFill>
            <a:ln>
              <a:noFill/>
            </a:ln>
          </c:spPr>
          <c:dPt>
            <c:idx val="0"/>
            <c:bubble3D val="0"/>
            <c:spPr>
              <a:solidFill>
                <a:srgbClr val="64B44B"/>
              </a:solidFill>
              <a:ln w="19050">
                <a:noFill/>
              </a:ln>
              <a:effectLst/>
            </c:spPr>
            <c:extLst>
              <c:ext xmlns:c16="http://schemas.microsoft.com/office/drawing/2014/chart" uri="{C3380CC4-5D6E-409C-BE32-E72D297353CC}">
                <c16:uniqueId val="{00000001-FE94-0D4E-AFD0-30100F718E99}"/>
              </c:ext>
            </c:extLst>
          </c:dPt>
          <c:dPt>
            <c:idx val="1"/>
            <c:bubble3D val="0"/>
            <c:spPr>
              <a:solidFill>
                <a:srgbClr val="F29559"/>
              </a:solidFill>
              <a:ln w="19050">
                <a:noFill/>
              </a:ln>
              <a:effectLst/>
            </c:spPr>
            <c:extLst>
              <c:ext xmlns:c16="http://schemas.microsoft.com/office/drawing/2014/chart" uri="{C3380CC4-5D6E-409C-BE32-E72D297353CC}">
                <c16:uniqueId val="{00000003-FE94-0D4E-AFD0-30100F718E99}"/>
              </c:ext>
            </c:extLst>
          </c:dPt>
          <c:dPt>
            <c:idx val="2"/>
            <c:bubble3D val="0"/>
            <c:spPr>
              <a:solidFill>
                <a:srgbClr val="565655">
                  <a:lumMod val="40000"/>
                  <a:lumOff val="60000"/>
                </a:srgbClr>
              </a:solidFill>
              <a:ln w="19050">
                <a:noFill/>
              </a:ln>
              <a:effectLst/>
            </c:spPr>
            <c:extLst>
              <c:ext xmlns:c16="http://schemas.microsoft.com/office/drawing/2014/chart" uri="{C3380CC4-5D6E-409C-BE32-E72D297353CC}">
                <c16:uniqueId val="{00000005-FE94-0D4E-AFD0-30100F718E99}"/>
              </c:ext>
            </c:extLst>
          </c:dPt>
          <c:dPt>
            <c:idx val="3"/>
            <c:bubble3D val="0"/>
            <c:spPr>
              <a:solidFill>
                <a:srgbClr val="63B44B"/>
              </a:solidFill>
              <a:ln w="19050">
                <a:noFill/>
              </a:ln>
              <a:effectLst/>
            </c:spPr>
            <c:extLst>
              <c:ext xmlns:c16="http://schemas.microsoft.com/office/drawing/2014/chart" uri="{C3380CC4-5D6E-409C-BE32-E72D297353CC}">
                <c16:uniqueId val="{00000007-FE94-0D4E-AFD0-30100F718E99}"/>
              </c:ext>
            </c:extLst>
          </c:dPt>
          <c:dPt>
            <c:idx val="4"/>
            <c:bubble3D val="0"/>
            <c:spPr>
              <a:solidFill>
                <a:srgbClr val="63B44B"/>
              </a:solidFill>
              <a:ln w="19050">
                <a:noFill/>
              </a:ln>
              <a:effectLst/>
            </c:spPr>
            <c:extLst>
              <c:ext xmlns:c16="http://schemas.microsoft.com/office/drawing/2014/chart" uri="{C3380CC4-5D6E-409C-BE32-E72D297353CC}">
                <c16:uniqueId val="{00000009-FE94-0D4E-AFD0-30100F718E99}"/>
              </c:ext>
            </c:extLst>
          </c:dPt>
          <c:dPt>
            <c:idx val="5"/>
            <c:bubble3D val="0"/>
            <c:spPr>
              <a:solidFill>
                <a:srgbClr val="63B44B"/>
              </a:solidFill>
              <a:ln w="19050">
                <a:noFill/>
              </a:ln>
              <a:effectLst/>
            </c:spPr>
            <c:extLst>
              <c:ext xmlns:c16="http://schemas.microsoft.com/office/drawing/2014/chart" uri="{C3380CC4-5D6E-409C-BE32-E72D297353CC}">
                <c16:uniqueId val="{0000000B-FE94-0D4E-AFD0-30100F718E99}"/>
              </c:ext>
            </c:extLst>
          </c:dPt>
          <c:dLbls>
            <c:spPr>
              <a:noFill/>
              <a:ln>
                <a:noFill/>
              </a:ln>
              <a:effectLst/>
            </c:spPr>
            <c:txPr>
              <a:bodyPr rot="0" spcFirstLastPara="1" vertOverflow="ellipsis" vert="horz" wrap="square" anchor="ctr" anchorCtr="1"/>
              <a:lstStyle/>
              <a:p>
                <a:pPr>
                  <a:defRPr sz="2000" b="1"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Blad1!$A$2:$A$4</c:f>
              <c:strCache>
                <c:ptCount val="3"/>
                <c:pt idx="0">
                  <c:v>Ja</c:v>
                </c:pt>
                <c:pt idx="1">
                  <c:v>Nej</c:v>
                </c:pt>
                <c:pt idx="2">
                  <c:v>Vet inte</c:v>
                </c:pt>
              </c:strCache>
            </c:strRef>
          </c:cat>
          <c:val>
            <c:numRef>
              <c:f>Blad1!$B$2:$B$4</c:f>
              <c:numCache>
                <c:formatCode>0%</c:formatCode>
                <c:ptCount val="3"/>
                <c:pt idx="0">
                  <c:v>0.45900000000000002</c:v>
                </c:pt>
                <c:pt idx="1">
                  <c:v>0.439</c:v>
                </c:pt>
                <c:pt idx="2">
                  <c:v>0.10199999999999999</c:v>
                </c:pt>
              </c:numCache>
            </c:numRef>
          </c:val>
          <c:extLst>
            <c:ext xmlns:c16="http://schemas.microsoft.com/office/drawing/2014/chart" uri="{C3380CC4-5D6E-409C-BE32-E72D297353CC}">
              <c16:uniqueId val="{0000000C-FE94-0D4E-AFD0-30100F718E99}"/>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chart>
  <c:spPr>
    <a:noFill/>
    <a:ln w="9525" cap="flat" cmpd="sng" algn="ctr">
      <a:noFill/>
      <a:round/>
    </a:ln>
    <a:effectLst/>
  </c:spPr>
  <c:txPr>
    <a:bodyPr/>
    <a:lstStyle/>
    <a:p>
      <a:pPr>
        <a:defRPr sz="1800" b="0" i="0">
          <a:solidFill>
            <a:schemeClr val="tx1">
              <a:lumMod val="85000"/>
              <a:lumOff val="15000"/>
            </a:schemeClr>
          </a:solidFill>
          <a:latin typeface="Univers LT Std 55" panose="020B0603020202020204" pitchFamily="34" charset="0"/>
        </a:defRPr>
      </a:pPr>
      <a:endParaRPr lang="sv-SE"/>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3739575231883854"/>
          <c:y val="3.1746031746031703E-2"/>
          <c:w val="0.50490246486062973"/>
          <c:h val="0.77344959316705064"/>
        </c:manualLayout>
      </c:layout>
      <c:barChart>
        <c:barDir val="bar"/>
        <c:grouping val="percentStacked"/>
        <c:varyColors val="0"/>
        <c:ser>
          <c:idx val="0"/>
          <c:order val="0"/>
          <c:tx>
            <c:strRef>
              <c:f>Blad1!$B$1</c:f>
              <c:strCache>
                <c:ptCount val="1"/>
                <c:pt idx="0">
                  <c:v>Instämmer inte alls</c:v>
                </c:pt>
              </c:strCache>
            </c:strRef>
          </c:tx>
          <c:spPr>
            <a:solidFill>
              <a:srgbClr val="EA5901"/>
            </a:solidFill>
          </c:spPr>
          <c:invertIfNegative val="0"/>
          <c:dLbls>
            <c:numFmt formatCode="0%;;;" sourceLinked="0"/>
            <c:spPr>
              <a:noFill/>
              <a:ln>
                <a:noFill/>
              </a:ln>
              <a:effectLst/>
            </c:spPr>
            <c:txPr>
              <a:bodyPr/>
              <a:lstStyle/>
              <a:p>
                <a:pPr>
                  <a:defRPr sz="1400" b="0">
                    <a:latin typeface="Arial" panose="020B0604020202020204" pitchFamily="34" charset="0"/>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läsare</c:v>
                </c:pt>
                <c:pt idx="2">
                  <c:v>läsare</c:v>
                </c:pt>
              </c:strCache>
            </c:strRef>
          </c:cat>
          <c:val>
            <c:numRef>
              <c:f>Blad1!$B$2:$B$4</c:f>
              <c:numCache>
                <c:formatCode>General</c:formatCode>
                <c:ptCount val="3"/>
                <c:pt idx="0" formatCode="0%">
                  <c:v>0.01</c:v>
                </c:pt>
                <c:pt idx="2" formatCode="0%">
                  <c:v>0.01</c:v>
                </c:pt>
              </c:numCache>
            </c:numRef>
          </c:val>
          <c:extLst>
            <c:ext xmlns:c16="http://schemas.microsoft.com/office/drawing/2014/chart" uri="{C3380CC4-5D6E-409C-BE32-E72D297353CC}">
              <c16:uniqueId val="{00000000-2A5B-774F-934C-5B36EED1C352}"/>
            </c:ext>
          </c:extLst>
        </c:ser>
        <c:ser>
          <c:idx val="1"/>
          <c:order val="1"/>
          <c:tx>
            <c:strRef>
              <c:f>Blad1!$C$1</c:f>
              <c:strCache>
                <c:ptCount val="1"/>
                <c:pt idx="0">
                  <c:v>Instämmer inte</c:v>
                </c:pt>
              </c:strCache>
            </c:strRef>
          </c:tx>
          <c:spPr>
            <a:solidFill>
              <a:srgbClr val="F2955A"/>
            </a:solidFill>
          </c:spPr>
          <c:invertIfNegative val="0"/>
          <c:dLbls>
            <c:dLbl>
              <c:idx val="0"/>
              <c:layout>
                <c:manualLayout>
                  <c:x val="1.5795699664297735E-2"/>
                  <c:y val="2.8415662030935564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B2-0F46-9F79-C55DABFA5C42}"/>
                </c:ext>
              </c:extLst>
            </c:dLbl>
            <c:dLbl>
              <c:idx val="1"/>
              <c:layout>
                <c:manualLayout>
                  <c:x val="9.477419798578651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D4-1941-AE7C-8A293228258F}"/>
                </c:ext>
              </c:extLst>
            </c:dLbl>
            <c:numFmt formatCode="0%;;;" sourceLinked="0"/>
            <c:spPr>
              <a:noFill/>
              <a:ln>
                <a:noFill/>
              </a:ln>
              <a:effectLst/>
            </c:spPr>
            <c:txPr>
              <a:bodyPr/>
              <a:lstStyle/>
              <a:p>
                <a:pPr>
                  <a:defRPr sz="1400" b="0">
                    <a:latin typeface="Arial" panose="020B0604020202020204" pitchFamily="34" charset="0"/>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Blad1!$A$2:$A$4</c:f>
              <c:strCache>
                <c:ptCount val="3"/>
                <c:pt idx="0">
                  <c:v>läsare</c:v>
                </c:pt>
                <c:pt idx="2">
                  <c:v>läsare</c:v>
                </c:pt>
              </c:strCache>
            </c:strRef>
          </c:cat>
          <c:val>
            <c:numRef>
              <c:f>Blad1!$C$2:$C$4</c:f>
              <c:numCache>
                <c:formatCode>General</c:formatCode>
                <c:ptCount val="3"/>
                <c:pt idx="0" formatCode="0%">
                  <c:v>0.06</c:v>
                </c:pt>
                <c:pt idx="2" formatCode="0%">
                  <c:v>0.08</c:v>
                </c:pt>
              </c:numCache>
            </c:numRef>
          </c:val>
          <c:extLst>
            <c:ext xmlns:c16="http://schemas.microsoft.com/office/drawing/2014/chart" uri="{C3380CC4-5D6E-409C-BE32-E72D297353CC}">
              <c16:uniqueId val="{00000001-2A5B-774F-934C-5B36EED1C352}"/>
            </c:ext>
          </c:extLst>
        </c:ser>
        <c:ser>
          <c:idx val="2"/>
          <c:order val="2"/>
          <c:tx>
            <c:strRef>
              <c:f>Blad1!$D$1</c:f>
              <c:strCache>
                <c:ptCount val="1"/>
                <c:pt idx="0">
                  <c:v>Varken eller</c:v>
                </c:pt>
              </c:strCache>
            </c:strRef>
          </c:tx>
          <c:spPr>
            <a:solidFill>
              <a:srgbClr val="F6E184"/>
            </a:solidFill>
          </c:spPr>
          <c:invertIfNegative val="0"/>
          <c:dLbls>
            <c:dLbl>
              <c:idx val="0"/>
              <c:layout>
                <c:manualLayout>
                  <c:x val="9.477419798578710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B2-0F46-9F79-C55DABFA5C42}"/>
                </c:ext>
              </c:extLst>
            </c:dLbl>
            <c:numFmt formatCode="0%;;;" sourceLinked="0"/>
            <c:spPr>
              <a:noFill/>
              <a:ln>
                <a:noFill/>
              </a:ln>
              <a:effectLst/>
            </c:spPr>
            <c:txPr>
              <a:bodyPr/>
              <a:lstStyle/>
              <a:p>
                <a:pPr>
                  <a:defRPr sz="1400" b="0">
                    <a:latin typeface="Arial" panose="020B0604020202020204" pitchFamily="34" charset="0"/>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Blad1!$A$2:$A$4</c:f>
              <c:strCache>
                <c:ptCount val="3"/>
                <c:pt idx="0">
                  <c:v>läsare</c:v>
                </c:pt>
                <c:pt idx="2">
                  <c:v>läsare</c:v>
                </c:pt>
              </c:strCache>
            </c:strRef>
          </c:cat>
          <c:val>
            <c:numRef>
              <c:f>Blad1!$D$2:$D$4</c:f>
              <c:numCache>
                <c:formatCode>General</c:formatCode>
                <c:ptCount val="3"/>
                <c:pt idx="0" formatCode="0%">
                  <c:v>0.09</c:v>
                </c:pt>
                <c:pt idx="2" formatCode="0%">
                  <c:v>7.0000000000000007E-2</c:v>
                </c:pt>
              </c:numCache>
            </c:numRef>
          </c:val>
          <c:extLst>
            <c:ext xmlns:c16="http://schemas.microsoft.com/office/drawing/2014/chart" uri="{C3380CC4-5D6E-409C-BE32-E72D297353CC}">
              <c16:uniqueId val="{00000002-2A5B-774F-934C-5B36EED1C352}"/>
            </c:ext>
          </c:extLst>
        </c:ser>
        <c:ser>
          <c:idx val="3"/>
          <c:order val="3"/>
          <c:tx>
            <c:strRef>
              <c:f>Blad1!$E$1</c:f>
              <c:strCache>
                <c:ptCount val="1"/>
                <c:pt idx="0">
                  <c:v>Instämmer</c:v>
                </c:pt>
              </c:strCache>
            </c:strRef>
          </c:tx>
          <c:spPr>
            <a:solidFill>
              <a:srgbClr val="9DCC8F"/>
            </a:solidFill>
          </c:spPr>
          <c:invertIfNegative val="0"/>
          <c:dLbls>
            <c:numFmt formatCode="0%;;;" sourceLinked="0"/>
            <c:spPr>
              <a:noFill/>
              <a:ln>
                <a:noFill/>
              </a:ln>
              <a:effectLst/>
            </c:spPr>
            <c:txPr>
              <a:bodyPr/>
              <a:lstStyle/>
              <a:p>
                <a:pPr>
                  <a:defRPr sz="1400" b="0">
                    <a:latin typeface="Arial" panose="020B0604020202020204" pitchFamily="34" charset="0"/>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Blad1!$A$2:$A$4</c:f>
              <c:strCache>
                <c:ptCount val="3"/>
                <c:pt idx="0">
                  <c:v>läsare</c:v>
                </c:pt>
                <c:pt idx="2">
                  <c:v>läsare</c:v>
                </c:pt>
              </c:strCache>
            </c:strRef>
          </c:cat>
          <c:val>
            <c:numRef>
              <c:f>Blad1!$E$2:$E$4</c:f>
              <c:numCache>
                <c:formatCode>General</c:formatCode>
                <c:ptCount val="3"/>
                <c:pt idx="0" formatCode="0%">
                  <c:v>0.54</c:v>
                </c:pt>
                <c:pt idx="2" formatCode="0%">
                  <c:v>0.52</c:v>
                </c:pt>
              </c:numCache>
            </c:numRef>
          </c:val>
          <c:extLst>
            <c:ext xmlns:c16="http://schemas.microsoft.com/office/drawing/2014/chart" uri="{C3380CC4-5D6E-409C-BE32-E72D297353CC}">
              <c16:uniqueId val="{00000003-2A5B-774F-934C-5B36EED1C352}"/>
            </c:ext>
          </c:extLst>
        </c:ser>
        <c:ser>
          <c:idx val="4"/>
          <c:order val="4"/>
          <c:tx>
            <c:strRef>
              <c:f>Blad1!$F$1</c:f>
              <c:strCache>
                <c:ptCount val="1"/>
                <c:pt idx="0">
                  <c:v>Instämmer helt</c:v>
                </c:pt>
              </c:strCache>
            </c:strRef>
          </c:tx>
          <c:spPr>
            <a:solidFill>
              <a:srgbClr val="64B44B"/>
            </a:solidFill>
          </c:spPr>
          <c:invertIfNegative val="0"/>
          <c:dLbls>
            <c:numFmt formatCode="0%;;;" sourceLinked="0"/>
            <c:spPr>
              <a:noFill/>
              <a:ln>
                <a:noFill/>
              </a:ln>
              <a:effectLst/>
            </c:spPr>
            <c:txPr>
              <a:bodyPr/>
              <a:lstStyle/>
              <a:p>
                <a:pPr>
                  <a:defRPr sz="1400" b="0">
                    <a:latin typeface="Arial" panose="020B0604020202020204" pitchFamily="34" charset="0"/>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Blad1!$A$2:$A$4</c:f>
              <c:strCache>
                <c:ptCount val="3"/>
                <c:pt idx="0">
                  <c:v>läsare</c:v>
                </c:pt>
                <c:pt idx="2">
                  <c:v>läsare</c:v>
                </c:pt>
              </c:strCache>
            </c:strRef>
          </c:cat>
          <c:val>
            <c:numRef>
              <c:f>Blad1!$F$2:$F$4</c:f>
              <c:numCache>
                <c:formatCode>General</c:formatCode>
                <c:ptCount val="3"/>
                <c:pt idx="0" formatCode="0%">
                  <c:v>0.3</c:v>
                </c:pt>
                <c:pt idx="2" formatCode="0%">
                  <c:v>0.33</c:v>
                </c:pt>
              </c:numCache>
            </c:numRef>
          </c:val>
          <c:extLst>
            <c:ext xmlns:c16="http://schemas.microsoft.com/office/drawing/2014/chart" uri="{C3380CC4-5D6E-409C-BE32-E72D297353CC}">
              <c16:uniqueId val="{00000004-2A5B-774F-934C-5B36EED1C352}"/>
            </c:ext>
          </c:extLst>
        </c:ser>
        <c:dLbls>
          <c:showLegendKey val="0"/>
          <c:showVal val="1"/>
          <c:showCatName val="0"/>
          <c:showSerName val="0"/>
          <c:showPercent val="0"/>
          <c:showBubbleSize val="0"/>
        </c:dLbls>
        <c:gapWidth val="0"/>
        <c:overlap val="100"/>
        <c:axId val="-2112385640"/>
        <c:axId val="2137454696"/>
      </c:barChart>
      <c:catAx>
        <c:axId val="-2112385640"/>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sz="1200">
                <a:latin typeface="Arial" panose="020B0604020202020204" pitchFamily="34" charset="0"/>
                <a:cs typeface="Arial" panose="020B0604020202020204" pitchFamily="34" charset="0"/>
              </a:defRPr>
            </a:pPr>
            <a:endParaRPr lang="sv-SE"/>
          </a:p>
        </c:txPr>
        <c:crossAx val="2137454696"/>
        <c:crosses val="autoZero"/>
        <c:auto val="1"/>
        <c:lblAlgn val="ctr"/>
        <c:lblOffset val="100"/>
        <c:noMultiLvlLbl val="0"/>
      </c:catAx>
      <c:valAx>
        <c:axId val="2137454696"/>
        <c:scaling>
          <c:orientation val="minMax"/>
        </c:scaling>
        <c:delete val="0"/>
        <c:axPos val="t"/>
        <c:majorGridlines>
          <c:spPr>
            <a:ln>
              <a:solidFill>
                <a:sysClr val="windowText" lastClr="000000">
                  <a:alpha val="30000"/>
                </a:sysClr>
              </a:solidFill>
            </a:ln>
          </c:spPr>
        </c:majorGridlines>
        <c:numFmt formatCode="0%" sourceLinked="0"/>
        <c:majorTickMark val="out"/>
        <c:minorTickMark val="none"/>
        <c:tickLblPos val="nextTo"/>
        <c:spPr>
          <a:ln>
            <a:solidFill>
              <a:sysClr val="windowText" lastClr="000000">
                <a:tint val="75000"/>
                <a:shade val="95000"/>
                <a:satMod val="105000"/>
                <a:alpha val="0"/>
              </a:sysClr>
            </a:solidFill>
          </a:ln>
        </c:spPr>
        <c:txPr>
          <a:bodyPr/>
          <a:lstStyle/>
          <a:p>
            <a:pPr>
              <a:defRPr sz="1400"/>
            </a:pPr>
            <a:endParaRPr lang="sv-SE"/>
          </a:p>
        </c:txPr>
        <c:crossAx val="-2112385640"/>
        <c:crosses val="autoZero"/>
        <c:crossBetween val="between"/>
        <c:majorUnit val="0.2"/>
      </c:valAx>
      <c:spPr>
        <a:noFill/>
      </c:spPr>
    </c:plotArea>
    <c:legend>
      <c:legendPos val="b"/>
      <c:layout>
        <c:manualLayout>
          <c:xMode val="edge"/>
          <c:yMode val="edge"/>
          <c:x val="0.21273924894003635"/>
          <c:y val="0.90535118110236201"/>
          <c:w val="0.78027135069654774"/>
          <c:h val="9.4648669043540273E-2"/>
        </c:manualLayout>
      </c:layout>
      <c:overlay val="0"/>
      <c:txPr>
        <a:bodyPr/>
        <a:lstStyle/>
        <a:p>
          <a:pPr>
            <a:defRPr sz="1400">
              <a:latin typeface="Arial" panose="020B0604020202020204" pitchFamily="34" charset="0"/>
              <a:cs typeface="Arial" panose="020B0604020202020204" pitchFamily="34" charset="0"/>
            </a:defRPr>
          </a:pPr>
          <a:endParaRPr lang="sv-SE"/>
        </a:p>
      </c:txPr>
    </c:legend>
    <c:plotVisOnly val="1"/>
    <c:dispBlanksAs val="gap"/>
    <c:showDLblsOverMax val="0"/>
  </c:chart>
  <c:spPr>
    <a:noFill/>
    <a:ln>
      <a:noFill/>
    </a:ln>
  </c:spPr>
  <c:txPr>
    <a:bodyPr/>
    <a:lstStyle/>
    <a:p>
      <a:pPr>
        <a:defRPr sz="1600" b="0" i="0">
          <a:latin typeface="Univers LT Std 55" panose="020B0603020202020204" pitchFamily="34" charset="0"/>
          <a:cs typeface="Arial" panose="020B0604020202020204" pitchFamily="34" charset="0"/>
        </a:defRPr>
      </a:pPr>
      <a:endParaRPr lang="sv-SE"/>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3739575231883854"/>
          <c:y val="3.1746031746031703E-2"/>
          <c:w val="0.50490246486062973"/>
          <c:h val="0.77344959316705064"/>
        </c:manualLayout>
      </c:layout>
      <c:barChart>
        <c:barDir val="bar"/>
        <c:grouping val="percentStacked"/>
        <c:varyColors val="0"/>
        <c:ser>
          <c:idx val="0"/>
          <c:order val="0"/>
          <c:tx>
            <c:strRef>
              <c:f>Blad1!$B$1</c:f>
              <c:strCache>
                <c:ptCount val="1"/>
                <c:pt idx="0">
                  <c:v>Instämmer inte alls</c:v>
                </c:pt>
              </c:strCache>
            </c:strRef>
          </c:tx>
          <c:spPr>
            <a:solidFill>
              <a:srgbClr val="EA5901"/>
            </a:solidFill>
          </c:spPr>
          <c:invertIfNegative val="0"/>
          <c:dLbls>
            <c:numFmt formatCode="0%;;;" sourceLinked="0"/>
            <c:spPr>
              <a:noFill/>
              <a:ln>
                <a:noFill/>
              </a:ln>
              <a:effectLst/>
            </c:spPr>
            <c:txPr>
              <a:bodyPr/>
              <a:lstStyle/>
              <a:p>
                <a:pPr>
                  <a:defRPr sz="1400" b="0">
                    <a:latin typeface="Arial" panose="020B0604020202020204" pitchFamily="34" charset="0"/>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Blad1!$A$2:$A$12</c:f>
              <c:strCache>
                <c:ptCount val="11"/>
                <c:pt idx="0">
                  <c:v>läsare</c:v>
                </c:pt>
                <c:pt idx="2">
                  <c:v>läsare</c:v>
                </c:pt>
                <c:pt idx="4">
                  <c:v>läsare</c:v>
                </c:pt>
                <c:pt idx="6">
                  <c:v>läsare</c:v>
                </c:pt>
                <c:pt idx="8">
                  <c:v>läsare</c:v>
                </c:pt>
                <c:pt idx="10">
                  <c:v>läsare</c:v>
                </c:pt>
              </c:strCache>
            </c:strRef>
          </c:cat>
          <c:val>
            <c:numRef>
              <c:f>Blad1!$B$2:$B$12</c:f>
              <c:numCache>
                <c:formatCode>General</c:formatCode>
                <c:ptCount val="11"/>
                <c:pt idx="0" formatCode="0%">
                  <c:v>7.0000000000000007E-2</c:v>
                </c:pt>
                <c:pt idx="2" formatCode="0%">
                  <c:v>0.03</c:v>
                </c:pt>
                <c:pt idx="4" formatCode="0%">
                  <c:v>0.02</c:v>
                </c:pt>
                <c:pt idx="6" formatCode="0%">
                  <c:v>0.14000000000000001</c:v>
                </c:pt>
                <c:pt idx="8" formatCode="0%">
                  <c:v>0.08</c:v>
                </c:pt>
                <c:pt idx="10" formatCode="0%">
                  <c:v>0.01</c:v>
                </c:pt>
              </c:numCache>
            </c:numRef>
          </c:val>
          <c:extLst>
            <c:ext xmlns:c16="http://schemas.microsoft.com/office/drawing/2014/chart" uri="{C3380CC4-5D6E-409C-BE32-E72D297353CC}">
              <c16:uniqueId val="{00000000-2A5B-774F-934C-5B36EED1C352}"/>
            </c:ext>
          </c:extLst>
        </c:ser>
        <c:ser>
          <c:idx val="1"/>
          <c:order val="1"/>
          <c:tx>
            <c:strRef>
              <c:f>Blad1!$C$1</c:f>
              <c:strCache>
                <c:ptCount val="1"/>
                <c:pt idx="0">
                  <c:v>Instämmer inte</c:v>
                </c:pt>
              </c:strCache>
            </c:strRef>
          </c:tx>
          <c:spPr>
            <a:solidFill>
              <a:srgbClr val="F2955A"/>
            </a:solidFill>
          </c:spPr>
          <c:invertIfNegative val="0"/>
          <c:dLbls>
            <c:dLbl>
              <c:idx val="0"/>
              <c:layout>
                <c:manualLayout>
                  <c:x val="1.5795699664297735E-2"/>
                  <c:y val="2.8415662030935564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B2-0F46-9F79-C55DABFA5C42}"/>
                </c:ext>
              </c:extLst>
            </c:dLbl>
            <c:dLbl>
              <c:idx val="1"/>
              <c:layout>
                <c:manualLayout>
                  <c:x val="9.477419798578651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9C-FB48-BAD1-30B8D9AC85DB}"/>
                </c:ext>
              </c:extLst>
            </c:dLbl>
            <c:numFmt formatCode="0%;;;" sourceLinked="0"/>
            <c:spPr>
              <a:noFill/>
              <a:ln>
                <a:noFill/>
              </a:ln>
              <a:effectLst/>
            </c:spPr>
            <c:txPr>
              <a:bodyPr/>
              <a:lstStyle/>
              <a:p>
                <a:pPr>
                  <a:defRPr sz="1400" b="0">
                    <a:latin typeface="Arial" panose="020B0604020202020204" pitchFamily="34" charset="0"/>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Blad1!$A$2:$A$12</c:f>
              <c:strCache>
                <c:ptCount val="11"/>
                <c:pt idx="0">
                  <c:v>läsare</c:v>
                </c:pt>
                <c:pt idx="2">
                  <c:v>läsare</c:v>
                </c:pt>
                <c:pt idx="4">
                  <c:v>läsare</c:v>
                </c:pt>
                <c:pt idx="6">
                  <c:v>läsare</c:v>
                </c:pt>
                <c:pt idx="8">
                  <c:v>läsare</c:v>
                </c:pt>
                <c:pt idx="10">
                  <c:v>läsare</c:v>
                </c:pt>
              </c:strCache>
            </c:strRef>
          </c:cat>
          <c:val>
            <c:numRef>
              <c:f>Blad1!$C$2:$C$12</c:f>
              <c:numCache>
                <c:formatCode>General</c:formatCode>
                <c:ptCount val="11"/>
                <c:pt idx="0" formatCode="0%">
                  <c:v>0.19</c:v>
                </c:pt>
                <c:pt idx="2" formatCode="0%">
                  <c:v>7.0000000000000007E-2</c:v>
                </c:pt>
                <c:pt idx="4" formatCode="0%">
                  <c:v>0.06</c:v>
                </c:pt>
                <c:pt idx="6" formatCode="0%">
                  <c:v>0.21</c:v>
                </c:pt>
                <c:pt idx="8" formatCode="0%">
                  <c:v>0.14000000000000001</c:v>
                </c:pt>
                <c:pt idx="10" formatCode="0%">
                  <c:v>0.05</c:v>
                </c:pt>
              </c:numCache>
            </c:numRef>
          </c:val>
          <c:extLst>
            <c:ext xmlns:c16="http://schemas.microsoft.com/office/drawing/2014/chart" uri="{C3380CC4-5D6E-409C-BE32-E72D297353CC}">
              <c16:uniqueId val="{00000001-2A5B-774F-934C-5B36EED1C352}"/>
            </c:ext>
          </c:extLst>
        </c:ser>
        <c:ser>
          <c:idx val="2"/>
          <c:order val="2"/>
          <c:tx>
            <c:strRef>
              <c:f>Blad1!$D$1</c:f>
              <c:strCache>
                <c:ptCount val="1"/>
                <c:pt idx="0">
                  <c:v>Varken eller</c:v>
                </c:pt>
              </c:strCache>
            </c:strRef>
          </c:tx>
          <c:spPr>
            <a:solidFill>
              <a:srgbClr val="F6E184"/>
            </a:solidFill>
          </c:spPr>
          <c:invertIfNegative val="0"/>
          <c:dLbls>
            <c:dLbl>
              <c:idx val="0"/>
              <c:layout>
                <c:manualLayout>
                  <c:x val="9.477419798578710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B2-0F46-9F79-C55DABFA5C42}"/>
                </c:ext>
              </c:extLst>
            </c:dLbl>
            <c:numFmt formatCode="0%;;;" sourceLinked="0"/>
            <c:spPr>
              <a:noFill/>
              <a:ln>
                <a:noFill/>
              </a:ln>
              <a:effectLst/>
            </c:spPr>
            <c:txPr>
              <a:bodyPr/>
              <a:lstStyle/>
              <a:p>
                <a:pPr>
                  <a:defRPr sz="1400" b="0">
                    <a:latin typeface="Arial" panose="020B0604020202020204" pitchFamily="34" charset="0"/>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Blad1!$A$2:$A$12</c:f>
              <c:strCache>
                <c:ptCount val="11"/>
                <c:pt idx="0">
                  <c:v>läsare</c:v>
                </c:pt>
                <c:pt idx="2">
                  <c:v>läsare</c:v>
                </c:pt>
                <c:pt idx="4">
                  <c:v>läsare</c:v>
                </c:pt>
                <c:pt idx="6">
                  <c:v>läsare</c:v>
                </c:pt>
                <c:pt idx="8">
                  <c:v>läsare</c:v>
                </c:pt>
                <c:pt idx="10">
                  <c:v>läsare</c:v>
                </c:pt>
              </c:strCache>
            </c:strRef>
          </c:cat>
          <c:val>
            <c:numRef>
              <c:f>Blad1!$D$2:$D$12</c:f>
              <c:numCache>
                <c:formatCode>General</c:formatCode>
                <c:ptCount val="11"/>
                <c:pt idx="0" formatCode="0%">
                  <c:v>0.19</c:v>
                </c:pt>
                <c:pt idx="2" formatCode="0%">
                  <c:v>0.18</c:v>
                </c:pt>
                <c:pt idx="4" formatCode="0%">
                  <c:v>7.0000000000000007E-2</c:v>
                </c:pt>
                <c:pt idx="6" formatCode="0%">
                  <c:v>0.18</c:v>
                </c:pt>
                <c:pt idx="8" formatCode="0%">
                  <c:v>0.28000000000000003</c:v>
                </c:pt>
                <c:pt idx="10" formatCode="0%">
                  <c:v>0.11</c:v>
                </c:pt>
              </c:numCache>
            </c:numRef>
          </c:val>
          <c:extLst>
            <c:ext xmlns:c16="http://schemas.microsoft.com/office/drawing/2014/chart" uri="{C3380CC4-5D6E-409C-BE32-E72D297353CC}">
              <c16:uniqueId val="{00000002-2A5B-774F-934C-5B36EED1C352}"/>
            </c:ext>
          </c:extLst>
        </c:ser>
        <c:ser>
          <c:idx val="3"/>
          <c:order val="3"/>
          <c:tx>
            <c:strRef>
              <c:f>Blad1!$E$1</c:f>
              <c:strCache>
                <c:ptCount val="1"/>
                <c:pt idx="0">
                  <c:v>Instämmer</c:v>
                </c:pt>
              </c:strCache>
            </c:strRef>
          </c:tx>
          <c:spPr>
            <a:solidFill>
              <a:srgbClr val="9DCC8F"/>
            </a:solidFill>
          </c:spPr>
          <c:invertIfNegative val="0"/>
          <c:dLbls>
            <c:numFmt formatCode="0%;;;" sourceLinked="0"/>
            <c:spPr>
              <a:noFill/>
              <a:ln>
                <a:noFill/>
              </a:ln>
              <a:effectLst/>
            </c:spPr>
            <c:txPr>
              <a:bodyPr/>
              <a:lstStyle/>
              <a:p>
                <a:pPr>
                  <a:defRPr sz="1400" b="0">
                    <a:latin typeface="Arial" panose="020B0604020202020204" pitchFamily="34" charset="0"/>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Blad1!$A$2:$A$12</c:f>
              <c:strCache>
                <c:ptCount val="11"/>
                <c:pt idx="0">
                  <c:v>läsare</c:v>
                </c:pt>
                <c:pt idx="2">
                  <c:v>läsare</c:v>
                </c:pt>
                <c:pt idx="4">
                  <c:v>läsare</c:v>
                </c:pt>
                <c:pt idx="6">
                  <c:v>läsare</c:v>
                </c:pt>
                <c:pt idx="8">
                  <c:v>läsare</c:v>
                </c:pt>
                <c:pt idx="10">
                  <c:v>läsare</c:v>
                </c:pt>
              </c:strCache>
            </c:strRef>
          </c:cat>
          <c:val>
            <c:numRef>
              <c:f>Blad1!$E$2:$E$12</c:f>
              <c:numCache>
                <c:formatCode>General</c:formatCode>
                <c:ptCount val="11"/>
                <c:pt idx="0" formatCode="0%">
                  <c:v>0.41</c:v>
                </c:pt>
                <c:pt idx="2" formatCode="0%">
                  <c:v>0.51</c:v>
                </c:pt>
                <c:pt idx="4" formatCode="0%">
                  <c:v>0.52</c:v>
                </c:pt>
                <c:pt idx="6" formatCode="0%">
                  <c:v>0.33</c:v>
                </c:pt>
                <c:pt idx="8" formatCode="0%">
                  <c:v>0.34</c:v>
                </c:pt>
                <c:pt idx="10" formatCode="0%">
                  <c:v>0.55000000000000004</c:v>
                </c:pt>
              </c:numCache>
            </c:numRef>
          </c:val>
          <c:extLst>
            <c:ext xmlns:c16="http://schemas.microsoft.com/office/drawing/2014/chart" uri="{C3380CC4-5D6E-409C-BE32-E72D297353CC}">
              <c16:uniqueId val="{00000003-2A5B-774F-934C-5B36EED1C352}"/>
            </c:ext>
          </c:extLst>
        </c:ser>
        <c:ser>
          <c:idx val="4"/>
          <c:order val="4"/>
          <c:tx>
            <c:strRef>
              <c:f>Blad1!$F$1</c:f>
              <c:strCache>
                <c:ptCount val="1"/>
                <c:pt idx="0">
                  <c:v>Instämmer helt</c:v>
                </c:pt>
              </c:strCache>
            </c:strRef>
          </c:tx>
          <c:spPr>
            <a:solidFill>
              <a:srgbClr val="64B44B"/>
            </a:solidFill>
          </c:spPr>
          <c:invertIfNegative val="0"/>
          <c:dLbls>
            <c:numFmt formatCode="0%;;;" sourceLinked="0"/>
            <c:spPr>
              <a:noFill/>
              <a:ln>
                <a:noFill/>
              </a:ln>
              <a:effectLst/>
            </c:spPr>
            <c:txPr>
              <a:bodyPr/>
              <a:lstStyle/>
              <a:p>
                <a:pPr>
                  <a:defRPr sz="1400" b="0">
                    <a:latin typeface="Arial" panose="020B0604020202020204" pitchFamily="34" charset="0"/>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Blad1!$A$2:$A$12</c:f>
              <c:strCache>
                <c:ptCount val="11"/>
                <c:pt idx="0">
                  <c:v>läsare</c:v>
                </c:pt>
                <c:pt idx="2">
                  <c:v>läsare</c:v>
                </c:pt>
                <c:pt idx="4">
                  <c:v>läsare</c:v>
                </c:pt>
                <c:pt idx="6">
                  <c:v>läsare</c:v>
                </c:pt>
                <c:pt idx="8">
                  <c:v>läsare</c:v>
                </c:pt>
                <c:pt idx="10">
                  <c:v>läsare</c:v>
                </c:pt>
              </c:strCache>
            </c:strRef>
          </c:cat>
          <c:val>
            <c:numRef>
              <c:f>Blad1!$F$2:$F$12</c:f>
              <c:numCache>
                <c:formatCode>General</c:formatCode>
                <c:ptCount val="11"/>
                <c:pt idx="0" formatCode="0%">
                  <c:v>0.14000000000000001</c:v>
                </c:pt>
                <c:pt idx="2" formatCode="0%">
                  <c:v>0.21</c:v>
                </c:pt>
                <c:pt idx="4" formatCode="0%">
                  <c:v>0.33</c:v>
                </c:pt>
                <c:pt idx="6" formatCode="0%">
                  <c:v>0.14000000000000001</c:v>
                </c:pt>
                <c:pt idx="8" formatCode="0%">
                  <c:v>0.15</c:v>
                </c:pt>
                <c:pt idx="10" formatCode="0%">
                  <c:v>0.28000000000000003</c:v>
                </c:pt>
              </c:numCache>
            </c:numRef>
          </c:val>
          <c:extLst>
            <c:ext xmlns:c16="http://schemas.microsoft.com/office/drawing/2014/chart" uri="{C3380CC4-5D6E-409C-BE32-E72D297353CC}">
              <c16:uniqueId val="{00000004-2A5B-774F-934C-5B36EED1C352}"/>
            </c:ext>
          </c:extLst>
        </c:ser>
        <c:dLbls>
          <c:showLegendKey val="0"/>
          <c:showVal val="1"/>
          <c:showCatName val="0"/>
          <c:showSerName val="0"/>
          <c:showPercent val="0"/>
          <c:showBubbleSize val="0"/>
        </c:dLbls>
        <c:gapWidth val="0"/>
        <c:overlap val="100"/>
        <c:axId val="-2112385640"/>
        <c:axId val="2137454696"/>
      </c:barChart>
      <c:catAx>
        <c:axId val="-2112385640"/>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sz="1200">
                <a:latin typeface="Arial" panose="020B0604020202020204" pitchFamily="34" charset="0"/>
                <a:cs typeface="Arial" panose="020B0604020202020204" pitchFamily="34" charset="0"/>
              </a:defRPr>
            </a:pPr>
            <a:endParaRPr lang="sv-SE"/>
          </a:p>
        </c:txPr>
        <c:crossAx val="2137454696"/>
        <c:crosses val="autoZero"/>
        <c:auto val="1"/>
        <c:lblAlgn val="ctr"/>
        <c:lblOffset val="100"/>
        <c:noMultiLvlLbl val="0"/>
      </c:catAx>
      <c:valAx>
        <c:axId val="2137454696"/>
        <c:scaling>
          <c:orientation val="minMax"/>
        </c:scaling>
        <c:delete val="0"/>
        <c:axPos val="t"/>
        <c:majorGridlines>
          <c:spPr>
            <a:ln>
              <a:solidFill>
                <a:sysClr val="windowText" lastClr="000000">
                  <a:alpha val="30000"/>
                </a:sysClr>
              </a:solidFill>
            </a:ln>
          </c:spPr>
        </c:majorGridlines>
        <c:numFmt formatCode="0%" sourceLinked="0"/>
        <c:majorTickMark val="out"/>
        <c:minorTickMark val="none"/>
        <c:tickLblPos val="nextTo"/>
        <c:spPr>
          <a:ln>
            <a:solidFill>
              <a:sysClr val="windowText" lastClr="000000">
                <a:tint val="75000"/>
                <a:shade val="95000"/>
                <a:satMod val="105000"/>
                <a:alpha val="0"/>
              </a:sysClr>
            </a:solidFill>
          </a:ln>
        </c:spPr>
        <c:txPr>
          <a:bodyPr/>
          <a:lstStyle/>
          <a:p>
            <a:pPr>
              <a:defRPr sz="1400"/>
            </a:pPr>
            <a:endParaRPr lang="sv-SE"/>
          </a:p>
        </c:txPr>
        <c:crossAx val="-2112385640"/>
        <c:crosses val="autoZero"/>
        <c:crossBetween val="between"/>
        <c:majorUnit val="0.2"/>
      </c:valAx>
      <c:spPr>
        <a:noFill/>
      </c:spPr>
    </c:plotArea>
    <c:legend>
      <c:legendPos val="b"/>
      <c:layout>
        <c:manualLayout>
          <c:xMode val="edge"/>
          <c:yMode val="edge"/>
          <c:x val="0.21273924894003635"/>
          <c:y val="0.90535118110236201"/>
          <c:w val="0.78027135069654774"/>
          <c:h val="9.4648669043540273E-2"/>
        </c:manualLayout>
      </c:layout>
      <c:overlay val="0"/>
      <c:txPr>
        <a:bodyPr/>
        <a:lstStyle/>
        <a:p>
          <a:pPr>
            <a:defRPr sz="1400">
              <a:latin typeface="Arial" panose="020B0604020202020204" pitchFamily="34" charset="0"/>
              <a:cs typeface="Arial" panose="020B0604020202020204" pitchFamily="34" charset="0"/>
            </a:defRPr>
          </a:pPr>
          <a:endParaRPr lang="sv-SE"/>
        </a:p>
      </c:txPr>
    </c:legend>
    <c:plotVisOnly val="1"/>
    <c:dispBlanksAs val="gap"/>
    <c:showDLblsOverMax val="0"/>
  </c:chart>
  <c:spPr>
    <a:noFill/>
    <a:ln>
      <a:noFill/>
    </a:ln>
  </c:spPr>
  <c:txPr>
    <a:bodyPr/>
    <a:lstStyle/>
    <a:p>
      <a:pPr>
        <a:defRPr sz="1600" b="0" i="0">
          <a:latin typeface="Univers LT Std 55" panose="020B0603020202020204" pitchFamily="34" charset="0"/>
          <a:cs typeface="Arial" panose="020B0604020202020204" pitchFamily="34" charset="0"/>
        </a:defRPr>
      </a:pPr>
      <a:endParaRPr lang="sv-SE"/>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5623269032517"/>
          <c:y val="6.4295627276762607E-2"/>
          <c:w val="0.77988558749810299"/>
          <c:h val="0.74409670767846903"/>
        </c:manualLayout>
      </c:layout>
      <c:scatterChart>
        <c:scatterStyle val="lineMarker"/>
        <c:varyColors val="0"/>
        <c:ser>
          <c:idx val="6"/>
          <c:order val="0"/>
          <c:tx>
            <c:strRef>
              <c:f>Blad1!$A$2</c:f>
              <c:strCache>
                <c:ptCount val="1"/>
                <c:pt idx="0">
                  <c:v>1</c:v>
                </c:pt>
              </c:strCache>
            </c:strRef>
          </c:tx>
          <c:spPr>
            <a:ln w="25400" cap="rnd">
              <a:noFill/>
              <a:round/>
            </a:ln>
            <a:effectLst/>
          </c:spPr>
          <c:marker>
            <c:symbol val="circle"/>
            <c:size val="7"/>
            <c:spPr>
              <a:solidFill>
                <a:srgbClr val="000000"/>
              </a:solidFill>
              <a:ln>
                <a:noFill/>
              </a:ln>
            </c:spPr>
          </c:marker>
          <c:dPt>
            <c:idx val="0"/>
            <c:bubble3D val="0"/>
            <c:spPr>
              <a:ln w="19050">
                <a:noFill/>
              </a:ln>
            </c:spPr>
            <c:extLst>
              <c:ext xmlns:c16="http://schemas.microsoft.com/office/drawing/2014/chart" uri="{C3380CC4-5D6E-409C-BE32-E72D297353CC}">
                <c16:uniqueId val="{00000001-41A3-FA4F-B22A-4676B63B3774}"/>
              </c:ext>
            </c:extLst>
          </c:dPt>
          <c:dLbls>
            <c:dLbl>
              <c:idx val="0"/>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0"/>
              <c:showCatName val="0"/>
              <c:showSerName val="1"/>
              <c:showPercent val="0"/>
              <c:showBubbleSize val="0"/>
              <c:extLst>
                <c:ext xmlns:c16="http://schemas.microsoft.com/office/drawing/2014/chart" uri="{C3380CC4-5D6E-409C-BE32-E72D297353CC}">
                  <c16:uniqueId val="{00000001-41A3-FA4F-B22A-4676B63B3774}"/>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Univers LT Std 45 Light" panose="020B0403020202020204" pitchFamily="34" charset="0"/>
                    <a:ea typeface="+mn-ea"/>
                    <a:cs typeface="+mn-cs"/>
                  </a:defRPr>
                </a:pPr>
                <a:endParaRPr lang="sv-SE"/>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Blad1!$C$2</c:f>
              <c:numCache>
                <c:formatCode>General</c:formatCode>
                <c:ptCount val="1"/>
                <c:pt idx="0">
                  <c:v>0.34799999999999998</c:v>
                </c:pt>
              </c:numCache>
            </c:numRef>
          </c:xVal>
          <c:yVal>
            <c:numRef>
              <c:f>Blad1!$B$2</c:f>
              <c:numCache>
                <c:formatCode>0\.0</c:formatCode>
                <c:ptCount val="1"/>
                <c:pt idx="0">
                  <c:v>4.01</c:v>
                </c:pt>
              </c:numCache>
            </c:numRef>
          </c:yVal>
          <c:smooth val="0"/>
          <c:extLst>
            <c:ext xmlns:c16="http://schemas.microsoft.com/office/drawing/2014/chart" uri="{C3380CC4-5D6E-409C-BE32-E72D297353CC}">
              <c16:uniqueId val="{00000002-41A3-FA4F-B22A-4676B63B3774}"/>
            </c:ext>
          </c:extLst>
        </c:ser>
        <c:ser>
          <c:idx val="0"/>
          <c:order val="1"/>
          <c:tx>
            <c:strRef>
              <c:f>Blad1!$A$3</c:f>
              <c:strCache>
                <c:ptCount val="1"/>
                <c:pt idx="0">
                  <c:v>2</c:v>
                </c:pt>
              </c:strCache>
            </c:strRef>
          </c:tx>
          <c:spPr>
            <a:ln w="19050">
              <a:noFill/>
            </a:ln>
          </c:spPr>
          <c:marker>
            <c:symbol val="circle"/>
            <c:size val="7"/>
            <c:spPr>
              <a:solidFill>
                <a:srgbClr val="000000"/>
              </a:solidFill>
              <a:ln>
                <a:noFill/>
              </a:ln>
            </c:spPr>
          </c:marker>
          <c:dLbls>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Blad1!$C$3</c:f>
              <c:numCache>
                <c:formatCode>General</c:formatCode>
                <c:ptCount val="1"/>
                <c:pt idx="0">
                  <c:v>0.29199999999999998</c:v>
                </c:pt>
              </c:numCache>
            </c:numRef>
          </c:xVal>
          <c:yVal>
            <c:numRef>
              <c:f>Blad1!$B$3</c:f>
              <c:numCache>
                <c:formatCode>0\.0</c:formatCode>
                <c:ptCount val="1"/>
                <c:pt idx="0">
                  <c:v>3.53</c:v>
                </c:pt>
              </c:numCache>
            </c:numRef>
          </c:yVal>
          <c:smooth val="0"/>
          <c:extLst>
            <c:ext xmlns:c16="http://schemas.microsoft.com/office/drawing/2014/chart" uri="{C3380CC4-5D6E-409C-BE32-E72D297353CC}">
              <c16:uniqueId val="{00000003-41A3-FA4F-B22A-4676B63B3774}"/>
            </c:ext>
          </c:extLst>
        </c:ser>
        <c:ser>
          <c:idx val="1"/>
          <c:order val="2"/>
          <c:tx>
            <c:strRef>
              <c:f>Blad1!$A$4</c:f>
              <c:strCache>
                <c:ptCount val="1"/>
                <c:pt idx="0">
                  <c:v>3</c:v>
                </c:pt>
              </c:strCache>
            </c:strRef>
          </c:tx>
          <c:spPr>
            <a:ln w="25400">
              <a:noFill/>
            </a:ln>
          </c:spPr>
          <c:marker>
            <c:symbol val="circle"/>
            <c:size val="7"/>
            <c:spPr>
              <a:solidFill>
                <a:srgbClr val="000000"/>
              </a:solidFill>
              <a:ln>
                <a:noFill/>
              </a:ln>
            </c:spPr>
          </c:marker>
          <c:dPt>
            <c:idx val="0"/>
            <c:bubble3D val="0"/>
            <c:extLst>
              <c:ext xmlns:c16="http://schemas.microsoft.com/office/drawing/2014/chart" uri="{C3380CC4-5D6E-409C-BE32-E72D297353CC}">
                <c16:uniqueId val="{00000002-B725-1743-821C-6CA7DF6C3630}"/>
              </c:ext>
            </c:extLst>
          </c:dPt>
          <c:dLbls>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Blad1!$C$4</c:f>
              <c:numCache>
                <c:formatCode>General</c:formatCode>
                <c:ptCount val="1"/>
                <c:pt idx="0">
                  <c:v>0.30299999999999999</c:v>
                </c:pt>
              </c:numCache>
            </c:numRef>
          </c:xVal>
          <c:yVal>
            <c:numRef>
              <c:f>Blad1!$B$4</c:f>
              <c:numCache>
                <c:formatCode>0\.0</c:formatCode>
                <c:ptCount val="1"/>
                <c:pt idx="0">
                  <c:v>3.75</c:v>
                </c:pt>
              </c:numCache>
            </c:numRef>
          </c:yVal>
          <c:smooth val="0"/>
          <c:extLst>
            <c:ext xmlns:c16="http://schemas.microsoft.com/office/drawing/2014/chart" uri="{C3380CC4-5D6E-409C-BE32-E72D297353CC}">
              <c16:uniqueId val="{00000004-41A3-FA4F-B22A-4676B63B3774}"/>
            </c:ext>
          </c:extLst>
        </c:ser>
        <c:ser>
          <c:idx val="2"/>
          <c:order val="3"/>
          <c:tx>
            <c:strRef>
              <c:f>Blad1!$A$5</c:f>
              <c:strCache>
                <c:ptCount val="1"/>
                <c:pt idx="0">
                  <c:v>4</c:v>
                </c:pt>
              </c:strCache>
            </c:strRef>
          </c:tx>
          <c:spPr>
            <a:ln w="19050">
              <a:noFill/>
            </a:ln>
          </c:spPr>
          <c:marker>
            <c:symbol val="circle"/>
            <c:size val="7"/>
            <c:spPr>
              <a:solidFill>
                <a:srgbClr val="000000"/>
              </a:solidFill>
              <a:ln>
                <a:noFill/>
              </a:ln>
            </c:spPr>
          </c:marker>
          <c:dPt>
            <c:idx val="0"/>
            <c:bubble3D val="0"/>
            <c:extLst>
              <c:ext xmlns:c16="http://schemas.microsoft.com/office/drawing/2014/chart" uri="{C3380CC4-5D6E-409C-BE32-E72D297353CC}">
                <c16:uniqueId val="{00000003-B725-1743-821C-6CA7DF6C3630}"/>
              </c:ext>
            </c:extLst>
          </c:dPt>
          <c:dLbls>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Blad1!$C$5</c:f>
              <c:numCache>
                <c:formatCode>General</c:formatCode>
                <c:ptCount val="1"/>
                <c:pt idx="0">
                  <c:v>0.52600000000000002</c:v>
                </c:pt>
              </c:numCache>
            </c:numRef>
          </c:xVal>
          <c:yVal>
            <c:numRef>
              <c:f>Blad1!$B$5</c:f>
              <c:numCache>
                <c:formatCode>0\.0</c:formatCode>
                <c:ptCount val="1"/>
                <c:pt idx="0">
                  <c:v>3.89</c:v>
                </c:pt>
              </c:numCache>
            </c:numRef>
          </c:yVal>
          <c:smooth val="0"/>
          <c:extLst>
            <c:ext xmlns:c16="http://schemas.microsoft.com/office/drawing/2014/chart" uri="{C3380CC4-5D6E-409C-BE32-E72D297353CC}">
              <c16:uniqueId val="{00000005-41A3-FA4F-B22A-4676B63B3774}"/>
            </c:ext>
          </c:extLst>
        </c:ser>
        <c:ser>
          <c:idx val="3"/>
          <c:order val="4"/>
          <c:tx>
            <c:strRef>
              <c:f>Blad1!$A$6</c:f>
              <c:strCache>
                <c:ptCount val="1"/>
                <c:pt idx="0">
                  <c:v>5</c:v>
                </c:pt>
              </c:strCache>
            </c:strRef>
          </c:tx>
          <c:spPr>
            <a:ln w="19050">
              <a:noFill/>
            </a:ln>
          </c:spPr>
          <c:marker>
            <c:symbol val="circle"/>
            <c:size val="7"/>
            <c:spPr>
              <a:solidFill>
                <a:srgbClr val="000000"/>
              </a:solidFill>
              <a:ln>
                <a:noFill/>
              </a:ln>
            </c:spPr>
          </c:marker>
          <c:dPt>
            <c:idx val="0"/>
            <c:bubble3D val="0"/>
            <c:extLst>
              <c:ext xmlns:c16="http://schemas.microsoft.com/office/drawing/2014/chart" uri="{C3380CC4-5D6E-409C-BE32-E72D297353CC}">
                <c16:uniqueId val="{00000004-B725-1743-821C-6CA7DF6C3630}"/>
              </c:ext>
            </c:extLst>
          </c:dPt>
          <c:dLbls>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Blad1!$C$6</c:f>
              <c:numCache>
                <c:formatCode>General</c:formatCode>
                <c:ptCount val="1"/>
                <c:pt idx="0">
                  <c:v>0.442</c:v>
                </c:pt>
              </c:numCache>
            </c:numRef>
          </c:xVal>
          <c:yVal>
            <c:numRef>
              <c:f>Blad1!$B$6</c:f>
              <c:numCache>
                <c:formatCode>0\.0</c:formatCode>
                <c:ptCount val="1"/>
                <c:pt idx="0">
                  <c:v>3.89</c:v>
                </c:pt>
              </c:numCache>
            </c:numRef>
          </c:yVal>
          <c:smooth val="0"/>
          <c:extLst>
            <c:ext xmlns:c16="http://schemas.microsoft.com/office/drawing/2014/chart" uri="{C3380CC4-5D6E-409C-BE32-E72D297353CC}">
              <c16:uniqueId val="{00000006-41A3-FA4F-B22A-4676B63B3774}"/>
            </c:ext>
          </c:extLst>
        </c:ser>
        <c:ser>
          <c:idx val="4"/>
          <c:order val="5"/>
          <c:tx>
            <c:strRef>
              <c:f>Blad1!$A$7</c:f>
              <c:strCache>
                <c:ptCount val="1"/>
                <c:pt idx="0">
                  <c:v>6</c:v>
                </c:pt>
              </c:strCache>
            </c:strRef>
          </c:tx>
          <c:spPr>
            <a:ln w="25400" cap="rnd">
              <a:noFill/>
              <a:round/>
            </a:ln>
            <a:effectLst/>
          </c:spPr>
          <c:marker>
            <c:symbol val="circle"/>
            <c:size val="7"/>
            <c:spPr>
              <a:solidFill>
                <a:srgbClr val="000000"/>
              </a:solidFill>
              <a:ln>
                <a:noFill/>
              </a:ln>
            </c:spPr>
          </c:marker>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Univers LT Std 45 Light" panose="020B0403020202020204" pitchFamily="34" charset="0"/>
                    <a:ea typeface="+mn-ea"/>
                    <a:cs typeface="+mn-cs"/>
                  </a:defRPr>
                </a:pPr>
                <a:endParaRPr lang="sv-SE"/>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xVal>
            <c:numRef>
              <c:f>Blad1!$C$7</c:f>
              <c:numCache>
                <c:formatCode>General</c:formatCode>
                <c:ptCount val="1"/>
                <c:pt idx="0">
                  <c:v>0.48</c:v>
                </c:pt>
              </c:numCache>
            </c:numRef>
          </c:xVal>
          <c:yVal>
            <c:numRef>
              <c:f>Blad1!$B$7</c:f>
              <c:numCache>
                <c:formatCode>0\.0</c:formatCode>
                <c:ptCount val="1"/>
                <c:pt idx="0">
                  <c:v>3.85</c:v>
                </c:pt>
              </c:numCache>
            </c:numRef>
          </c:yVal>
          <c:smooth val="0"/>
          <c:extLst>
            <c:ext xmlns:c16="http://schemas.microsoft.com/office/drawing/2014/chart" uri="{C3380CC4-5D6E-409C-BE32-E72D297353CC}">
              <c16:uniqueId val="{00000007-41A3-FA4F-B22A-4676B63B3774}"/>
            </c:ext>
          </c:extLst>
        </c:ser>
        <c:ser>
          <c:idx val="5"/>
          <c:order val="6"/>
          <c:tx>
            <c:strRef>
              <c:f>Blad1!$A$8</c:f>
              <c:strCache>
                <c:ptCount val="1"/>
                <c:pt idx="0">
                  <c:v>7</c:v>
                </c:pt>
              </c:strCache>
            </c:strRef>
          </c:tx>
          <c:spPr>
            <a:ln w="19050">
              <a:noFill/>
            </a:ln>
          </c:spPr>
          <c:marker>
            <c:symbol val="circle"/>
            <c:size val="7"/>
            <c:spPr>
              <a:solidFill>
                <a:srgbClr val="000000"/>
              </a:solidFill>
              <a:ln>
                <a:noFill/>
              </a:ln>
            </c:spPr>
          </c:marker>
          <c:dLbls>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Blad1!$C$8</c:f>
              <c:numCache>
                <c:formatCode>General</c:formatCode>
                <c:ptCount val="1"/>
                <c:pt idx="0">
                  <c:v>0.34200000000000003</c:v>
                </c:pt>
              </c:numCache>
            </c:numRef>
          </c:xVal>
          <c:yVal>
            <c:numRef>
              <c:f>Blad1!$B$8</c:f>
              <c:numCache>
                <c:formatCode>0\.0</c:formatCode>
                <c:ptCount val="1"/>
                <c:pt idx="0">
                  <c:v>3.77</c:v>
                </c:pt>
              </c:numCache>
            </c:numRef>
          </c:yVal>
          <c:smooth val="0"/>
          <c:extLst>
            <c:ext xmlns:c16="http://schemas.microsoft.com/office/drawing/2014/chart" uri="{C3380CC4-5D6E-409C-BE32-E72D297353CC}">
              <c16:uniqueId val="{0000001E-41A3-FA4F-B22A-4676B63B3774}"/>
            </c:ext>
          </c:extLst>
        </c:ser>
        <c:ser>
          <c:idx val="7"/>
          <c:order val="7"/>
          <c:tx>
            <c:strRef>
              <c:f>Blad1!$A$9</c:f>
              <c:strCache>
                <c:ptCount val="1"/>
                <c:pt idx="0">
                  <c:v>8</c:v>
                </c:pt>
              </c:strCache>
            </c:strRef>
          </c:tx>
          <c:spPr>
            <a:ln w="19050">
              <a:noFill/>
            </a:ln>
          </c:spPr>
          <c:marker>
            <c:symbol val="circle"/>
            <c:size val="7"/>
            <c:spPr>
              <a:solidFill>
                <a:srgbClr val="000000"/>
              </a:solidFill>
              <a:ln>
                <a:noFill/>
              </a:ln>
            </c:spPr>
          </c:marker>
          <c:dLbls>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Blad1!$C$9</c:f>
              <c:numCache>
                <c:formatCode>General</c:formatCode>
                <c:ptCount val="1"/>
                <c:pt idx="0">
                  <c:v>0.41399999999999998</c:v>
                </c:pt>
              </c:numCache>
            </c:numRef>
          </c:xVal>
          <c:yVal>
            <c:numRef>
              <c:f>Blad1!$B$9</c:f>
              <c:numCache>
                <c:formatCode>0\.0</c:formatCode>
                <c:ptCount val="1"/>
                <c:pt idx="0">
                  <c:v>4.2</c:v>
                </c:pt>
              </c:numCache>
            </c:numRef>
          </c:yVal>
          <c:smooth val="0"/>
          <c:extLst>
            <c:ext xmlns:c16="http://schemas.microsoft.com/office/drawing/2014/chart" uri="{C3380CC4-5D6E-409C-BE32-E72D297353CC}">
              <c16:uniqueId val="{0000001F-41A3-FA4F-B22A-4676B63B3774}"/>
            </c:ext>
          </c:extLst>
        </c:ser>
        <c:ser>
          <c:idx val="8"/>
          <c:order val="8"/>
          <c:tx>
            <c:strRef>
              <c:f>Blad1!$A$10</c:f>
              <c:strCache>
                <c:ptCount val="1"/>
                <c:pt idx="0">
                  <c:v>9</c:v>
                </c:pt>
              </c:strCache>
            </c:strRef>
          </c:tx>
          <c:spPr>
            <a:ln w="19050">
              <a:noFill/>
            </a:ln>
          </c:spPr>
          <c:marker>
            <c:symbol val="circle"/>
            <c:size val="7"/>
            <c:spPr>
              <a:solidFill>
                <a:srgbClr val="000000"/>
              </a:solidFill>
              <a:ln>
                <a:noFill/>
              </a:ln>
            </c:spPr>
          </c:marker>
          <c:dLbls>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Blad1!$C$10</c:f>
              <c:numCache>
                <c:formatCode>General</c:formatCode>
                <c:ptCount val="1"/>
                <c:pt idx="0">
                  <c:v>0.23699999999999999</c:v>
                </c:pt>
              </c:numCache>
            </c:numRef>
          </c:xVal>
          <c:yVal>
            <c:numRef>
              <c:f>Blad1!$B$10</c:f>
              <c:numCache>
                <c:formatCode>0\.0</c:formatCode>
                <c:ptCount val="1"/>
                <c:pt idx="0">
                  <c:v>4.25</c:v>
                </c:pt>
              </c:numCache>
            </c:numRef>
          </c:yVal>
          <c:smooth val="0"/>
          <c:extLst>
            <c:ext xmlns:c16="http://schemas.microsoft.com/office/drawing/2014/chart" uri="{C3380CC4-5D6E-409C-BE32-E72D297353CC}">
              <c16:uniqueId val="{00000020-41A3-FA4F-B22A-4676B63B3774}"/>
            </c:ext>
          </c:extLst>
        </c:ser>
        <c:ser>
          <c:idx val="9"/>
          <c:order val="9"/>
          <c:tx>
            <c:strRef>
              <c:f>Blad1!$A$11</c:f>
              <c:strCache>
                <c:ptCount val="1"/>
                <c:pt idx="0">
                  <c:v>10</c:v>
                </c:pt>
              </c:strCache>
            </c:strRef>
          </c:tx>
          <c:spPr>
            <a:ln w="19050">
              <a:noFill/>
            </a:ln>
          </c:spPr>
          <c:marker>
            <c:symbol val="circle"/>
            <c:size val="7"/>
            <c:spPr>
              <a:solidFill>
                <a:srgbClr val="000000"/>
              </a:solidFill>
              <a:ln>
                <a:noFill/>
              </a:ln>
            </c:spPr>
          </c:marker>
          <c:dLbls>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Blad1!$C$11</c:f>
              <c:numCache>
                <c:formatCode>General</c:formatCode>
                <c:ptCount val="1"/>
                <c:pt idx="0">
                  <c:v>0.54600000000000004</c:v>
                </c:pt>
              </c:numCache>
            </c:numRef>
          </c:xVal>
          <c:yVal>
            <c:numRef>
              <c:f>Blad1!$B$11</c:f>
              <c:numCache>
                <c:formatCode>0\.0</c:formatCode>
                <c:ptCount val="1"/>
                <c:pt idx="0">
                  <c:v>4.05</c:v>
                </c:pt>
              </c:numCache>
            </c:numRef>
          </c:yVal>
          <c:smooth val="0"/>
          <c:extLst>
            <c:ext xmlns:c16="http://schemas.microsoft.com/office/drawing/2014/chart" uri="{C3380CC4-5D6E-409C-BE32-E72D297353CC}">
              <c16:uniqueId val="{00000021-41A3-FA4F-B22A-4676B63B3774}"/>
            </c:ext>
          </c:extLst>
        </c:ser>
        <c:ser>
          <c:idx val="10"/>
          <c:order val="10"/>
          <c:tx>
            <c:strRef>
              <c:f>Blad1!$A$12</c:f>
              <c:strCache>
                <c:ptCount val="1"/>
                <c:pt idx="0">
                  <c:v>11</c:v>
                </c:pt>
              </c:strCache>
            </c:strRef>
          </c:tx>
          <c:spPr>
            <a:ln w="19050">
              <a:noFill/>
            </a:ln>
          </c:spPr>
          <c:marker>
            <c:symbol val="circle"/>
            <c:size val="7"/>
            <c:spPr>
              <a:solidFill>
                <a:srgbClr val="000000"/>
              </a:solidFill>
              <a:ln>
                <a:noFill/>
              </a:ln>
            </c:spPr>
          </c:marker>
          <c:dLbls>
            <c:dLbl>
              <c:idx val="0"/>
              <c:layout>
                <c:manualLayout>
                  <c:x val="0"/>
                  <c:y val="2.6113091068273261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F-41A3-FA4F-B22A-4676B63B3774}"/>
                </c:ext>
              </c:extLst>
            </c:dLbl>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Blad1!$C$12</c:f>
              <c:numCache>
                <c:formatCode>General</c:formatCode>
                <c:ptCount val="1"/>
                <c:pt idx="0">
                  <c:v>0.628</c:v>
                </c:pt>
              </c:numCache>
            </c:numRef>
          </c:xVal>
          <c:yVal>
            <c:numRef>
              <c:f>Blad1!$B$12</c:f>
              <c:numCache>
                <c:formatCode>0\.0</c:formatCode>
                <c:ptCount val="1"/>
                <c:pt idx="0">
                  <c:v>3.24</c:v>
                </c:pt>
              </c:numCache>
            </c:numRef>
          </c:yVal>
          <c:smooth val="0"/>
          <c:extLst>
            <c:ext xmlns:c16="http://schemas.microsoft.com/office/drawing/2014/chart" uri="{C3380CC4-5D6E-409C-BE32-E72D297353CC}">
              <c16:uniqueId val="{00000022-41A3-FA4F-B22A-4676B63B3774}"/>
            </c:ext>
          </c:extLst>
        </c:ser>
        <c:ser>
          <c:idx val="11"/>
          <c:order val="11"/>
          <c:tx>
            <c:strRef>
              <c:f>Blad1!$A$13</c:f>
              <c:strCache>
                <c:ptCount val="1"/>
                <c:pt idx="0">
                  <c:v>12</c:v>
                </c:pt>
              </c:strCache>
            </c:strRef>
          </c:tx>
          <c:spPr>
            <a:ln w="19050">
              <a:noFill/>
            </a:ln>
          </c:spPr>
          <c:marker>
            <c:symbol val="circle"/>
            <c:size val="7"/>
            <c:spPr>
              <a:solidFill>
                <a:srgbClr val="000000"/>
              </a:solidFill>
              <a:ln>
                <a:noFill/>
              </a:ln>
            </c:spPr>
          </c:marker>
          <c:dLbls>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Blad1!$C$13</c:f>
              <c:numCache>
                <c:formatCode>General</c:formatCode>
                <c:ptCount val="1"/>
                <c:pt idx="0">
                  <c:v>0.64800000000000002</c:v>
                </c:pt>
              </c:numCache>
            </c:numRef>
          </c:xVal>
          <c:yVal>
            <c:numRef>
              <c:f>Blad1!$B$13</c:f>
              <c:numCache>
                <c:formatCode>0\.0</c:formatCode>
                <c:ptCount val="1"/>
                <c:pt idx="0">
                  <c:v>3.27</c:v>
                </c:pt>
              </c:numCache>
            </c:numRef>
          </c:yVal>
          <c:smooth val="0"/>
          <c:extLst>
            <c:ext xmlns:c16="http://schemas.microsoft.com/office/drawing/2014/chart" uri="{C3380CC4-5D6E-409C-BE32-E72D297353CC}">
              <c16:uniqueId val="{00000023-41A3-FA4F-B22A-4676B63B3774}"/>
            </c:ext>
          </c:extLst>
        </c:ser>
        <c:ser>
          <c:idx val="12"/>
          <c:order val="12"/>
          <c:tx>
            <c:strRef>
              <c:f>Blad1!$A$14</c:f>
              <c:strCache>
                <c:ptCount val="1"/>
                <c:pt idx="0">
                  <c:v>13</c:v>
                </c:pt>
              </c:strCache>
            </c:strRef>
          </c:tx>
          <c:spPr>
            <a:ln w="19050">
              <a:noFill/>
            </a:ln>
          </c:spPr>
          <c:marker>
            <c:symbol val="circle"/>
            <c:size val="7"/>
            <c:spPr>
              <a:solidFill>
                <a:srgbClr val="000000"/>
              </a:solidFill>
              <a:ln>
                <a:noFill/>
              </a:ln>
            </c:spPr>
          </c:marker>
          <c:dLbls>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Blad1!$C$14</c:f>
              <c:numCache>
                <c:formatCode>General</c:formatCode>
                <c:ptCount val="1"/>
                <c:pt idx="0">
                  <c:v>0.56899999999999995</c:v>
                </c:pt>
              </c:numCache>
            </c:numRef>
          </c:xVal>
          <c:yVal>
            <c:numRef>
              <c:f>Blad1!$B$14</c:f>
              <c:numCache>
                <c:formatCode>0\.0</c:formatCode>
                <c:ptCount val="1"/>
                <c:pt idx="0">
                  <c:v>3.01</c:v>
                </c:pt>
              </c:numCache>
            </c:numRef>
          </c:yVal>
          <c:smooth val="0"/>
          <c:extLst>
            <c:ext xmlns:c16="http://schemas.microsoft.com/office/drawing/2014/chart" uri="{C3380CC4-5D6E-409C-BE32-E72D297353CC}">
              <c16:uniqueId val="{00000024-41A3-FA4F-B22A-4676B63B3774}"/>
            </c:ext>
          </c:extLst>
        </c:ser>
        <c:ser>
          <c:idx val="13"/>
          <c:order val="13"/>
          <c:tx>
            <c:strRef>
              <c:f>Blad1!$A$15</c:f>
              <c:strCache>
                <c:ptCount val="1"/>
                <c:pt idx="0">
                  <c:v>14</c:v>
                </c:pt>
              </c:strCache>
            </c:strRef>
          </c:tx>
          <c:spPr>
            <a:ln w="19050">
              <a:noFill/>
            </a:ln>
          </c:spPr>
          <c:marker>
            <c:symbol val="circle"/>
            <c:size val="6"/>
            <c:spPr>
              <a:solidFill>
                <a:srgbClr val="000000"/>
              </a:solidFill>
              <a:ln>
                <a:noFill/>
              </a:ln>
            </c:spPr>
          </c:marker>
          <c:dLbls>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Blad1!$C$15</c:f>
              <c:numCache>
                <c:formatCode>General</c:formatCode>
                <c:ptCount val="1"/>
                <c:pt idx="0">
                  <c:v>0.65900000000000003</c:v>
                </c:pt>
              </c:numCache>
            </c:numRef>
          </c:xVal>
          <c:yVal>
            <c:numRef>
              <c:f>Blad1!$B$15</c:f>
              <c:numCache>
                <c:formatCode>0\.0</c:formatCode>
                <c:ptCount val="1"/>
                <c:pt idx="0">
                  <c:v>3.46</c:v>
                </c:pt>
              </c:numCache>
            </c:numRef>
          </c:yVal>
          <c:smooth val="0"/>
          <c:extLst>
            <c:ext xmlns:c16="http://schemas.microsoft.com/office/drawing/2014/chart" uri="{C3380CC4-5D6E-409C-BE32-E72D297353CC}">
              <c16:uniqueId val="{00000025-41A3-FA4F-B22A-4676B63B3774}"/>
            </c:ext>
          </c:extLst>
        </c:ser>
        <c:ser>
          <c:idx val="14"/>
          <c:order val="14"/>
          <c:tx>
            <c:strRef>
              <c:f>Blad1!$A$16</c:f>
              <c:strCache>
                <c:ptCount val="1"/>
                <c:pt idx="0">
                  <c:v>15</c:v>
                </c:pt>
              </c:strCache>
            </c:strRef>
          </c:tx>
          <c:spPr>
            <a:ln w="19050">
              <a:noFill/>
            </a:ln>
          </c:spPr>
          <c:marker>
            <c:symbol val="circle"/>
            <c:size val="7"/>
            <c:spPr>
              <a:solidFill>
                <a:srgbClr val="000000"/>
              </a:solidFill>
              <a:ln>
                <a:noFill/>
              </a:ln>
            </c:spPr>
          </c:marker>
          <c:dLbls>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Blad1!$C$16</c:f>
              <c:numCache>
                <c:formatCode>General</c:formatCode>
                <c:ptCount val="1"/>
                <c:pt idx="0">
                  <c:v>0.69499999999999995</c:v>
                </c:pt>
              </c:numCache>
            </c:numRef>
          </c:xVal>
          <c:yVal>
            <c:numRef>
              <c:f>Blad1!$B$16</c:f>
              <c:numCache>
                <c:formatCode>0\.0</c:formatCode>
                <c:ptCount val="1"/>
                <c:pt idx="0">
                  <c:v>3.3</c:v>
                </c:pt>
              </c:numCache>
            </c:numRef>
          </c:yVal>
          <c:smooth val="0"/>
          <c:extLst>
            <c:ext xmlns:c16="http://schemas.microsoft.com/office/drawing/2014/chart" uri="{C3380CC4-5D6E-409C-BE32-E72D297353CC}">
              <c16:uniqueId val="{00000026-41A3-FA4F-B22A-4676B63B3774}"/>
            </c:ext>
          </c:extLst>
        </c:ser>
        <c:ser>
          <c:idx val="15"/>
          <c:order val="15"/>
          <c:tx>
            <c:strRef>
              <c:f>Blad1!$A$17</c:f>
              <c:strCache>
                <c:ptCount val="1"/>
                <c:pt idx="0">
                  <c:v>16</c:v>
                </c:pt>
              </c:strCache>
            </c:strRef>
          </c:tx>
          <c:spPr>
            <a:ln w="19050">
              <a:noFill/>
            </a:ln>
          </c:spPr>
          <c:marker>
            <c:symbol val="circle"/>
            <c:size val="7"/>
            <c:spPr>
              <a:solidFill>
                <a:srgbClr val="000000"/>
              </a:solidFill>
              <a:ln>
                <a:noFill/>
              </a:ln>
            </c:spPr>
          </c:marker>
          <c:dLbls>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Blad1!$C$17</c:f>
              <c:numCache>
                <c:formatCode>General</c:formatCode>
                <c:ptCount val="1"/>
                <c:pt idx="0">
                  <c:v>0.46100000000000002</c:v>
                </c:pt>
              </c:numCache>
            </c:numRef>
          </c:xVal>
          <c:yVal>
            <c:numRef>
              <c:f>Blad1!$B$17</c:f>
              <c:numCache>
                <c:formatCode>0\.0</c:formatCode>
                <c:ptCount val="1"/>
                <c:pt idx="0">
                  <c:v>4.05</c:v>
                </c:pt>
              </c:numCache>
            </c:numRef>
          </c:yVal>
          <c:smooth val="0"/>
          <c:extLst>
            <c:ext xmlns:c16="http://schemas.microsoft.com/office/drawing/2014/chart" uri="{C3380CC4-5D6E-409C-BE32-E72D297353CC}">
              <c16:uniqueId val="{00000027-41A3-FA4F-B22A-4676B63B3774}"/>
            </c:ext>
          </c:extLst>
        </c:ser>
        <c:ser>
          <c:idx val="16"/>
          <c:order val="16"/>
          <c:tx>
            <c:strRef>
              <c:f>Blad1!$A$18</c:f>
              <c:strCache>
                <c:ptCount val="1"/>
                <c:pt idx="0">
                  <c:v>17</c:v>
                </c:pt>
              </c:strCache>
            </c:strRef>
          </c:tx>
          <c:spPr>
            <a:ln w="19050">
              <a:noFill/>
            </a:ln>
          </c:spPr>
          <c:marker>
            <c:symbol val="circle"/>
            <c:size val="7"/>
            <c:spPr>
              <a:solidFill>
                <a:srgbClr val="000000"/>
              </a:solidFill>
              <a:ln>
                <a:noFill/>
              </a:ln>
            </c:spPr>
          </c:marker>
          <c:dLbls>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Blad1!$C$18</c:f>
              <c:numCache>
                <c:formatCode>General</c:formatCode>
                <c:ptCount val="1"/>
                <c:pt idx="0">
                  <c:v>0.312</c:v>
                </c:pt>
              </c:numCache>
            </c:numRef>
          </c:xVal>
          <c:yVal>
            <c:numRef>
              <c:f>Blad1!$B$18</c:f>
              <c:numCache>
                <c:formatCode>0\.0</c:formatCode>
                <c:ptCount val="1"/>
                <c:pt idx="0">
                  <c:v>4.08</c:v>
                </c:pt>
              </c:numCache>
            </c:numRef>
          </c:yVal>
          <c:smooth val="0"/>
          <c:extLst>
            <c:ext xmlns:c16="http://schemas.microsoft.com/office/drawing/2014/chart" uri="{C3380CC4-5D6E-409C-BE32-E72D297353CC}">
              <c16:uniqueId val="{00000028-41A3-FA4F-B22A-4676B63B3774}"/>
            </c:ext>
          </c:extLst>
        </c:ser>
        <c:ser>
          <c:idx val="17"/>
          <c:order val="17"/>
          <c:tx>
            <c:strRef>
              <c:f>Blad1!$A$19</c:f>
              <c:strCache>
                <c:ptCount val="1"/>
                <c:pt idx="0">
                  <c:v>18</c:v>
                </c:pt>
              </c:strCache>
            </c:strRef>
          </c:tx>
          <c:spPr>
            <a:ln w="19050">
              <a:noFill/>
            </a:ln>
          </c:spPr>
          <c:marker>
            <c:symbol val="circle"/>
            <c:size val="7"/>
            <c:spPr>
              <a:solidFill>
                <a:srgbClr val="000000"/>
              </a:solidFill>
              <a:ln>
                <a:noFill/>
              </a:ln>
            </c:spPr>
          </c:marker>
          <c:dLbls>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Blad1!$C$19</c:f>
              <c:numCache>
                <c:formatCode>General</c:formatCode>
                <c:ptCount val="1"/>
                <c:pt idx="0">
                  <c:v>0.40699999999999997</c:v>
                </c:pt>
              </c:numCache>
            </c:numRef>
          </c:xVal>
          <c:yVal>
            <c:numRef>
              <c:f>Blad1!$B$19</c:f>
              <c:numCache>
                <c:formatCode>0\.0</c:formatCode>
                <c:ptCount val="1"/>
                <c:pt idx="0">
                  <c:v>3.4</c:v>
                </c:pt>
              </c:numCache>
            </c:numRef>
          </c:yVal>
          <c:smooth val="0"/>
          <c:extLst>
            <c:ext xmlns:c16="http://schemas.microsoft.com/office/drawing/2014/chart" uri="{C3380CC4-5D6E-409C-BE32-E72D297353CC}">
              <c16:uniqueId val="{00000029-41A3-FA4F-B22A-4676B63B3774}"/>
            </c:ext>
          </c:extLst>
        </c:ser>
        <c:ser>
          <c:idx val="18"/>
          <c:order val="18"/>
          <c:tx>
            <c:strRef>
              <c:f>Blad1!$A$20</c:f>
              <c:strCache>
                <c:ptCount val="1"/>
                <c:pt idx="0">
                  <c:v>19</c:v>
                </c:pt>
              </c:strCache>
            </c:strRef>
          </c:tx>
          <c:spPr>
            <a:ln w="19050">
              <a:noFill/>
            </a:ln>
          </c:spPr>
          <c:marker>
            <c:symbol val="circle"/>
            <c:size val="7"/>
            <c:spPr>
              <a:solidFill>
                <a:srgbClr val="000000"/>
              </a:solidFill>
              <a:ln>
                <a:noFill/>
              </a:ln>
            </c:spPr>
          </c:marker>
          <c:dLbls>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Blad1!$C$20</c:f>
              <c:numCache>
                <c:formatCode>General</c:formatCode>
                <c:ptCount val="1"/>
                <c:pt idx="0">
                  <c:v>0.44800000000000001</c:v>
                </c:pt>
              </c:numCache>
            </c:numRef>
          </c:xVal>
          <c:yVal>
            <c:numRef>
              <c:f>Blad1!$B$20</c:f>
              <c:numCache>
                <c:formatCode>0\.0</c:formatCode>
                <c:ptCount val="1"/>
                <c:pt idx="0">
                  <c:v>3.84</c:v>
                </c:pt>
              </c:numCache>
            </c:numRef>
          </c:yVal>
          <c:smooth val="0"/>
          <c:extLst>
            <c:ext xmlns:c16="http://schemas.microsoft.com/office/drawing/2014/chart" uri="{C3380CC4-5D6E-409C-BE32-E72D297353CC}">
              <c16:uniqueId val="{0000002A-41A3-FA4F-B22A-4676B63B3774}"/>
            </c:ext>
          </c:extLst>
        </c:ser>
        <c:ser>
          <c:idx val="19"/>
          <c:order val="19"/>
          <c:tx>
            <c:strRef>
              <c:f>Blad1!$A$21</c:f>
              <c:strCache>
                <c:ptCount val="1"/>
                <c:pt idx="0">
                  <c:v>20</c:v>
                </c:pt>
              </c:strCache>
            </c:strRef>
          </c:tx>
          <c:spPr>
            <a:ln w="19050">
              <a:noFill/>
            </a:ln>
          </c:spPr>
          <c:marker>
            <c:symbol val="circle"/>
            <c:size val="6"/>
            <c:spPr>
              <a:solidFill>
                <a:srgbClr val="000000"/>
              </a:solidFill>
              <a:ln>
                <a:noFill/>
              </a:ln>
            </c:spPr>
          </c:marker>
          <c:dLbls>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Blad1!$C$21</c:f>
              <c:numCache>
                <c:formatCode>General</c:formatCode>
                <c:ptCount val="1"/>
                <c:pt idx="0">
                  <c:v>0.47899999999999998</c:v>
                </c:pt>
              </c:numCache>
            </c:numRef>
          </c:xVal>
          <c:yVal>
            <c:numRef>
              <c:f>Blad1!$B$21</c:f>
              <c:numCache>
                <c:formatCode>0\.0</c:formatCode>
                <c:ptCount val="1"/>
                <c:pt idx="0">
                  <c:v>4.08</c:v>
                </c:pt>
              </c:numCache>
            </c:numRef>
          </c:yVal>
          <c:smooth val="0"/>
          <c:extLst>
            <c:ext xmlns:c16="http://schemas.microsoft.com/office/drawing/2014/chart" uri="{C3380CC4-5D6E-409C-BE32-E72D297353CC}">
              <c16:uniqueId val="{0000002B-41A3-FA4F-B22A-4676B63B3774}"/>
            </c:ext>
          </c:extLst>
        </c:ser>
        <c:ser>
          <c:idx val="20"/>
          <c:order val="20"/>
          <c:tx>
            <c:strRef>
              <c:f>Blad1!$A$22</c:f>
              <c:strCache>
                <c:ptCount val="1"/>
                <c:pt idx="0">
                  <c:v>21</c:v>
                </c:pt>
              </c:strCache>
            </c:strRef>
          </c:tx>
          <c:spPr>
            <a:ln w="19050">
              <a:noFill/>
            </a:ln>
          </c:spPr>
          <c:marker>
            <c:symbol val="circle"/>
            <c:size val="7"/>
            <c:spPr>
              <a:solidFill>
                <a:srgbClr val="000000"/>
              </a:solidFill>
              <a:ln>
                <a:noFill/>
              </a:ln>
            </c:spPr>
          </c:marker>
          <c:dLbls>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Blad1!$C$22</c:f>
              <c:numCache>
                <c:formatCode>General</c:formatCode>
                <c:ptCount val="1"/>
                <c:pt idx="0">
                  <c:v>0.45900000000000002</c:v>
                </c:pt>
              </c:numCache>
            </c:numRef>
          </c:xVal>
          <c:yVal>
            <c:numRef>
              <c:f>Blad1!$B$22</c:f>
              <c:numCache>
                <c:formatCode>0\.0</c:formatCode>
                <c:ptCount val="1"/>
                <c:pt idx="0">
                  <c:v>3.14</c:v>
                </c:pt>
              </c:numCache>
            </c:numRef>
          </c:yVal>
          <c:smooth val="0"/>
          <c:extLst>
            <c:ext xmlns:c16="http://schemas.microsoft.com/office/drawing/2014/chart" uri="{C3380CC4-5D6E-409C-BE32-E72D297353CC}">
              <c16:uniqueId val="{0000002C-41A3-FA4F-B22A-4676B63B3774}"/>
            </c:ext>
          </c:extLst>
        </c:ser>
        <c:ser>
          <c:idx val="21"/>
          <c:order val="21"/>
          <c:tx>
            <c:strRef>
              <c:f>Blad1!$A$23</c:f>
              <c:strCache>
                <c:ptCount val="1"/>
                <c:pt idx="0">
                  <c:v>22</c:v>
                </c:pt>
              </c:strCache>
            </c:strRef>
          </c:tx>
          <c:spPr>
            <a:ln w="19050">
              <a:noFill/>
            </a:ln>
          </c:spPr>
          <c:marker>
            <c:symbol val="circle"/>
            <c:size val="7"/>
            <c:spPr>
              <a:solidFill>
                <a:srgbClr val="000000"/>
              </a:solidFill>
              <a:ln>
                <a:noFill/>
              </a:ln>
            </c:spPr>
          </c:marker>
          <c:dLbls>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Blad1!$C$23</c:f>
              <c:numCache>
                <c:formatCode>General</c:formatCode>
                <c:ptCount val="1"/>
                <c:pt idx="0">
                  <c:v>0.36399999999999999</c:v>
                </c:pt>
              </c:numCache>
            </c:numRef>
          </c:xVal>
          <c:yVal>
            <c:numRef>
              <c:f>Blad1!$B$23</c:f>
              <c:numCache>
                <c:formatCode>0\.0</c:formatCode>
                <c:ptCount val="1"/>
                <c:pt idx="0">
                  <c:v>3.39</c:v>
                </c:pt>
              </c:numCache>
            </c:numRef>
          </c:yVal>
          <c:smooth val="0"/>
          <c:extLst>
            <c:ext xmlns:c16="http://schemas.microsoft.com/office/drawing/2014/chart" uri="{C3380CC4-5D6E-409C-BE32-E72D297353CC}">
              <c16:uniqueId val="{0000002D-41A3-FA4F-B22A-4676B63B3774}"/>
            </c:ext>
          </c:extLst>
        </c:ser>
        <c:ser>
          <c:idx val="22"/>
          <c:order val="22"/>
          <c:tx>
            <c:strRef>
              <c:f>Blad1!$A$24</c:f>
              <c:strCache>
                <c:ptCount val="1"/>
                <c:pt idx="0">
                  <c:v>23</c:v>
                </c:pt>
              </c:strCache>
            </c:strRef>
          </c:tx>
          <c:spPr>
            <a:ln w="19050">
              <a:noFill/>
            </a:ln>
          </c:spPr>
          <c:marker>
            <c:symbol val="circle"/>
            <c:size val="6"/>
            <c:spPr>
              <a:solidFill>
                <a:srgbClr val="000000"/>
              </a:solidFill>
              <a:ln>
                <a:noFill/>
              </a:ln>
            </c:spPr>
          </c:marker>
          <c:dLbls>
            <c:spPr>
              <a:noFill/>
              <a:ln>
                <a:noFill/>
              </a:ln>
              <a:effectLst/>
            </c:spPr>
            <c:txPr>
              <a:bodyPr wrap="square" lIns="38100" tIns="19050" rIns="38100" bIns="19050" anchor="ctr">
                <a:spAutoFit/>
              </a:bodyPr>
              <a:lstStyle/>
              <a:p>
                <a:pPr>
                  <a:defRPr>
                    <a:solidFill>
                      <a:schemeClr val="tx1"/>
                    </a:solidFill>
                  </a:defRPr>
                </a:pPr>
                <a:endParaRPr lang="sv-SE"/>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Blad1!$C$24</c:f>
              <c:numCache>
                <c:formatCode>General</c:formatCode>
                <c:ptCount val="1"/>
                <c:pt idx="0">
                  <c:v>0.60799999999999998</c:v>
                </c:pt>
              </c:numCache>
            </c:numRef>
          </c:xVal>
          <c:yVal>
            <c:numRef>
              <c:f>Blad1!$B$24</c:f>
              <c:numCache>
                <c:formatCode>0\.0</c:formatCode>
                <c:ptCount val="1"/>
                <c:pt idx="0">
                  <c:v>4.03</c:v>
                </c:pt>
              </c:numCache>
            </c:numRef>
          </c:yVal>
          <c:smooth val="0"/>
          <c:extLst>
            <c:ext xmlns:c16="http://schemas.microsoft.com/office/drawing/2014/chart" uri="{C3380CC4-5D6E-409C-BE32-E72D297353CC}">
              <c16:uniqueId val="{0000002E-41A3-FA4F-B22A-4676B63B3774}"/>
            </c:ext>
          </c:extLst>
        </c:ser>
        <c:dLbls>
          <c:dLblPos val="r"/>
          <c:showLegendKey val="0"/>
          <c:showVal val="1"/>
          <c:showCatName val="0"/>
          <c:showSerName val="0"/>
          <c:showPercent val="0"/>
          <c:showBubbleSize val="0"/>
        </c:dLbls>
        <c:axId val="-575304480"/>
        <c:axId val="-575301728"/>
      </c:scatterChart>
      <c:valAx>
        <c:axId val="-575304480"/>
        <c:scaling>
          <c:orientation val="minMax"/>
          <c:max val="0.75000000000000011"/>
          <c:min val="0.15000000000000002"/>
        </c:scaling>
        <c:delete val="1"/>
        <c:axPos val="b"/>
        <c:numFmt formatCode="General" sourceLinked="1"/>
        <c:majorTickMark val="out"/>
        <c:minorTickMark val="none"/>
        <c:tickLblPos val="nextTo"/>
        <c:crossAx val="-575301728"/>
        <c:crosses val="autoZero"/>
        <c:crossBetween val="midCat"/>
      </c:valAx>
      <c:valAx>
        <c:axId val="-575301728"/>
        <c:scaling>
          <c:orientation val="minMax"/>
          <c:max val="4.5"/>
          <c:min val="2.9"/>
        </c:scaling>
        <c:delete val="1"/>
        <c:axPos val="l"/>
        <c:numFmt formatCode="0" sourceLinked="0"/>
        <c:majorTickMark val="out"/>
        <c:minorTickMark val="none"/>
        <c:tickLblPos val="nextTo"/>
        <c:crossAx val="-575304480"/>
        <c:crosses val="autoZero"/>
        <c:crossBetween val="midCat"/>
      </c:valAx>
      <c:spPr>
        <a:blipFill>
          <a:blip xmlns:r="http://schemas.openxmlformats.org/officeDocument/2006/relationships" r:embed="rId2"/>
          <a:stretch>
            <a:fillRect/>
          </a:stretch>
        </a:blipFill>
        <a:ln>
          <a:noFill/>
        </a:ln>
        <a:effectLst/>
      </c:spPr>
    </c:plotArea>
    <c:plotVisOnly val="1"/>
    <c:dispBlanksAs val="gap"/>
    <c:showDLblsOverMax val="0"/>
    <c:extLst/>
  </c:chart>
  <c:spPr>
    <a:blipFill>
      <a:blip xmlns:r="http://schemas.openxmlformats.org/officeDocument/2006/relationships" r:embed="rId3"/>
      <a:stretch>
        <a:fillRect/>
      </a:stretch>
    </a:blipFill>
    <a:ln w="9525" cap="flat" cmpd="sng" algn="ctr">
      <a:noFill/>
      <a:round/>
    </a:ln>
    <a:effectLst/>
  </c:spPr>
  <c:txPr>
    <a:bodyPr/>
    <a:lstStyle/>
    <a:p>
      <a:pPr>
        <a:defRPr sz="1000" b="0" i="0">
          <a:solidFill>
            <a:schemeClr val="bg1"/>
          </a:solidFill>
          <a:latin typeface="Univers LT Std 45 Light" panose="020B0403020202020204" pitchFamily="34" charset="0"/>
        </a:defRPr>
      </a:pPr>
      <a:endParaRPr lang="sv-SE"/>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3-F6E6-2F42-95D2-F97E4CD4AF4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E0E-D348-B591-E486DF59E175}"/>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2-F6E6-2F42-95D2-F97E4CD4AF4C}"/>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Blad1!$A$2:$A$4</c:f>
              <c:strCache>
                <c:ptCount val="3"/>
                <c:pt idx="0">
                  <c:v>Kvinna</c:v>
                </c:pt>
                <c:pt idx="1">
                  <c:v>Man</c:v>
                </c:pt>
                <c:pt idx="2">
                  <c:v>Annat</c:v>
                </c:pt>
              </c:strCache>
            </c:strRef>
          </c:cat>
          <c:val>
            <c:numRef>
              <c:f>Blad1!$B$2:$B$4</c:f>
              <c:numCache>
                <c:formatCode>0%</c:formatCode>
                <c:ptCount val="3"/>
                <c:pt idx="0">
                  <c:v>0.63200000000000001</c:v>
                </c:pt>
                <c:pt idx="1">
                  <c:v>0.35</c:v>
                </c:pt>
                <c:pt idx="2">
                  <c:v>1.7999999999999999E-2</c:v>
                </c:pt>
              </c:numCache>
            </c:numRef>
          </c:val>
          <c:extLst>
            <c:ext xmlns:c16="http://schemas.microsoft.com/office/drawing/2014/chart" uri="{C3380CC4-5D6E-409C-BE32-E72D297353CC}">
              <c16:uniqueId val="{00000000-F6E6-2F42-95D2-F97E4CD4AF4C}"/>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Blad1!$A$2:$A$8</c:f>
              <c:strCache>
                <c:ptCount val="7"/>
                <c:pt idx="0">
                  <c:v>upp till 25 år</c:v>
                </c:pt>
                <c:pt idx="1">
                  <c:v>26 - 35 år</c:v>
                </c:pt>
                <c:pt idx="2">
                  <c:v>36 - 45 år</c:v>
                </c:pt>
                <c:pt idx="3">
                  <c:v>46 - 55 år</c:v>
                </c:pt>
                <c:pt idx="4">
                  <c:v>56 - 65 år</c:v>
                </c:pt>
                <c:pt idx="5">
                  <c:v>66 - 75 år</c:v>
                </c:pt>
                <c:pt idx="6">
                  <c:v>äldre än 75 år</c:v>
                </c:pt>
              </c:strCache>
            </c:strRef>
          </c:cat>
          <c:val>
            <c:numRef>
              <c:f>Blad1!$B$2:$B$8</c:f>
              <c:numCache>
                <c:formatCode>0%</c:formatCode>
                <c:ptCount val="7"/>
                <c:pt idx="0">
                  <c:v>0.20499999999999999</c:v>
                </c:pt>
                <c:pt idx="1">
                  <c:v>0.17499999999999999</c:v>
                </c:pt>
                <c:pt idx="2">
                  <c:v>0.17100000000000001</c:v>
                </c:pt>
                <c:pt idx="3">
                  <c:v>0.121</c:v>
                </c:pt>
                <c:pt idx="4">
                  <c:v>0.112</c:v>
                </c:pt>
                <c:pt idx="5">
                  <c:v>0.125</c:v>
                </c:pt>
                <c:pt idx="6">
                  <c:v>9.0999999999999998E-2</c:v>
                </c:pt>
              </c:numCache>
            </c:numRef>
          </c:val>
          <c:extLst>
            <c:ext xmlns:c16="http://schemas.microsoft.com/office/drawing/2014/chart" uri="{C3380CC4-5D6E-409C-BE32-E72D297353CC}">
              <c16:uniqueId val="{00000000-B4D3-E640-9B39-7B407E0DE3A6}"/>
            </c:ext>
          </c:extLst>
        </c:ser>
        <c:dLbls>
          <c:showLegendKey val="0"/>
          <c:showVal val="0"/>
          <c:showCatName val="0"/>
          <c:showSerName val="0"/>
          <c:showPercent val="0"/>
          <c:showBubbleSize val="0"/>
        </c:dLbls>
        <c:gapWidth val="50"/>
        <c:axId val="1636770144"/>
        <c:axId val="1652258992"/>
      </c:barChart>
      <c:catAx>
        <c:axId val="1636770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1652258992"/>
        <c:crosses val="autoZero"/>
        <c:auto val="1"/>
        <c:lblAlgn val="ctr"/>
        <c:lblOffset val="100"/>
        <c:noMultiLvlLbl val="0"/>
      </c:catAx>
      <c:valAx>
        <c:axId val="1652258992"/>
        <c:scaling>
          <c:orientation val="minMax"/>
        </c:scaling>
        <c:delete val="1"/>
        <c:axPos val="l"/>
        <c:numFmt formatCode="0%" sourceLinked="1"/>
        <c:majorTickMark val="none"/>
        <c:minorTickMark val="none"/>
        <c:tickLblPos val="nextTo"/>
        <c:crossAx val="1636770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676403873990836"/>
          <c:y val="4.3343642684565802E-2"/>
          <c:w val="0.58323596126009158"/>
          <c:h val="0.9566562722095493"/>
        </c:manualLayout>
      </c:layout>
      <c:barChart>
        <c:barDir val="bar"/>
        <c:grouping val="clustered"/>
        <c:varyColors val="0"/>
        <c:ser>
          <c:idx val="0"/>
          <c:order val="0"/>
          <c:tx>
            <c:strRef>
              <c:f>Blad1!$B$1</c:f>
              <c:strCache>
                <c:ptCount val="1"/>
                <c:pt idx="0">
                  <c:v>Serie 1</c:v>
                </c:pt>
              </c:strCache>
            </c:strRef>
          </c:tx>
          <c:spPr>
            <a:solidFill>
              <a:srgbClr val="63B44B"/>
            </a:solidFill>
            <a:ln>
              <a:noFill/>
            </a:ln>
            <a:effectLst/>
          </c:spPr>
          <c:invertIfNegative val="0"/>
          <c:dPt>
            <c:idx val="0"/>
            <c:invertIfNegative val="0"/>
            <c:bubble3D val="0"/>
            <c:extLst>
              <c:ext xmlns:c16="http://schemas.microsoft.com/office/drawing/2014/chart" uri="{C3380CC4-5D6E-409C-BE32-E72D297353CC}">
                <c16:uniqueId val="{00000000-BDE8-8742-9A03-A1A90F412A19}"/>
              </c:ext>
            </c:extLst>
          </c:dPt>
          <c:dPt>
            <c:idx val="1"/>
            <c:invertIfNegative val="0"/>
            <c:bubble3D val="0"/>
            <c:extLst>
              <c:ext xmlns:c16="http://schemas.microsoft.com/office/drawing/2014/chart" uri="{C3380CC4-5D6E-409C-BE32-E72D297353CC}">
                <c16:uniqueId val="{00000001-BDE8-8742-9A03-A1A90F412A19}"/>
              </c:ext>
            </c:extLst>
          </c:dPt>
          <c:dPt>
            <c:idx val="2"/>
            <c:invertIfNegative val="0"/>
            <c:bubble3D val="0"/>
            <c:extLst>
              <c:ext xmlns:c16="http://schemas.microsoft.com/office/drawing/2014/chart" uri="{C3380CC4-5D6E-409C-BE32-E72D297353CC}">
                <c16:uniqueId val="{00000002-BDE8-8742-9A03-A1A90F412A19}"/>
              </c:ext>
            </c:extLst>
          </c:dPt>
          <c:dPt>
            <c:idx val="3"/>
            <c:invertIfNegative val="0"/>
            <c:bubble3D val="0"/>
            <c:extLst>
              <c:ext xmlns:c16="http://schemas.microsoft.com/office/drawing/2014/chart" uri="{C3380CC4-5D6E-409C-BE32-E72D297353CC}">
                <c16:uniqueId val="{00000003-BDE8-8742-9A03-A1A90F412A19}"/>
              </c:ext>
            </c:extLst>
          </c:dPt>
          <c:dPt>
            <c:idx val="4"/>
            <c:invertIfNegative val="0"/>
            <c:bubble3D val="0"/>
            <c:extLst>
              <c:ext xmlns:c16="http://schemas.microsoft.com/office/drawing/2014/chart" uri="{C3380CC4-5D6E-409C-BE32-E72D297353CC}">
                <c16:uniqueId val="{00000004-BDE8-8742-9A03-A1A90F412A19}"/>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Blad1!$A$2:$A$7</c:f>
              <c:strCache>
                <c:ptCount val="6"/>
                <c:pt idx="0">
                  <c:v>Ja, vid högskola/universitet</c:v>
                </c:pt>
                <c:pt idx="1">
                  <c:v>Ja, gymnasium</c:v>
                </c:pt>
                <c:pt idx="2">
                  <c:v>Ja, komvux</c:v>
                </c:pt>
                <c:pt idx="3">
                  <c:v>Ja, grundskola</c:v>
                </c:pt>
                <c:pt idx="4">
                  <c:v>Nej</c:v>
                </c:pt>
                <c:pt idx="5">
                  <c:v>Annat</c:v>
                </c:pt>
              </c:strCache>
            </c:strRef>
          </c:cat>
          <c:val>
            <c:numRef>
              <c:f>Blad1!$B$2:$B$7</c:f>
              <c:numCache>
                <c:formatCode>0%</c:formatCode>
                <c:ptCount val="6"/>
                <c:pt idx="0">
                  <c:v>0.33700000000000002</c:v>
                </c:pt>
                <c:pt idx="1">
                  <c:v>3.7999999999999999E-2</c:v>
                </c:pt>
                <c:pt idx="2">
                  <c:v>2.4E-2</c:v>
                </c:pt>
                <c:pt idx="3">
                  <c:v>0</c:v>
                </c:pt>
                <c:pt idx="4">
                  <c:v>0.56499999999999995</c:v>
                </c:pt>
                <c:pt idx="5">
                  <c:v>3.5999999999999997E-2</c:v>
                </c:pt>
              </c:numCache>
            </c:numRef>
          </c:val>
          <c:extLst>
            <c:ext xmlns:c16="http://schemas.microsoft.com/office/drawing/2014/chart" uri="{C3380CC4-5D6E-409C-BE32-E72D297353CC}">
              <c16:uniqueId val="{00000005-BDE8-8742-9A03-A1A90F412A19}"/>
            </c:ext>
          </c:extLst>
        </c:ser>
        <c:dLbls>
          <c:showLegendKey val="0"/>
          <c:showVal val="0"/>
          <c:showCatName val="0"/>
          <c:showSerName val="0"/>
          <c:showPercent val="0"/>
          <c:showBubbleSize val="0"/>
        </c:dLbls>
        <c:gapWidth val="55"/>
        <c:axId val="-2125417272"/>
        <c:axId val="-2130509576"/>
      </c:barChart>
      <c:catAx>
        <c:axId val="-2125417272"/>
        <c:scaling>
          <c:orientation val="maxMin"/>
        </c:scaling>
        <c:delete val="0"/>
        <c:axPos val="l"/>
        <c:numFmt formatCode="General" sourceLinked="1"/>
        <c:majorTickMark val="none"/>
        <c:minorTickMark val="none"/>
        <c:tickLblPos val="nextTo"/>
        <c:spPr>
          <a:noFill/>
          <a:ln w="3175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crossAx val="-2130509576"/>
        <c:crosses val="autoZero"/>
        <c:auto val="1"/>
        <c:lblAlgn val="ctr"/>
        <c:lblOffset val="100"/>
        <c:noMultiLvlLbl val="0"/>
      </c:catAx>
      <c:valAx>
        <c:axId val="-2130509576"/>
        <c:scaling>
          <c:orientation val="minMax"/>
        </c:scaling>
        <c:delete val="1"/>
        <c:axPos val="t"/>
        <c:numFmt formatCode="0%" sourceLinked="1"/>
        <c:majorTickMark val="none"/>
        <c:minorTickMark val="none"/>
        <c:tickLblPos val="nextTo"/>
        <c:crossAx val="-212541727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600" b="0" i="0">
          <a:solidFill>
            <a:schemeClr val="tx1">
              <a:lumMod val="85000"/>
              <a:lumOff val="15000"/>
            </a:schemeClr>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848597872634401E-2"/>
          <c:y val="8.8316054283665499E-2"/>
          <c:w val="0.59624582259253101"/>
          <c:h val="0.77127897339429896"/>
        </c:manualLayout>
      </c:layout>
      <c:pieChart>
        <c:varyColors val="1"/>
        <c:ser>
          <c:idx val="0"/>
          <c:order val="0"/>
          <c:tx>
            <c:strRef>
              <c:f>Blad1!$B$1</c:f>
              <c:strCache>
                <c:ptCount val="1"/>
                <c:pt idx="0">
                  <c:v>Försäljning</c:v>
                </c:pt>
              </c:strCache>
            </c:strRef>
          </c:tx>
          <c:spPr>
            <a:solidFill>
              <a:srgbClr val="63B44B"/>
            </a:solidFill>
            <a:ln>
              <a:noFill/>
            </a:ln>
          </c:spPr>
          <c:dPt>
            <c:idx val="0"/>
            <c:bubble3D val="0"/>
            <c:spPr>
              <a:solidFill>
                <a:srgbClr val="F29559"/>
              </a:solidFill>
              <a:ln w="19050">
                <a:noFill/>
              </a:ln>
              <a:effectLst/>
            </c:spPr>
            <c:extLst>
              <c:ext xmlns:c16="http://schemas.microsoft.com/office/drawing/2014/chart" uri="{C3380CC4-5D6E-409C-BE32-E72D297353CC}">
                <c16:uniqueId val="{00000001-FE94-0D4E-AFD0-30100F718E99}"/>
              </c:ext>
            </c:extLst>
          </c:dPt>
          <c:dPt>
            <c:idx val="1"/>
            <c:bubble3D val="0"/>
            <c:spPr>
              <a:solidFill>
                <a:srgbClr val="565655">
                  <a:lumMod val="40000"/>
                  <a:lumOff val="60000"/>
                </a:srgbClr>
              </a:solidFill>
              <a:ln w="19050">
                <a:noFill/>
              </a:ln>
              <a:effectLst/>
            </c:spPr>
            <c:extLst>
              <c:ext xmlns:c16="http://schemas.microsoft.com/office/drawing/2014/chart" uri="{C3380CC4-5D6E-409C-BE32-E72D297353CC}">
                <c16:uniqueId val="{00000003-FE94-0D4E-AFD0-30100F718E99}"/>
              </c:ext>
            </c:extLst>
          </c:dPt>
          <c:dPt>
            <c:idx val="2"/>
            <c:bubble3D val="0"/>
            <c:spPr>
              <a:solidFill>
                <a:srgbClr val="64B34B"/>
              </a:solidFill>
              <a:ln w="19050">
                <a:noFill/>
              </a:ln>
              <a:effectLst/>
            </c:spPr>
            <c:extLst>
              <c:ext xmlns:c16="http://schemas.microsoft.com/office/drawing/2014/chart" uri="{C3380CC4-5D6E-409C-BE32-E72D297353CC}">
                <c16:uniqueId val="{00000005-FE94-0D4E-AFD0-30100F718E99}"/>
              </c:ext>
            </c:extLst>
          </c:dPt>
          <c:dPt>
            <c:idx val="3"/>
            <c:bubble3D val="0"/>
            <c:spPr>
              <a:solidFill>
                <a:srgbClr val="63B44B"/>
              </a:solidFill>
              <a:ln w="19050">
                <a:noFill/>
              </a:ln>
              <a:effectLst/>
            </c:spPr>
            <c:extLst>
              <c:ext xmlns:c16="http://schemas.microsoft.com/office/drawing/2014/chart" uri="{C3380CC4-5D6E-409C-BE32-E72D297353CC}">
                <c16:uniqueId val="{00000007-FE94-0D4E-AFD0-30100F718E99}"/>
              </c:ext>
            </c:extLst>
          </c:dPt>
          <c:dPt>
            <c:idx val="4"/>
            <c:bubble3D val="0"/>
            <c:spPr>
              <a:solidFill>
                <a:srgbClr val="63B44B"/>
              </a:solidFill>
              <a:ln w="19050">
                <a:noFill/>
              </a:ln>
              <a:effectLst/>
            </c:spPr>
            <c:extLst>
              <c:ext xmlns:c16="http://schemas.microsoft.com/office/drawing/2014/chart" uri="{C3380CC4-5D6E-409C-BE32-E72D297353CC}">
                <c16:uniqueId val="{00000009-FE94-0D4E-AFD0-30100F718E99}"/>
              </c:ext>
            </c:extLst>
          </c:dPt>
          <c:dPt>
            <c:idx val="5"/>
            <c:bubble3D val="0"/>
            <c:spPr>
              <a:solidFill>
                <a:srgbClr val="63B44B"/>
              </a:solidFill>
              <a:ln w="19050">
                <a:noFill/>
              </a:ln>
              <a:effectLst/>
            </c:spPr>
            <c:extLst>
              <c:ext xmlns:c16="http://schemas.microsoft.com/office/drawing/2014/chart" uri="{C3380CC4-5D6E-409C-BE32-E72D297353CC}">
                <c16:uniqueId val="{0000000B-FE94-0D4E-AFD0-30100F718E99}"/>
              </c:ext>
            </c:extLst>
          </c:dPt>
          <c:dLbls>
            <c:spPr>
              <a:noFill/>
              <a:ln>
                <a:noFill/>
              </a:ln>
              <a:effectLst/>
            </c:spPr>
            <c:txPr>
              <a:bodyPr rot="0" spcFirstLastPara="1" vertOverflow="ellipsis" vert="horz" wrap="square" anchor="ctr" anchorCtr="1"/>
              <a:lstStyle/>
              <a:p>
                <a:pPr>
                  <a:defRPr sz="2000" b="1"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Blad1!$A$2:$A$4</c:f>
              <c:strCache>
                <c:ptCount val="3"/>
                <c:pt idx="0">
                  <c:v>Nej</c:v>
                </c:pt>
                <c:pt idx="1">
                  <c:v>Vet inte</c:v>
                </c:pt>
                <c:pt idx="2">
                  <c:v>Ja, nämligen:</c:v>
                </c:pt>
              </c:strCache>
            </c:strRef>
          </c:cat>
          <c:val>
            <c:numRef>
              <c:f>Blad1!$B$2:$B$4</c:f>
              <c:numCache>
                <c:formatCode>0%</c:formatCode>
                <c:ptCount val="3"/>
                <c:pt idx="0">
                  <c:v>0.70699999999999996</c:v>
                </c:pt>
                <c:pt idx="1">
                  <c:v>9.9000000000000005E-2</c:v>
                </c:pt>
                <c:pt idx="2">
                  <c:v>0.19400000000000001</c:v>
                </c:pt>
              </c:numCache>
            </c:numRef>
          </c:val>
          <c:extLst>
            <c:ext xmlns:c16="http://schemas.microsoft.com/office/drawing/2014/chart" uri="{C3380CC4-5D6E-409C-BE32-E72D297353CC}">
              <c16:uniqueId val="{0000000C-FE94-0D4E-AFD0-30100F718E99}"/>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chart>
  <c:spPr>
    <a:noFill/>
    <a:ln w="9525" cap="flat" cmpd="sng" algn="ctr">
      <a:noFill/>
      <a:round/>
    </a:ln>
    <a:effectLst/>
  </c:spPr>
  <c:txPr>
    <a:bodyPr/>
    <a:lstStyle/>
    <a:p>
      <a:pPr>
        <a:defRPr sz="1800" b="0" i="0">
          <a:solidFill>
            <a:schemeClr val="tx1">
              <a:lumMod val="85000"/>
              <a:lumOff val="15000"/>
            </a:schemeClr>
          </a:solidFill>
          <a:latin typeface="Univers LT Std 55" panose="020B0603020202020204" pitchFamily="34" charset="0"/>
        </a:defRPr>
      </a:pPr>
      <a:endParaRPr lang="sv-S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464956252197205E-2"/>
          <c:y val="3.5308030340137395E-2"/>
          <c:w val="0.97507008749560564"/>
          <c:h val="0.75338339137548915"/>
        </c:manualLayout>
      </c:layout>
      <c:barChart>
        <c:barDir val="col"/>
        <c:grouping val="clustered"/>
        <c:varyColors val="0"/>
        <c:ser>
          <c:idx val="0"/>
          <c:order val="0"/>
          <c:tx>
            <c:strRef>
              <c:f>Blad1!$B$1</c:f>
              <c:strCache>
                <c:ptCount val="1"/>
                <c:pt idx="0">
                  <c:v>läsare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Blad1!$A$2:$A$11</c:f>
              <c:strCache>
                <c:ptCount val="10"/>
                <c:pt idx="0">
                  <c:v>1 - Mycket missnöjd</c:v>
                </c:pt>
                <c:pt idx="1">
                  <c:v>2</c:v>
                </c:pt>
                <c:pt idx="2">
                  <c:v>3</c:v>
                </c:pt>
                <c:pt idx="3">
                  <c:v>4</c:v>
                </c:pt>
                <c:pt idx="4">
                  <c:v>5</c:v>
                </c:pt>
                <c:pt idx="5">
                  <c:v>6</c:v>
                </c:pt>
                <c:pt idx="6">
                  <c:v>7</c:v>
                </c:pt>
                <c:pt idx="7">
                  <c:v>8</c:v>
                </c:pt>
                <c:pt idx="8">
                  <c:v>9</c:v>
                </c:pt>
                <c:pt idx="9">
                  <c:v>10 - Mycket nöjd</c:v>
                </c:pt>
              </c:strCache>
            </c:strRef>
          </c:cat>
          <c:val>
            <c:numRef>
              <c:f>Blad1!$B$2:$B$11</c:f>
              <c:numCache>
                <c:formatCode>0%</c:formatCode>
                <c:ptCount val="10"/>
                <c:pt idx="0">
                  <c:v>1.2E-2</c:v>
                </c:pt>
                <c:pt idx="1">
                  <c:v>1.2E-2</c:v>
                </c:pt>
                <c:pt idx="2">
                  <c:v>2.5000000000000001E-2</c:v>
                </c:pt>
                <c:pt idx="3">
                  <c:v>4.7E-2</c:v>
                </c:pt>
                <c:pt idx="4">
                  <c:v>7.5999999999999998E-2</c:v>
                </c:pt>
                <c:pt idx="5">
                  <c:v>0.109</c:v>
                </c:pt>
                <c:pt idx="6">
                  <c:v>0.16500000000000001</c:v>
                </c:pt>
                <c:pt idx="7">
                  <c:v>0.19600000000000001</c:v>
                </c:pt>
                <c:pt idx="8">
                  <c:v>0.13800000000000001</c:v>
                </c:pt>
                <c:pt idx="9">
                  <c:v>0.219</c:v>
                </c:pt>
              </c:numCache>
            </c:numRef>
          </c:val>
          <c:extLst>
            <c:ext xmlns:c16="http://schemas.microsoft.com/office/drawing/2014/chart" uri="{C3380CC4-5D6E-409C-BE32-E72D297353CC}">
              <c16:uniqueId val="{00000000-C42B-234E-8A28-7DD3CFA73AD1}"/>
            </c:ext>
          </c:extLst>
        </c:ser>
        <c:dLbls>
          <c:showLegendKey val="0"/>
          <c:showVal val="0"/>
          <c:showCatName val="0"/>
          <c:showSerName val="0"/>
          <c:showPercent val="0"/>
          <c:showBubbleSize val="0"/>
        </c:dLbls>
        <c:gapWidth val="50"/>
        <c:axId val="1604762336"/>
        <c:axId val="1604765120"/>
      </c:barChart>
      <c:catAx>
        <c:axId val="160476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sv-SE"/>
          </a:p>
        </c:txPr>
        <c:crossAx val="1604765120"/>
        <c:crosses val="autoZero"/>
        <c:auto val="1"/>
        <c:lblAlgn val="ctr"/>
        <c:lblOffset val="100"/>
        <c:noMultiLvlLbl val="0"/>
      </c:catAx>
      <c:valAx>
        <c:axId val="1604765120"/>
        <c:scaling>
          <c:orientation val="minMax"/>
        </c:scaling>
        <c:delete val="1"/>
        <c:axPos val="l"/>
        <c:numFmt formatCode="0%" sourceLinked="1"/>
        <c:majorTickMark val="none"/>
        <c:minorTickMark val="none"/>
        <c:tickLblPos val="nextTo"/>
        <c:crossAx val="1604762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044443245301896"/>
          <c:y val="4.3343642684565802E-2"/>
          <c:w val="0.469735673801912"/>
          <c:h val="0.88760748031496095"/>
        </c:manualLayout>
      </c:layout>
      <c:barChart>
        <c:barDir val="bar"/>
        <c:grouping val="clustered"/>
        <c:varyColors val="0"/>
        <c:ser>
          <c:idx val="0"/>
          <c:order val="0"/>
          <c:spPr>
            <a:solidFill>
              <a:srgbClr val="64B44B"/>
            </a:solidFill>
            <a:ln>
              <a:noFill/>
            </a:ln>
            <a:effectLst/>
          </c:spPr>
          <c:invertIfNegative val="0"/>
          <c:dPt>
            <c:idx val="3"/>
            <c:invertIfNegative val="0"/>
            <c:bubble3D val="0"/>
            <c:spPr>
              <a:solidFill>
                <a:srgbClr val="64B44B"/>
              </a:solidFill>
              <a:ln>
                <a:noFill/>
              </a:ln>
              <a:effectLst/>
            </c:spPr>
            <c:extLst>
              <c:ext xmlns:c16="http://schemas.microsoft.com/office/drawing/2014/chart" uri="{C3380CC4-5D6E-409C-BE32-E72D297353CC}">
                <c16:uniqueId val="{00000001-B2FE-B645-B7E1-762EBA17B494}"/>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Totalt!$D$16:$D$24</c:f>
              <c:strCache>
                <c:ptCount val="9"/>
                <c:pt idx="0">
                  <c:v>Storytel</c:v>
                </c:pt>
                <c:pt idx="1">
                  <c:v>Legimus</c:v>
                </c:pt>
                <c:pt idx="2">
                  <c:v>Nextory</c:v>
                </c:pt>
                <c:pt idx="3">
                  <c:v>Bookbeat</c:v>
                </c:pt>
                <c:pt idx="4">
                  <c:v>Audible</c:v>
                </c:pt>
                <c:pt idx="5">
                  <c:v>Spotify</c:v>
                </c:pt>
                <c:pt idx="6">
                  <c:v>Bokus Play</c:v>
                </c:pt>
                <c:pt idx="7">
                  <c:v>Bibliotekets tjänster</c:v>
                </c:pt>
                <c:pt idx="8">
                  <c:v>Annat</c:v>
                </c:pt>
              </c:strCache>
            </c:strRef>
          </c:cat>
          <c:val>
            <c:numRef>
              <c:f>Totalt!$E$16:$E$24</c:f>
              <c:numCache>
                <c:formatCode>0%</c:formatCode>
                <c:ptCount val="9"/>
                <c:pt idx="0">
                  <c:v>0.44680851063829785</c:v>
                </c:pt>
                <c:pt idx="1">
                  <c:v>0.18085106382978725</c:v>
                </c:pt>
                <c:pt idx="2">
                  <c:v>9.5744680851063829E-2</c:v>
                </c:pt>
                <c:pt idx="3">
                  <c:v>8.5106382978723402E-2</c:v>
                </c:pt>
                <c:pt idx="4">
                  <c:v>5.3191489361702128E-2</c:v>
                </c:pt>
                <c:pt idx="5">
                  <c:v>3.1914893617021274E-2</c:v>
                </c:pt>
                <c:pt idx="6">
                  <c:v>3.1914893617021274E-2</c:v>
                </c:pt>
                <c:pt idx="7">
                  <c:v>3.1914893617021274E-2</c:v>
                </c:pt>
                <c:pt idx="8">
                  <c:v>7.4468085106382975E-2</c:v>
                </c:pt>
              </c:numCache>
            </c:numRef>
          </c:val>
          <c:extLst>
            <c:ext xmlns:c16="http://schemas.microsoft.com/office/drawing/2014/chart" uri="{C3380CC4-5D6E-409C-BE32-E72D297353CC}">
              <c16:uniqueId val="{00000002-B2FE-B645-B7E1-762EBA17B494}"/>
            </c:ext>
          </c:extLst>
        </c:ser>
        <c:dLbls>
          <c:showLegendKey val="0"/>
          <c:showVal val="0"/>
          <c:showCatName val="0"/>
          <c:showSerName val="0"/>
          <c:showPercent val="0"/>
          <c:showBubbleSize val="0"/>
        </c:dLbls>
        <c:gapWidth val="55"/>
        <c:axId val="2137915064"/>
        <c:axId val="2137918680"/>
      </c:barChart>
      <c:catAx>
        <c:axId val="2137915064"/>
        <c:scaling>
          <c:orientation val="maxMin"/>
        </c:scaling>
        <c:delete val="0"/>
        <c:axPos val="l"/>
        <c:numFmt formatCode="General" sourceLinked="1"/>
        <c:majorTickMark val="none"/>
        <c:minorTickMark val="none"/>
        <c:tickLblPos val="nextTo"/>
        <c:spPr>
          <a:noFill/>
          <a:ln w="3175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crossAx val="2137918680"/>
        <c:crosses val="autoZero"/>
        <c:auto val="1"/>
        <c:lblAlgn val="ctr"/>
        <c:lblOffset val="100"/>
        <c:noMultiLvlLbl val="0"/>
      </c:catAx>
      <c:valAx>
        <c:axId val="2137918680"/>
        <c:scaling>
          <c:orientation val="minMax"/>
        </c:scaling>
        <c:delete val="1"/>
        <c:axPos val="t"/>
        <c:numFmt formatCode="0%" sourceLinked="1"/>
        <c:majorTickMark val="none"/>
        <c:minorTickMark val="none"/>
        <c:tickLblPos val="nextTo"/>
        <c:crossAx val="2137915064"/>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600" b="0" i="0">
          <a:solidFill>
            <a:schemeClr val="tx1">
              <a:lumMod val="85000"/>
              <a:lumOff val="15000"/>
            </a:schemeClr>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096636355087336"/>
          <c:y val="1.7382191294503989E-2"/>
          <c:w val="0.73842317953395142"/>
          <c:h val="0.97122653155462335"/>
        </c:manualLayout>
      </c:layout>
      <c:barChart>
        <c:barDir val="bar"/>
        <c:grouping val="clustered"/>
        <c:varyColors val="0"/>
        <c:ser>
          <c:idx val="0"/>
          <c:order val="0"/>
          <c:tx>
            <c:strRef>
              <c:f>Blad1!$B$1</c:f>
              <c:strCache>
                <c:ptCount val="1"/>
                <c:pt idx="0">
                  <c:v>Serie 1</c:v>
                </c:pt>
              </c:strCache>
            </c:strRef>
          </c:tx>
          <c:spPr>
            <a:solidFill>
              <a:srgbClr val="63B44B"/>
            </a:solidFill>
            <a:ln>
              <a:noFill/>
            </a:ln>
            <a:effectLst/>
          </c:spPr>
          <c:invertIfNegative val="0"/>
          <c:dPt>
            <c:idx val="0"/>
            <c:invertIfNegative val="0"/>
            <c:bubble3D val="0"/>
            <c:extLst>
              <c:ext xmlns:c16="http://schemas.microsoft.com/office/drawing/2014/chart" uri="{C3380CC4-5D6E-409C-BE32-E72D297353CC}">
                <c16:uniqueId val="{00000000-BDE8-8742-9A03-A1A90F412A19}"/>
              </c:ext>
            </c:extLst>
          </c:dPt>
          <c:dPt>
            <c:idx val="1"/>
            <c:invertIfNegative val="0"/>
            <c:bubble3D val="0"/>
            <c:extLst>
              <c:ext xmlns:c16="http://schemas.microsoft.com/office/drawing/2014/chart" uri="{C3380CC4-5D6E-409C-BE32-E72D297353CC}">
                <c16:uniqueId val="{00000001-BDE8-8742-9A03-A1A90F412A19}"/>
              </c:ext>
            </c:extLst>
          </c:dPt>
          <c:dPt>
            <c:idx val="2"/>
            <c:invertIfNegative val="0"/>
            <c:bubble3D val="0"/>
            <c:extLst>
              <c:ext xmlns:c16="http://schemas.microsoft.com/office/drawing/2014/chart" uri="{C3380CC4-5D6E-409C-BE32-E72D297353CC}">
                <c16:uniqueId val="{00000002-BDE8-8742-9A03-A1A90F412A19}"/>
              </c:ext>
            </c:extLst>
          </c:dPt>
          <c:dPt>
            <c:idx val="3"/>
            <c:invertIfNegative val="0"/>
            <c:bubble3D val="0"/>
            <c:extLst>
              <c:ext xmlns:c16="http://schemas.microsoft.com/office/drawing/2014/chart" uri="{C3380CC4-5D6E-409C-BE32-E72D297353CC}">
                <c16:uniqueId val="{00000003-BDE8-8742-9A03-A1A90F412A19}"/>
              </c:ext>
            </c:extLst>
          </c:dPt>
          <c:dPt>
            <c:idx val="4"/>
            <c:invertIfNegative val="0"/>
            <c:bubble3D val="0"/>
            <c:extLst>
              <c:ext xmlns:c16="http://schemas.microsoft.com/office/drawing/2014/chart" uri="{C3380CC4-5D6E-409C-BE32-E72D297353CC}">
                <c16:uniqueId val="{00000004-BDE8-8742-9A03-A1A90F412A19}"/>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Blad1!$A$2:$A$6</c:f>
              <c:strCache>
                <c:ptCount val="5"/>
                <c:pt idx="0">
                  <c:v>Via app</c:v>
                </c:pt>
                <c:pt idx="1">
                  <c:v>Webbspelaren</c:v>
                </c:pt>
                <c:pt idx="2">
                  <c:v>EasyReader</c:v>
                </c:pt>
                <c:pt idx="3">
                  <c:v>Med annat läsprogram</c:v>
                </c:pt>
                <c:pt idx="4">
                  <c:v>Via Daisy – hemskickat</c:v>
                </c:pt>
              </c:strCache>
            </c:strRef>
          </c:cat>
          <c:val>
            <c:numRef>
              <c:f>Blad1!$B$2:$B$6</c:f>
              <c:numCache>
                <c:formatCode>0%</c:formatCode>
                <c:ptCount val="5"/>
                <c:pt idx="0">
                  <c:v>0.78300000000000003</c:v>
                </c:pt>
                <c:pt idx="1">
                  <c:v>0.20899999999999999</c:v>
                </c:pt>
                <c:pt idx="2">
                  <c:v>5.5E-2</c:v>
                </c:pt>
                <c:pt idx="3">
                  <c:v>7.6999999999999999E-2</c:v>
                </c:pt>
                <c:pt idx="4">
                  <c:v>0.03</c:v>
                </c:pt>
              </c:numCache>
            </c:numRef>
          </c:val>
          <c:extLst>
            <c:ext xmlns:c16="http://schemas.microsoft.com/office/drawing/2014/chart" uri="{C3380CC4-5D6E-409C-BE32-E72D297353CC}">
              <c16:uniqueId val="{00000005-BDE8-8742-9A03-A1A90F412A19}"/>
            </c:ext>
          </c:extLst>
        </c:ser>
        <c:dLbls>
          <c:showLegendKey val="0"/>
          <c:showVal val="0"/>
          <c:showCatName val="0"/>
          <c:showSerName val="0"/>
          <c:showPercent val="0"/>
          <c:showBubbleSize val="0"/>
        </c:dLbls>
        <c:gapWidth val="55"/>
        <c:axId val="-2125417272"/>
        <c:axId val="-2130509576"/>
      </c:barChart>
      <c:catAx>
        <c:axId val="-2125417272"/>
        <c:scaling>
          <c:orientation val="maxMin"/>
        </c:scaling>
        <c:delete val="0"/>
        <c:axPos val="l"/>
        <c:numFmt formatCode="General" sourceLinked="1"/>
        <c:majorTickMark val="none"/>
        <c:minorTickMark val="none"/>
        <c:tickLblPos val="nextTo"/>
        <c:spPr>
          <a:noFill/>
          <a:ln w="3175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crossAx val="-2130509576"/>
        <c:crosses val="autoZero"/>
        <c:auto val="1"/>
        <c:lblAlgn val="ctr"/>
        <c:lblOffset val="100"/>
        <c:noMultiLvlLbl val="0"/>
      </c:catAx>
      <c:valAx>
        <c:axId val="-2130509576"/>
        <c:scaling>
          <c:orientation val="minMax"/>
        </c:scaling>
        <c:delete val="1"/>
        <c:axPos val="t"/>
        <c:numFmt formatCode="0%" sourceLinked="1"/>
        <c:majorTickMark val="none"/>
        <c:minorTickMark val="none"/>
        <c:tickLblPos val="nextTo"/>
        <c:crossAx val="-212541727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600" b="0" i="0">
          <a:solidFill>
            <a:schemeClr val="tx1">
              <a:lumMod val="85000"/>
              <a:lumOff val="15000"/>
            </a:schemeClr>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164611327745071"/>
          <c:y val="1.7382191294503989E-2"/>
          <c:w val="0.50774342980737397"/>
          <c:h val="0.97122653155462335"/>
        </c:manualLayout>
      </c:layout>
      <c:barChart>
        <c:barDir val="bar"/>
        <c:grouping val="clustered"/>
        <c:varyColors val="0"/>
        <c:ser>
          <c:idx val="0"/>
          <c:order val="0"/>
          <c:tx>
            <c:strRef>
              <c:f>Blad1!$B$1</c:f>
              <c:strCache>
                <c:ptCount val="1"/>
                <c:pt idx="0">
                  <c:v>Serie 1</c:v>
                </c:pt>
              </c:strCache>
            </c:strRef>
          </c:tx>
          <c:spPr>
            <a:solidFill>
              <a:srgbClr val="63B44B"/>
            </a:solidFill>
            <a:ln>
              <a:noFill/>
            </a:ln>
            <a:effectLst/>
          </c:spPr>
          <c:invertIfNegative val="0"/>
          <c:dPt>
            <c:idx val="0"/>
            <c:invertIfNegative val="0"/>
            <c:bubble3D val="0"/>
            <c:extLst>
              <c:ext xmlns:c16="http://schemas.microsoft.com/office/drawing/2014/chart" uri="{C3380CC4-5D6E-409C-BE32-E72D297353CC}">
                <c16:uniqueId val="{00000000-E406-014E-9642-0DB4062CD314}"/>
              </c:ext>
            </c:extLst>
          </c:dPt>
          <c:dPt>
            <c:idx val="5"/>
            <c:invertIfNegative val="0"/>
            <c:bubble3D val="0"/>
            <c:extLst>
              <c:ext xmlns:c16="http://schemas.microsoft.com/office/drawing/2014/chart" uri="{C3380CC4-5D6E-409C-BE32-E72D297353CC}">
                <c16:uniqueId val="{00000001-AEF1-4549-8A77-1F981F9C71EC}"/>
              </c:ext>
            </c:extLst>
          </c:dPt>
          <c:dPt>
            <c:idx val="7"/>
            <c:invertIfNegative val="0"/>
            <c:bubble3D val="0"/>
            <c:extLst>
              <c:ext xmlns:c16="http://schemas.microsoft.com/office/drawing/2014/chart" uri="{C3380CC4-5D6E-409C-BE32-E72D297353CC}">
                <c16:uniqueId val="{00000002-AEF1-4549-8A77-1F981F9C71EC}"/>
              </c:ext>
            </c:extLst>
          </c:dPt>
          <c:dPt>
            <c:idx val="8"/>
            <c:invertIfNegative val="0"/>
            <c:bubble3D val="0"/>
            <c:extLst>
              <c:ext xmlns:c16="http://schemas.microsoft.com/office/drawing/2014/chart" uri="{C3380CC4-5D6E-409C-BE32-E72D297353CC}">
                <c16:uniqueId val="{00000003-AEF1-4549-8A77-1F981F9C71EC}"/>
              </c:ext>
            </c:extLst>
          </c:dPt>
          <c:dPt>
            <c:idx val="9"/>
            <c:invertIfNegative val="0"/>
            <c:bubble3D val="0"/>
            <c:extLst>
              <c:ext xmlns:c16="http://schemas.microsoft.com/office/drawing/2014/chart" uri="{C3380CC4-5D6E-409C-BE32-E72D297353CC}">
                <c16:uniqueId val="{00000004-AEF1-4549-8A77-1F981F9C71EC}"/>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Blad1!$A$2:$A$11</c:f>
              <c:strCache>
                <c:ptCount val="10"/>
                <c:pt idx="0">
                  <c:v>Dyslexi</c:v>
                </c:pt>
                <c:pt idx="1">
                  <c:v>Synnedsättning</c:v>
                </c:pt>
                <c:pt idx="2">
                  <c:v>Neuropsykiatrisk funktionsnedsättning</c:v>
                </c:pt>
                <c:pt idx="3">
                  <c:v>Vill inte svara</c:v>
                </c:pt>
                <c:pt idx="4">
                  <c:v>Annat</c:v>
                </c:pt>
                <c:pt idx="5">
                  <c:v>Döv</c:v>
                </c:pt>
                <c:pt idx="6">
                  <c:v>Motoriska svårigheter</c:v>
                </c:pt>
                <c:pt idx="7">
                  <c:v>Afasi</c:v>
                </c:pt>
                <c:pt idx="8">
                  <c:v>Intellektuell funktionsnedsättning</c:v>
                </c:pt>
                <c:pt idx="9">
                  <c:v>Dövblind</c:v>
                </c:pt>
              </c:strCache>
            </c:strRef>
          </c:cat>
          <c:val>
            <c:numRef>
              <c:f>Blad1!$B$2:$B$11</c:f>
              <c:numCache>
                <c:formatCode>0%</c:formatCode>
                <c:ptCount val="10"/>
                <c:pt idx="0">
                  <c:v>0.35299999999999998</c:v>
                </c:pt>
                <c:pt idx="1">
                  <c:v>0.222</c:v>
                </c:pt>
                <c:pt idx="2">
                  <c:v>0.17499999999999999</c:v>
                </c:pt>
                <c:pt idx="3">
                  <c:v>0.13100000000000001</c:v>
                </c:pt>
                <c:pt idx="4">
                  <c:v>9.2999999999999999E-2</c:v>
                </c:pt>
                <c:pt idx="5">
                  <c:v>1.2E-2</c:v>
                </c:pt>
                <c:pt idx="6">
                  <c:v>8.0000000000000002E-3</c:v>
                </c:pt>
                <c:pt idx="7">
                  <c:v>4.0000000000000001E-3</c:v>
                </c:pt>
                <c:pt idx="8">
                  <c:v>2E-3</c:v>
                </c:pt>
                <c:pt idx="9">
                  <c:v>0</c:v>
                </c:pt>
              </c:numCache>
            </c:numRef>
          </c:val>
          <c:extLst>
            <c:ext xmlns:c16="http://schemas.microsoft.com/office/drawing/2014/chart" uri="{C3380CC4-5D6E-409C-BE32-E72D297353CC}">
              <c16:uniqueId val="{00000005-E406-014E-9642-0DB4062CD314}"/>
            </c:ext>
          </c:extLst>
        </c:ser>
        <c:dLbls>
          <c:showLegendKey val="0"/>
          <c:showVal val="0"/>
          <c:showCatName val="0"/>
          <c:showSerName val="0"/>
          <c:showPercent val="0"/>
          <c:showBubbleSize val="0"/>
        </c:dLbls>
        <c:gapWidth val="55"/>
        <c:axId val="-2125417272"/>
        <c:axId val="-2130509576"/>
      </c:barChart>
      <c:catAx>
        <c:axId val="-2125417272"/>
        <c:scaling>
          <c:orientation val="maxMin"/>
        </c:scaling>
        <c:delete val="0"/>
        <c:axPos val="l"/>
        <c:numFmt formatCode="General" sourceLinked="1"/>
        <c:majorTickMark val="none"/>
        <c:minorTickMark val="none"/>
        <c:tickLblPos val="nextTo"/>
        <c:spPr>
          <a:noFill/>
          <a:ln w="3175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crossAx val="-2130509576"/>
        <c:crosses val="autoZero"/>
        <c:auto val="1"/>
        <c:lblAlgn val="ctr"/>
        <c:lblOffset val="100"/>
        <c:noMultiLvlLbl val="0"/>
      </c:catAx>
      <c:valAx>
        <c:axId val="-2130509576"/>
        <c:scaling>
          <c:orientation val="minMax"/>
        </c:scaling>
        <c:delete val="1"/>
        <c:axPos val="t"/>
        <c:numFmt formatCode="0%" sourceLinked="1"/>
        <c:majorTickMark val="none"/>
        <c:minorTickMark val="none"/>
        <c:tickLblPos val="nextTo"/>
        <c:crossAx val="-212541727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600" b="0" i="0">
          <a:solidFill>
            <a:schemeClr val="tx1">
              <a:lumMod val="85000"/>
              <a:lumOff val="15000"/>
            </a:schemeClr>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044443245301896"/>
          <c:y val="4.3343642684565802E-2"/>
          <c:w val="0.469735673801912"/>
          <c:h val="0.88760748031496095"/>
        </c:manualLayout>
      </c:layout>
      <c:barChart>
        <c:barDir val="bar"/>
        <c:grouping val="clustered"/>
        <c:varyColors val="0"/>
        <c:ser>
          <c:idx val="0"/>
          <c:order val="0"/>
          <c:spPr>
            <a:solidFill>
              <a:srgbClr val="64B44B"/>
            </a:solidFill>
            <a:ln>
              <a:noFill/>
            </a:ln>
            <a:effectLst/>
          </c:spPr>
          <c:invertIfNegative val="0"/>
          <c:dPt>
            <c:idx val="2"/>
            <c:invertIfNegative val="0"/>
            <c:bubble3D val="0"/>
            <c:spPr>
              <a:solidFill>
                <a:srgbClr val="64B44B"/>
              </a:solidFill>
              <a:ln>
                <a:noFill/>
              </a:ln>
              <a:effectLst/>
            </c:spPr>
            <c:extLst>
              <c:ext xmlns:c16="http://schemas.microsoft.com/office/drawing/2014/chart" uri="{C3380CC4-5D6E-409C-BE32-E72D297353CC}">
                <c16:uniqueId val="{00000001-F3AB-1946-B5B6-6C1F62A688A1}"/>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Totalt!$D$17:$D$26</c:f>
              <c:strCache>
                <c:ptCount val="10"/>
                <c:pt idx="0">
                  <c:v>Smärta/skada</c:v>
                </c:pt>
                <c:pt idx="1">
                  <c:v>Koncentrationssvårigheter</c:v>
                </c:pt>
                <c:pt idx="2">
                  <c:v>Synsvårigheter</c:v>
                </c:pt>
                <c:pt idx="3">
                  <c:v>ADHD</c:v>
                </c:pt>
                <c:pt idx="4">
                  <c:v>Funktionsnedsättning</c:v>
                </c:pt>
                <c:pt idx="5">
                  <c:v>Hjärntrötthet</c:v>
                </c:pt>
                <c:pt idx="6">
                  <c:v>Hörselskada</c:v>
                </c:pt>
                <c:pt idx="7">
                  <c:v>Dyslexi</c:v>
                </c:pt>
                <c:pt idx="8">
                  <c:v>Läs- och skrivsvårigheter</c:v>
                </c:pt>
                <c:pt idx="9">
                  <c:v>Annat</c:v>
                </c:pt>
              </c:strCache>
            </c:strRef>
          </c:cat>
          <c:val>
            <c:numRef>
              <c:f>Totalt!$E$17:$E$26</c:f>
              <c:numCache>
                <c:formatCode>0%</c:formatCode>
                <c:ptCount val="10"/>
                <c:pt idx="0">
                  <c:v>0.36956521739130432</c:v>
                </c:pt>
                <c:pt idx="1">
                  <c:v>0.19565217391304349</c:v>
                </c:pt>
                <c:pt idx="2">
                  <c:v>0.13043478260869565</c:v>
                </c:pt>
                <c:pt idx="3">
                  <c:v>0.10869565217391304</c:v>
                </c:pt>
                <c:pt idx="4">
                  <c:v>8.6956521739130432E-2</c:v>
                </c:pt>
                <c:pt idx="5">
                  <c:v>6.5217391304347824E-2</c:v>
                </c:pt>
                <c:pt idx="6">
                  <c:v>6.5217391304347824E-2</c:v>
                </c:pt>
                <c:pt idx="7">
                  <c:v>4.3478260869565216E-2</c:v>
                </c:pt>
                <c:pt idx="8">
                  <c:v>4.3478260869565216E-2</c:v>
                </c:pt>
                <c:pt idx="9">
                  <c:v>8.6956521739130432E-2</c:v>
                </c:pt>
              </c:numCache>
            </c:numRef>
          </c:val>
          <c:extLst>
            <c:ext xmlns:c16="http://schemas.microsoft.com/office/drawing/2014/chart" uri="{C3380CC4-5D6E-409C-BE32-E72D297353CC}">
              <c16:uniqueId val="{00000002-F3AB-1946-B5B6-6C1F62A688A1}"/>
            </c:ext>
          </c:extLst>
        </c:ser>
        <c:dLbls>
          <c:showLegendKey val="0"/>
          <c:showVal val="0"/>
          <c:showCatName val="0"/>
          <c:showSerName val="0"/>
          <c:showPercent val="0"/>
          <c:showBubbleSize val="0"/>
        </c:dLbls>
        <c:gapWidth val="55"/>
        <c:axId val="2137915064"/>
        <c:axId val="2137918680"/>
      </c:barChart>
      <c:catAx>
        <c:axId val="2137915064"/>
        <c:scaling>
          <c:orientation val="maxMin"/>
        </c:scaling>
        <c:delete val="0"/>
        <c:axPos val="l"/>
        <c:numFmt formatCode="General" sourceLinked="1"/>
        <c:majorTickMark val="none"/>
        <c:minorTickMark val="none"/>
        <c:tickLblPos val="nextTo"/>
        <c:spPr>
          <a:noFill/>
          <a:ln w="3175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crossAx val="2137918680"/>
        <c:crosses val="autoZero"/>
        <c:auto val="1"/>
        <c:lblAlgn val="ctr"/>
        <c:lblOffset val="100"/>
        <c:noMultiLvlLbl val="0"/>
      </c:catAx>
      <c:valAx>
        <c:axId val="2137918680"/>
        <c:scaling>
          <c:orientation val="minMax"/>
        </c:scaling>
        <c:delete val="1"/>
        <c:axPos val="t"/>
        <c:numFmt formatCode="0%" sourceLinked="1"/>
        <c:majorTickMark val="none"/>
        <c:minorTickMark val="none"/>
        <c:tickLblPos val="nextTo"/>
        <c:crossAx val="2137915064"/>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600" b="0" i="0">
          <a:solidFill>
            <a:schemeClr val="tx1">
              <a:lumMod val="85000"/>
              <a:lumOff val="15000"/>
            </a:schemeClr>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624609401655698"/>
          <c:y val="4.3343642684565802E-2"/>
          <c:w val="0.59375390598344302"/>
          <c:h val="0.95479755310077663"/>
        </c:manualLayout>
      </c:layout>
      <c:barChart>
        <c:barDir val="bar"/>
        <c:grouping val="clustered"/>
        <c:varyColors val="0"/>
        <c:ser>
          <c:idx val="0"/>
          <c:order val="0"/>
          <c:tx>
            <c:strRef>
              <c:f>Blad1!$B$1</c:f>
              <c:strCache>
                <c:ptCount val="1"/>
                <c:pt idx="0">
                  <c:v>Serie 1</c:v>
                </c:pt>
              </c:strCache>
            </c:strRef>
          </c:tx>
          <c:spPr>
            <a:solidFill>
              <a:srgbClr val="63B44B"/>
            </a:solidFill>
            <a:ln>
              <a:noFill/>
            </a:ln>
            <a:effectLst/>
          </c:spPr>
          <c:invertIfNegative val="0"/>
          <c:dPt>
            <c:idx val="0"/>
            <c:invertIfNegative val="0"/>
            <c:bubble3D val="0"/>
            <c:extLst>
              <c:ext xmlns:c16="http://schemas.microsoft.com/office/drawing/2014/chart" uri="{C3380CC4-5D6E-409C-BE32-E72D297353CC}">
                <c16:uniqueId val="{00000000-BDE8-8742-9A03-A1A90F412A19}"/>
              </c:ext>
            </c:extLst>
          </c:dPt>
          <c:dPt>
            <c:idx val="1"/>
            <c:invertIfNegative val="0"/>
            <c:bubble3D val="0"/>
            <c:extLst>
              <c:ext xmlns:c16="http://schemas.microsoft.com/office/drawing/2014/chart" uri="{C3380CC4-5D6E-409C-BE32-E72D297353CC}">
                <c16:uniqueId val="{00000001-BDE8-8742-9A03-A1A90F412A19}"/>
              </c:ext>
            </c:extLst>
          </c:dPt>
          <c:dPt>
            <c:idx val="2"/>
            <c:invertIfNegative val="0"/>
            <c:bubble3D val="0"/>
            <c:extLst>
              <c:ext xmlns:c16="http://schemas.microsoft.com/office/drawing/2014/chart" uri="{C3380CC4-5D6E-409C-BE32-E72D297353CC}">
                <c16:uniqueId val="{00000002-BDE8-8742-9A03-A1A90F412A19}"/>
              </c:ext>
            </c:extLst>
          </c:dPt>
          <c:dPt>
            <c:idx val="3"/>
            <c:invertIfNegative val="0"/>
            <c:bubble3D val="0"/>
            <c:extLst>
              <c:ext xmlns:c16="http://schemas.microsoft.com/office/drawing/2014/chart" uri="{C3380CC4-5D6E-409C-BE32-E72D297353CC}">
                <c16:uniqueId val="{00000003-BDE8-8742-9A03-A1A90F412A19}"/>
              </c:ext>
            </c:extLst>
          </c:dPt>
          <c:dPt>
            <c:idx val="4"/>
            <c:invertIfNegative val="0"/>
            <c:bubble3D val="0"/>
            <c:extLst>
              <c:ext xmlns:c16="http://schemas.microsoft.com/office/drawing/2014/chart" uri="{C3380CC4-5D6E-409C-BE32-E72D297353CC}">
                <c16:uniqueId val="{00000004-BDE8-8742-9A03-A1A90F412A19}"/>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0">
                  <c:v>Skönlitteratur, för nöjes skull</c:v>
                </c:pt>
                <c:pt idx="1">
                  <c:v>Studielitteratur</c:v>
                </c:pt>
                <c:pt idx="2">
                  <c:v>Facklitteratur, för nöjes skull</c:v>
                </c:pt>
                <c:pt idx="3">
                  <c:v>Annat</c:v>
                </c:pt>
              </c:strCache>
            </c:strRef>
          </c:cat>
          <c:val>
            <c:numRef>
              <c:f>Blad1!$B$2:$B$5</c:f>
              <c:numCache>
                <c:formatCode>0%</c:formatCode>
                <c:ptCount val="4"/>
                <c:pt idx="0">
                  <c:v>0.67600000000000005</c:v>
                </c:pt>
                <c:pt idx="1">
                  <c:v>0.441</c:v>
                </c:pt>
                <c:pt idx="2">
                  <c:v>0.33600000000000002</c:v>
                </c:pt>
                <c:pt idx="3">
                  <c:v>7.2999999999999995E-2</c:v>
                </c:pt>
              </c:numCache>
            </c:numRef>
          </c:val>
          <c:extLst>
            <c:ext xmlns:c16="http://schemas.microsoft.com/office/drawing/2014/chart" uri="{C3380CC4-5D6E-409C-BE32-E72D297353CC}">
              <c16:uniqueId val="{00000005-BDE8-8742-9A03-A1A90F412A19}"/>
            </c:ext>
          </c:extLst>
        </c:ser>
        <c:dLbls>
          <c:showLegendKey val="0"/>
          <c:showVal val="0"/>
          <c:showCatName val="0"/>
          <c:showSerName val="0"/>
          <c:showPercent val="0"/>
          <c:showBubbleSize val="0"/>
        </c:dLbls>
        <c:gapWidth val="55"/>
        <c:axId val="-2125417272"/>
        <c:axId val="-2130509576"/>
      </c:barChart>
      <c:catAx>
        <c:axId val="-2125417272"/>
        <c:scaling>
          <c:orientation val="maxMin"/>
        </c:scaling>
        <c:delete val="0"/>
        <c:axPos val="l"/>
        <c:numFmt formatCode="General" sourceLinked="1"/>
        <c:majorTickMark val="none"/>
        <c:minorTickMark val="none"/>
        <c:tickLblPos val="nextTo"/>
        <c:spPr>
          <a:noFill/>
          <a:ln w="3175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crossAx val="-2130509576"/>
        <c:crosses val="autoZero"/>
        <c:auto val="1"/>
        <c:lblAlgn val="ctr"/>
        <c:lblOffset val="100"/>
        <c:noMultiLvlLbl val="0"/>
      </c:catAx>
      <c:valAx>
        <c:axId val="-2130509576"/>
        <c:scaling>
          <c:orientation val="minMax"/>
        </c:scaling>
        <c:delete val="1"/>
        <c:axPos val="t"/>
        <c:numFmt formatCode="0%" sourceLinked="1"/>
        <c:majorTickMark val="none"/>
        <c:minorTickMark val="none"/>
        <c:tickLblPos val="nextTo"/>
        <c:crossAx val="-212541727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600" b="0" i="0">
          <a:solidFill>
            <a:schemeClr val="tx1">
              <a:lumMod val="85000"/>
              <a:lumOff val="15000"/>
            </a:schemeClr>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464956252197205E-2"/>
          <c:y val="3.5308030340137395E-2"/>
          <c:w val="0.97507008749560564"/>
          <c:h val="0.75338339137548915"/>
        </c:manualLayout>
      </c:layout>
      <c:barChart>
        <c:barDir val="col"/>
        <c:grouping val="clustered"/>
        <c:varyColors val="0"/>
        <c:ser>
          <c:idx val="0"/>
          <c:order val="0"/>
          <c:tx>
            <c:strRef>
              <c:f>Blad1!$B$1</c:f>
              <c:strCache>
                <c:ptCount val="1"/>
                <c:pt idx="0">
                  <c:v>läsare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Blad1!$A$2:$A$11</c:f>
              <c:strCache>
                <c:ptCount val="10"/>
                <c:pt idx="0">
                  <c:v>1 - Mycket missnöjd</c:v>
                </c:pt>
                <c:pt idx="1">
                  <c:v>2</c:v>
                </c:pt>
                <c:pt idx="2">
                  <c:v>3</c:v>
                </c:pt>
                <c:pt idx="3">
                  <c:v>4</c:v>
                </c:pt>
                <c:pt idx="4">
                  <c:v>5</c:v>
                </c:pt>
                <c:pt idx="5">
                  <c:v>6</c:v>
                </c:pt>
                <c:pt idx="6">
                  <c:v>7</c:v>
                </c:pt>
                <c:pt idx="7">
                  <c:v>8</c:v>
                </c:pt>
                <c:pt idx="8">
                  <c:v>9</c:v>
                </c:pt>
                <c:pt idx="9">
                  <c:v>10 - Mycket nöjd</c:v>
                </c:pt>
              </c:strCache>
            </c:strRef>
          </c:cat>
          <c:val>
            <c:numRef>
              <c:f>Blad1!$B$2:$B$11</c:f>
              <c:numCache>
                <c:formatCode>0%</c:formatCode>
                <c:ptCount val="10"/>
                <c:pt idx="0">
                  <c:v>1.9E-2</c:v>
                </c:pt>
                <c:pt idx="1">
                  <c:v>1.0999999999999999E-2</c:v>
                </c:pt>
                <c:pt idx="2">
                  <c:v>4.8000000000000001E-2</c:v>
                </c:pt>
                <c:pt idx="3">
                  <c:v>8.5999999999999993E-2</c:v>
                </c:pt>
                <c:pt idx="4">
                  <c:v>0.105</c:v>
                </c:pt>
                <c:pt idx="5">
                  <c:v>0.128</c:v>
                </c:pt>
                <c:pt idx="6">
                  <c:v>0.17699999999999999</c:v>
                </c:pt>
                <c:pt idx="7">
                  <c:v>0.187</c:v>
                </c:pt>
                <c:pt idx="8">
                  <c:v>9.2999999999999999E-2</c:v>
                </c:pt>
                <c:pt idx="9">
                  <c:v>0.14499999999999999</c:v>
                </c:pt>
              </c:numCache>
            </c:numRef>
          </c:val>
          <c:extLst>
            <c:ext xmlns:c16="http://schemas.microsoft.com/office/drawing/2014/chart" uri="{C3380CC4-5D6E-409C-BE32-E72D297353CC}">
              <c16:uniqueId val="{00000000-C42B-234E-8A28-7DD3CFA73AD1}"/>
            </c:ext>
          </c:extLst>
        </c:ser>
        <c:dLbls>
          <c:showLegendKey val="0"/>
          <c:showVal val="0"/>
          <c:showCatName val="0"/>
          <c:showSerName val="0"/>
          <c:showPercent val="0"/>
          <c:showBubbleSize val="0"/>
        </c:dLbls>
        <c:gapWidth val="50"/>
        <c:axId val="1604762336"/>
        <c:axId val="1604765120"/>
      </c:barChart>
      <c:catAx>
        <c:axId val="160476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sv-SE"/>
          </a:p>
        </c:txPr>
        <c:crossAx val="1604765120"/>
        <c:crosses val="autoZero"/>
        <c:auto val="1"/>
        <c:lblAlgn val="ctr"/>
        <c:lblOffset val="100"/>
        <c:noMultiLvlLbl val="0"/>
      </c:catAx>
      <c:valAx>
        <c:axId val="1604765120"/>
        <c:scaling>
          <c:orientation val="minMax"/>
        </c:scaling>
        <c:delete val="1"/>
        <c:axPos val="l"/>
        <c:numFmt formatCode="0%" sourceLinked="1"/>
        <c:majorTickMark val="none"/>
        <c:minorTickMark val="none"/>
        <c:tickLblPos val="nextTo"/>
        <c:crossAx val="1604762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464956252197205E-2"/>
          <c:y val="3.5308030340137395E-2"/>
          <c:w val="0.97507008749560564"/>
          <c:h val="0.75338339137548915"/>
        </c:manualLayout>
      </c:layout>
      <c:barChart>
        <c:barDir val="col"/>
        <c:grouping val="clustered"/>
        <c:varyColors val="0"/>
        <c:ser>
          <c:idx val="0"/>
          <c:order val="0"/>
          <c:tx>
            <c:strRef>
              <c:f>Blad1!$B$1</c:f>
              <c:strCache>
                <c:ptCount val="1"/>
                <c:pt idx="0">
                  <c:v>läsare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Blad1!$A$2:$A$12</c:f>
              <c:strCache>
                <c:ptCount val="11"/>
                <c:pt idx="0">
                  <c:v>0 - Inte alls troligt</c:v>
                </c:pt>
                <c:pt idx="1">
                  <c:v>1</c:v>
                </c:pt>
                <c:pt idx="2">
                  <c:v>2</c:v>
                </c:pt>
                <c:pt idx="3">
                  <c:v>3</c:v>
                </c:pt>
                <c:pt idx="4">
                  <c:v>4</c:v>
                </c:pt>
                <c:pt idx="5">
                  <c:v>5</c:v>
                </c:pt>
                <c:pt idx="6">
                  <c:v>6</c:v>
                </c:pt>
                <c:pt idx="7">
                  <c:v>7</c:v>
                </c:pt>
                <c:pt idx="8">
                  <c:v>8</c:v>
                </c:pt>
                <c:pt idx="9">
                  <c:v>9</c:v>
                </c:pt>
                <c:pt idx="10">
                  <c:v>10 - Mycket troligt</c:v>
                </c:pt>
              </c:strCache>
            </c:strRef>
          </c:cat>
          <c:val>
            <c:numRef>
              <c:f>Blad1!$B$2:$B$12</c:f>
              <c:numCache>
                <c:formatCode>0%</c:formatCode>
                <c:ptCount val="11"/>
                <c:pt idx="0">
                  <c:v>0.01</c:v>
                </c:pt>
                <c:pt idx="1">
                  <c:v>6.0000000000000001E-3</c:v>
                </c:pt>
                <c:pt idx="2">
                  <c:v>1.2E-2</c:v>
                </c:pt>
                <c:pt idx="3">
                  <c:v>1.6E-2</c:v>
                </c:pt>
                <c:pt idx="4">
                  <c:v>1.6E-2</c:v>
                </c:pt>
                <c:pt idx="5">
                  <c:v>5.2999999999999999E-2</c:v>
                </c:pt>
                <c:pt idx="6">
                  <c:v>5.2999999999999999E-2</c:v>
                </c:pt>
                <c:pt idx="7">
                  <c:v>7.6999999999999999E-2</c:v>
                </c:pt>
                <c:pt idx="8">
                  <c:v>9.7000000000000003E-2</c:v>
                </c:pt>
                <c:pt idx="9">
                  <c:v>9.0999999999999998E-2</c:v>
                </c:pt>
                <c:pt idx="10">
                  <c:v>0.56899999999999995</c:v>
                </c:pt>
              </c:numCache>
            </c:numRef>
          </c:val>
          <c:extLst>
            <c:ext xmlns:c16="http://schemas.microsoft.com/office/drawing/2014/chart" uri="{C3380CC4-5D6E-409C-BE32-E72D297353CC}">
              <c16:uniqueId val="{00000000-C42B-234E-8A28-7DD3CFA73AD1}"/>
            </c:ext>
          </c:extLst>
        </c:ser>
        <c:dLbls>
          <c:showLegendKey val="0"/>
          <c:showVal val="0"/>
          <c:showCatName val="0"/>
          <c:showSerName val="0"/>
          <c:showPercent val="0"/>
          <c:showBubbleSize val="0"/>
        </c:dLbls>
        <c:gapWidth val="50"/>
        <c:axId val="1604762336"/>
        <c:axId val="1604765120"/>
      </c:barChart>
      <c:catAx>
        <c:axId val="160476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sv-SE"/>
          </a:p>
        </c:txPr>
        <c:crossAx val="1604765120"/>
        <c:crosses val="autoZero"/>
        <c:auto val="1"/>
        <c:lblAlgn val="ctr"/>
        <c:lblOffset val="100"/>
        <c:noMultiLvlLbl val="0"/>
      </c:catAx>
      <c:valAx>
        <c:axId val="1604765120"/>
        <c:scaling>
          <c:orientation val="minMax"/>
        </c:scaling>
        <c:delete val="1"/>
        <c:axPos val="l"/>
        <c:numFmt formatCode="0%" sourceLinked="1"/>
        <c:majorTickMark val="none"/>
        <c:minorTickMark val="none"/>
        <c:tickLblPos val="nextTo"/>
        <c:crossAx val="1604762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044443245301896"/>
          <c:y val="4.3343642684565802E-2"/>
          <c:w val="0.469735673801912"/>
          <c:h val="0.88760748031496095"/>
        </c:manualLayout>
      </c:layout>
      <c:barChart>
        <c:barDir val="bar"/>
        <c:grouping val="clustered"/>
        <c:varyColors val="0"/>
        <c:ser>
          <c:idx val="0"/>
          <c:order val="0"/>
          <c:spPr>
            <a:solidFill>
              <a:srgbClr val="64B44B"/>
            </a:solidFill>
            <a:ln>
              <a:noFill/>
            </a:ln>
            <a:effectLst/>
          </c:spPr>
          <c:invertIfNegative val="0"/>
          <c:dPt>
            <c:idx val="3"/>
            <c:invertIfNegative val="0"/>
            <c:bubble3D val="0"/>
            <c:spPr>
              <a:solidFill>
                <a:srgbClr val="64B44B"/>
              </a:solidFill>
              <a:ln>
                <a:noFill/>
              </a:ln>
              <a:effectLst/>
            </c:spPr>
            <c:extLst>
              <c:ext xmlns:c16="http://schemas.microsoft.com/office/drawing/2014/chart" uri="{C3380CC4-5D6E-409C-BE32-E72D297353CC}">
                <c16:uniqueId val="{00000001-03E3-5641-BF52-A88466EA8287}"/>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Totalt!$F$17:$F$25</c:f>
              <c:strCache>
                <c:ptCount val="9"/>
                <c:pt idx="0">
                  <c:v>Uppläsningen/talsyntesen</c:v>
                </c:pt>
                <c:pt idx="1">
                  <c:v>Bättre utbud/fler böcker</c:v>
                </c:pt>
                <c:pt idx="2">
                  <c:v>Ta bort/se över syntetisk inläsning</c:v>
                </c:pt>
                <c:pt idx="3">
                  <c:v>Bättre app</c:v>
                </c:pt>
                <c:pt idx="4">
                  <c:v>Bättre sökfunktion</c:v>
                </c:pt>
                <c:pt idx="5">
                  <c:v>Att böcker är inlästa i tid/läses in snabbare</c:v>
                </c:pt>
                <c:pt idx="6">
                  <c:v>Snabbare tempo vid uppläsning</c:v>
                </c:pt>
                <c:pt idx="7">
                  <c:v>Böcker på olika språk</c:v>
                </c:pt>
                <c:pt idx="8">
                  <c:v>Annat</c:v>
                </c:pt>
              </c:strCache>
            </c:strRef>
          </c:cat>
          <c:val>
            <c:numRef>
              <c:f>Totalt!$G$17:$G$25</c:f>
              <c:numCache>
                <c:formatCode>0%</c:formatCode>
                <c:ptCount val="9"/>
                <c:pt idx="0">
                  <c:v>0.8</c:v>
                </c:pt>
                <c:pt idx="1">
                  <c:v>0.16</c:v>
                </c:pt>
                <c:pt idx="2">
                  <c:v>0.14000000000000001</c:v>
                </c:pt>
                <c:pt idx="3">
                  <c:v>0.12</c:v>
                </c:pt>
                <c:pt idx="4">
                  <c:v>0.08</c:v>
                </c:pt>
                <c:pt idx="5">
                  <c:v>0.06</c:v>
                </c:pt>
                <c:pt idx="6">
                  <c:v>0.06</c:v>
                </c:pt>
                <c:pt idx="7">
                  <c:v>0.04</c:v>
                </c:pt>
                <c:pt idx="8">
                  <c:v>0.04</c:v>
                </c:pt>
              </c:numCache>
            </c:numRef>
          </c:val>
          <c:extLst>
            <c:ext xmlns:c16="http://schemas.microsoft.com/office/drawing/2014/chart" uri="{C3380CC4-5D6E-409C-BE32-E72D297353CC}">
              <c16:uniqueId val="{00000002-03E3-5641-BF52-A88466EA8287}"/>
            </c:ext>
          </c:extLst>
        </c:ser>
        <c:dLbls>
          <c:showLegendKey val="0"/>
          <c:showVal val="0"/>
          <c:showCatName val="0"/>
          <c:showSerName val="0"/>
          <c:showPercent val="0"/>
          <c:showBubbleSize val="0"/>
        </c:dLbls>
        <c:gapWidth val="55"/>
        <c:axId val="2137915064"/>
        <c:axId val="2137918680"/>
      </c:barChart>
      <c:catAx>
        <c:axId val="2137915064"/>
        <c:scaling>
          <c:orientation val="maxMin"/>
        </c:scaling>
        <c:delete val="0"/>
        <c:axPos val="l"/>
        <c:numFmt formatCode="General" sourceLinked="1"/>
        <c:majorTickMark val="none"/>
        <c:minorTickMark val="none"/>
        <c:tickLblPos val="nextTo"/>
        <c:spPr>
          <a:noFill/>
          <a:ln w="3175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crossAx val="2137918680"/>
        <c:crosses val="autoZero"/>
        <c:auto val="1"/>
        <c:lblAlgn val="ctr"/>
        <c:lblOffset val="100"/>
        <c:noMultiLvlLbl val="0"/>
      </c:catAx>
      <c:valAx>
        <c:axId val="2137918680"/>
        <c:scaling>
          <c:orientation val="minMax"/>
        </c:scaling>
        <c:delete val="1"/>
        <c:axPos val="t"/>
        <c:numFmt formatCode="0%" sourceLinked="1"/>
        <c:majorTickMark val="none"/>
        <c:minorTickMark val="none"/>
        <c:tickLblPos val="nextTo"/>
        <c:crossAx val="2137915064"/>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600" b="0" i="0">
          <a:solidFill>
            <a:schemeClr val="tx1">
              <a:lumMod val="85000"/>
              <a:lumOff val="15000"/>
            </a:schemeClr>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044443245301896"/>
          <c:y val="4.3343642684565802E-2"/>
          <c:w val="0.469735673801912"/>
          <c:h val="0.88760748031496095"/>
        </c:manualLayout>
      </c:layout>
      <c:barChart>
        <c:barDir val="bar"/>
        <c:grouping val="clustered"/>
        <c:varyColors val="0"/>
        <c:ser>
          <c:idx val="0"/>
          <c:order val="0"/>
          <c:spPr>
            <a:solidFill>
              <a:srgbClr val="64B44B"/>
            </a:solidFill>
            <a:ln>
              <a:noFill/>
            </a:ln>
            <a:effectLst/>
          </c:spPr>
          <c:invertIfNegative val="0"/>
          <c:dPt>
            <c:idx val="3"/>
            <c:invertIfNegative val="0"/>
            <c:bubble3D val="0"/>
            <c:spPr>
              <a:solidFill>
                <a:srgbClr val="64B44B"/>
              </a:solidFill>
              <a:ln>
                <a:noFill/>
              </a:ln>
              <a:effectLst/>
            </c:spPr>
            <c:extLst>
              <c:ext xmlns:c16="http://schemas.microsoft.com/office/drawing/2014/chart" uri="{C3380CC4-5D6E-409C-BE32-E72D297353CC}">
                <c16:uniqueId val="{00000001-79D0-6344-9F78-445C7064AADA}"/>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Totalt!$E$18:$E$28</c:f>
              <c:strCache>
                <c:ptCount val="11"/>
                <c:pt idx="0">
                  <c:v>Bättre/mer engagerade inläsare</c:v>
                </c:pt>
                <c:pt idx="1">
                  <c:v>Vill kunna lyssna och läsa samtidigt</c:v>
                </c:pt>
                <c:pt idx="2">
                  <c:v>Böcker inlästa av mänsklig röst</c:v>
                </c:pt>
                <c:pt idx="3">
                  <c:v>Uppläsningen/talsyntesen</c:v>
                </c:pt>
                <c:pt idx="4">
                  <c:v>Bättre ljudkvalitet</c:v>
                </c:pt>
                <c:pt idx="5">
                  <c:v>Anpassningsbart tempo</c:v>
                </c:pt>
                <c:pt idx="6">
                  <c:v>Lättare att navigera i appen</c:v>
                </c:pt>
                <c:pt idx="7">
                  <c:v>Utbudet</c:v>
                </c:pt>
                <c:pt idx="8">
                  <c:v>Mer aktuella/nya böcker</c:v>
                </c:pt>
                <c:pt idx="9">
                  <c:v>Mer förslag på nya böcker att läsa</c:v>
                </c:pt>
                <c:pt idx="10">
                  <c:v>Annat</c:v>
                </c:pt>
              </c:strCache>
            </c:strRef>
          </c:cat>
          <c:val>
            <c:numRef>
              <c:f>Totalt!$F$18:$F$28</c:f>
              <c:numCache>
                <c:formatCode>0%</c:formatCode>
                <c:ptCount val="11"/>
                <c:pt idx="0">
                  <c:v>0.27083333333333331</c:v>
                </c:pt>
                <c:pt idx="1">
                  <c:v>0.22916666666666666</c:v>
                </c:pt>
                <c:pt idx="2">
                  <c:v>0.1875</c:v>
                </c:pt>
                <c:pt idx="3">
                  <c:v>0.16666666666666666</c:v>
                </c:pt>
                <c:pt idx="4">
                  <c:v>0.14583333333333334</c:v>
                </c:pt>
                <c:pt idx="5">
                  <c:v>0.125</c:v>
                </c:pt>
                <c:pt idx="6">
                  <c:v>0.10416666666666667</c:v>
                </c:pt>
                <c:pt idx="7">
                  <c:v>8.3333333333333329E-2</c:v>
                </c:pt>
                <c:pt idx="8">
                  <c:v>4.1666666666666664E-2</c:v>
                </c:pt>
                <c:pt idx="9">
                  <c:v>4.1666666666666664E-2</c:v>
                </c:pt>
                <c:pt idx="10">
                  <c:v>8.3333333333333329E-2</c:v>
                </c:pt>
              </c:numCache>
            </c:numRef>
          </c:val>
          <c:extLst>
            <c:ext xmlns:c16="http://schemas.microsoft.com/office/drawing/2014/chart" uri="{C3380CC4-5D6E-409C-BE32-E72D297353CC}">
              <c16:uniqueId val="{00000002-79D0-6344-9F78-445C7064AADA}"/>
            </c:ext>
          </c:extLst>
        </c:ser>
        <c:dLbls>
          <c:showLegendKey val="0"/>
          <c:showVal val="0"/>
          <c:showCatName val="0"/>
          <c:showSerName val="0"/>
          <c:showPercent val="0"/>
          <c:showBubbleSize val="0"/>
        </c:dLbls>
        <c:gapWidth val="55"/>
        <c:axId val="2137915064"/>
        <c:axId val="2137918680"/>
      </c:barChart>
      <c:catAx>
        <c:axId val="2137915064"/>
        <c:scaling>
          <c:orientation val="maxMin"/>
        </c:scaling>
        <c:delete val="0"/>
        <c:axPos val="l"/>
        <c:numFmt formatCode="General" sourceLinked="1"/>
        <c:majorTickMark val="none"/>
        <c:minorTickMark val="none"/>
        <c:tickLblPos val="nextTo"/>
        <c:spPr>
          <a:noFill/>
          <a:ln w="3175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crossAx val="2137918680"/>
        <c:crosses val="autoZero"/>
        <c:auto val="1"/>
        <c:lblAlgn val="ctr"/>
        <c:lblOffset val="100"/>
        <c:noMultiLvlLbl val="0"/>
      </c:catAx>
      <c:valAx>
        <c:axId val="2137918680"/>
        <c:scaling>
          <c:orientation val="minMax"/>
        </c:scaling>
        <c:delete val="1"/>
        <c:axPos val="t"/>
        <c:numFmt formatCode="0%" sourceLinked="1"/>
        <c:majorTickMark val="none"/>
        <c:minorTickMark val="none"/>
        <c:tickLblPos val="nextTo"/>
        <c:crossAx val="2137915064"/>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600" b="0" i="0">
          <a:solidFill>
            <a:schemeClr val="tx1">
              <a:lumMod val="85000"/>
              <a:lumOff val="15000"/>
            </a:schemeClr>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044443245301896"/>
          <c:y val="4.3343642684565802E-2"/>
          <c:w val="0.469735673801912"/>
          <c:h val="0.88760748031496095"/>
        </c:manualLayout>
      </c:layout>
      <c:barChart>
        <c:barDir val="bar"/>
        <c:grouping val="clustered"/>
        <c:varyColors val="0"/>
        <c:ser>
          <c:idx val="0"/>
          <c:order val="0"/>
          <c:spPr>
            <a:solidFill>
              <a:srgbClr val="64B44B"/>
            </a:solidFill>
            <a:ln>
              <a:noFill/>
            </a:ln>
            <a:effectLst/>
          </c:spPr>
          <c:invertIfNegative val="0"/>
          <c:dPt>
            <c:idx val="3"/>
            <c:invertIfNegative val="0"/>
            <c:bubble3D val="0"/>
            <c:spPr>
              <a:solidFill>
                <a:srgbClr val="64B44B"/>
              </a:solidFill>
              <a:ln>
                <a:noFill/>
              </a:ln>
              <a:effectLst/>
            </c:spPr>
            <c:extLst>
              <c:ext xmlns:c16="http://schemas.microsoft.com/office/drawing/2014/chart" uri="{C3380CC4-5D6E-409C-BE32-E72D297353CC}">
                <c16:uniqueId val="{00000001-7937-E54D-8975-D365930C9035}"/>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Totalt!$D$17:$D$32</c:f>
              <c:strCache>
                <c:ptCount val="16"/>
                <c:pt idx="0">
                  <c:v>Bra tjänst/praktisk</c:v>
                </c:pt>
                <c:pt idx="1">
                  <c:v>Utbudet</c:v>
                </c:pt>
                <c:pt idx="2">
                  <c:v>Anpassat efter behov/användarvänligt</c:v>
                </c:pt>
                <c:pt idx="3">
                  <c:v>Bra för de med syn-/lässvårigheter</c:v>
                </c:pt>
                <c:pt idx="4">
                  <c:v>Underlättar läsning</c:v>
                </c:pt>
                <c:pt idx="5">
                  <c:v>Bra inläsningar och kvalité</c:v>
                </c:pt>
                <c:pt idx="6">
                  <c:v>Lättillgängligt</c:v>
                </c:pt>
                <c:pt idx="7">
                  <c:v>Underlättar studier</c:v>
                </c:pt>
                <c:pt idx="8">
                  <c:v>Går att lyssna och läsa samtidigt</c:v>
                </c:pt>
                <c:pt idx="9">
                  <c:v>Lätt att navigera i böckerna</c:v>
                </c:pt>
                <c:pt idx="10">
                  <c:v>Gratis</c:v>
                </c:pt>
                <c:pt idx="11">
                  <c:v>Bra app</c:v>
                </c:pt>
                <c:pt idx="12">
                  <c:v>Bra uppläsningshastighet</c:v>
                </c:pt>
                <c:pt idx="13">
                  <c:v>Finns inga andra alternativ</c:v>
                </c:pt>
                <c:pt idx="14">
                  <c:v>Bra för de med hörselsvårigheter</c:v>
                </c:pt>
                <c:pt idx="15">
                  <c:v>Annat</c:v>
                </c:pt>
              </c:strCache>
            </c:strRef>
          </c:cat>
          <c:val>
            <c:numRef>
              <c:f>Totalt!$E$17:$E$32</c:f>
              <c:numCache>
                <c:formatCode>0%</c:formatCode>
                <c:ptCount val="16"/>
                <c:pt idx="0">
                  <c:v>0.3155339805825243</c:v>
                </c:pt>
                <c:pt idx="1">
                  <c:v>0.23786407766990292</c:v>
                </c:pt>
                <c:pt idx="2">
                  <c:v>0.20388349514563106</c:v>
                </c:pt>
                <c:pt idx="3">
                  <c:v>0.1941747572815534</c:v>
                </c:pt>
                <c:pt idx="4">
                  <c:v>0.1650485436893204</c:v>
                </c:pt>
                <c:pt idx="5">
                  <c:v>0.14077669902912621</c:v>
                </c:pt>
                <c:pt idx="6">
                  <c:v>0.12621359223300971</c:v>
                </c:pt>
                <c:pt idx="7">
                  <c:v>0.11165048543689321</c:v>
                </c:pt>
                <c:pt idx="8">
                  <c:v>7.7669902912621352E-2</c:v>
                </c:pt>
                <c:pt idx="9">
                  <c:v>7.7669902912621352E-2</c:v>
                </c:pt>
                <c:pt idx="10">
                  <c:v>6.7961165048543687E-2</c:v>
                </c:pt>
                <c:pt idx="11">
                  <c:v>6.3106796116504854E-2</c:v>
                </c:pt>
                <c:pt idx="12">
                  <c:v>3.8834951456310676E-2</c:v>
                </c:pt>
                <c:pt idx="13">
                  <c:v>2.9126213592233011E-2</c:v>
                </c:pt>
                <c:pt idx="14">
                  <c:v>1.9417475728155338E-2</c:v>
                </c:pt>
                <c:pt idx="15">
                  <c:v>9.7087378640776698E-2</c:v>
                </c:pt>
              </c:numCache>
            </c:numRef>
          </c:val>
          <c:extLst>
            <c:ext xmlns:c16="http://schemas.microsoft.com/office/drawing/2014/chart" uri="{C3380CC4-5D6E-409C-BE32-E72D297353CC}">
              <c16:uniqueId val="{00000002-7937-E54D-8975-D365930C9035}"/>
            </c:ext>
          </c:extLst>
        </c:ser>
        <c:dLbls>
          <c:showLegendKey val="0"/>
          <c:showVal val="0"/>
          <c:showCatName val="0"/>
          <c:showSerName val="0"/>
          <c:showPercent val="0"/>
          <c:showBubbleSize val="0"/>
        </c:dLbls>
        <c:gapWidth val="55"/>
        <c:axId val="2137915064"/>
        <c:axId val="2137918680"/>
      </c:barChart>
      <c:catAx>
        <c:axId val="2137915064"/>
        <c:scaling>
          <c:orientation val="maxMin"/>
        </c:scaling>
        <c:delete val="0"/>
        <c:axPos val="l"/>
        <c:numFmt formatCode="General" sourceLinked="1"/>
        <c:majorTickMark val="none"/>
        <c:minorTickMark val="none"/>
        <c:tickLblPos val="nextTo"/>
        <c:spPr>
          <a:noFill/>
          <a:ln w="3175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crossAx val="2137918680"/>
        <c:crosses val="autoZero"/>
        <c:auto val="1"/>
        <c:lblAlgn val="ctr"/>
        <c:lblOffset val="100"/>
        <c:noMultiLvlLbl val="0"/>
      </c:catAx>
      <c:valAx>
        <c:axId val="2137918680"/>
        <c:scaling>
          <c:orientation val="minMax"/>
        </c:scaling>
        <c:delete val="1"/>
        <c:axPos val="t"/>
        <c:numFmt formatCode="0%" sourceLinked="1"/>
        <c:majorTickMark val="none"/>
        <c:minorTickMark val="none"/>
        <c:tickLblPos val="nextTo"/>
        <c:crossAx val="2137915064"/>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600" b="0" i="0">
          <a:solidFill>
            <a:schemeClr val="tx1">
              <a:lumMod val="85000"/>
              <a:lumOff val="15000"/>
            </a:schemeClr>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82329089921087"/>
          <c:y val="4.3343642684565802E-2"/>
          <c:w val="0.61115651370293933"/>
          <c:h val="0.9566562722095493"/>
        </c:manualLayout>
      </c:layout>
      <c:barChart>
        <c:barDir val="bar"/>
        <c:grouping val="clustered"/>
        <c:varyColors val="0"/>
        <c:ser>
          <c:idx val="0"/>
          <c:order val="0"/>
          <c:tx>
            <c:strRef>
              <c:f>Blad1!$B$1</c:f>
              <c:strCache>
                <c:ptCount val="1"/>
                <c:pt idx="0">
                  <c:v>Column N %</c:v>
                </c:pt>
              </c:strCache>
            </c:strRef>
          </c:tx>
          <c:spPr>
            <a:solidFill>
              <a:srgbClr val="63B44B"/>
            </a:solidFill>
            <a:ln>
              <a:noFill/>
            </a:ln>
            <a:effectLst/>
          </c:spPr>
          <c:invertIfNegative val="0"/>
          <c:dPt>
            <c:idx val="0"/>
            <c:invertIfNegative val="0"/>
            <c:bubble3D val="0"/>
            <c:extLst>
              <c:ext xmlns:c16="http://schemas.microsoft.com/office/drawing/2014/chart" uri="{C3380CC4-5D6E-409C-BE32-E72D297353CC}">
                <c16:uniqueId val="{00000000-BDE8-8742-9A03-A1A90F412A19}"/>
              </c:ext>
            </c:extLst>
          </c:dPt>
          <c:dPt>
            <c:idx val="1"/>
            <c:invertIfNegative val="0"/>
            <c:bubble3D val="0"/>
            <c:extLst>
              <c:ext xmlns:c16="http://schemas.microsoft.com/office/drawing/2014/chart" uri="{C3380CC4-5D6E-409C-BE32-E72D297353CC}">
                <c16:uniqueId val="{00000001-BDE8-8742-9A03-A1A90F412A19}"/>
              </c:ext>
            </c:extLst>
          </c:dPt>
          <c:dPt>
            <c:idx val="2"/>
            <c:invertIfNegative val="0"/>
            <c:bubble3D val="0"/>
            <c:extLst>
              <c:ext xmlns:c16="http://schemas.microsoft.com/office/drawing/2014/chart" uri="{C3380CC4-5D6E-409C-BE32-E72D297353CC}">
                <c16:uniqueId val="{00000002-BDE8-8742-9A03-A1A90F412A19}"/>
              </c:ext>
            </c:extLst>
          </c:dPt>
          <c:dPt>
            <c:idx val="3"/>
            <c:invertIfNegative val="0"/>
            <c:bubble3D val="0"/>
            <c:extLst>
              <c:ext xmlns:c16="http://schemas.microsoft.com/office/drawing/2014/chart" uri="{C3380CC4-5D6E-409C-BE32-E72D297353CC}">
                <c16:uniqueId val="{00000003-BDE8-8742-9A03-A1A90F412A19}"/>
              </c:ext>
            </c:extLst>
          </c:dPt>
          <c:dPt>
            <c:idx val="4"/>
            <c:invertIfNegative val="0"/>
            <c:bubble3D val="0"/>
            <c:extLst>
              <c:ext xmlns:c16="http://schemas.microsoft.com/office/drawing/2014/chart" uri="{C3380CC4-5D6E-409C-BE32-E72D297353CC}">
                <c16:uniqueId val="{00000004-BDE8-8742-9A03-A1A90F412A19}"/>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0">
                  <c:v>Mänskligt tal</c:v>
                </c:pt>
                <c:pt idx="1">
                  <c:v>Syntetiskt tal</c:v>
                </c:pt>
                <c:pt idx="2">
                  <c:v>Lika mycket av båda</c:v>
                </c:pt>
                <c:pt idx="3">
                  <c:v>Vet inte</c:v>
                </c:pt>
              </c:strCache>
            </c:strRef>
          </c:cat>
          <c:val>
            <c:numRef>
              <c:f>Blad1!$B$2:$B$5</c:f>
              <c:numCache>
                <c:formatCode>0%</c:formatCode>
                <c:ptCount val="4"/>
                <c:pt idx="0">
                  <c:v>0.68300000000000005</c:v>
                </c:pt>
                <c:pt idx="1">
                  <c:v>0.10100000000000001</c:v>
                </c:pt>
                <c:pt idx="2">
                  <c:v>0.129</c:v>
                </c:pt>
                <c:pt idx="3">
                  <c:v>8.6999999999999994E-2</c:v>
                </c:pt>
              </c:numCache>
            </c:numRef>
          </c:val>
          <c:extLst>
            <c:ext xmlns:c16="http://schemas.microsoft.com/office/drawing/2014/chart" uri="{C3380CC4-5D6E-409C-BE32-E72D297353CC}">
              <c16:uniqueId val="{00000005-BDE8-8742-9A03-A1A90F412A19}"/>
            </c:ext>
          </c:extLst>
        </c:ser>
        <c:dLbls>
          <c:showLegendKey val="0"/>
          <c:showVal val="0"/>
          <c:showCatName val="0"/>
          <c:showSerName val="0"/>
          <c:showPercent val="0"/>
          <c:showBubbleSize val="0"/>
        </c:dLbls>
        <c:gapWidth val="55"/>
        <c:axId val="-2125417272"/>
        <c:axId val="-2130509576"/>
      </c:barChart>
      <c:catAx>
        <c:axId val="-2125417272"/>
        <c:scaling>
          <c:orientation val="maxMin"/>
        </c:scaling>
        <c:delete val="0"/>
        <c:axPos val="l"/>
        <c:numFmt formatCode="General" sourceLinked="1"/>
        <c:majorTickMark val="none"/>
        <c:minorTickMark val="none"/>
        <c:tickLblPos val="nextTo"/>
        <c:spPr>
          <a:noFill/>
          <a:ln w="3175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sv-SE"/>
          </a:p>
        </c:txPr>
        <c:crossAx val="-2130509576"/>
        <c:crosses val="autoZero"/>
        <c:auto val="1"/>
        <c:lblAlgn val="ctr"/>
        <c:lblOffset val="100"/>
        <c:noMultiLvlLbl val="0"/>
      </c:catAx>
      <c:valAx>
        <c:axId val="-2130509576"/>
        <c:scaling>
          <c:orientation val="minMax"/>
        </c:scaling>
        <c:delete val="1"/>
        <c:axPos val="t"/>
        <c:numFmt formatCode="0%" sourceLinked="1"/>
        <c:majorTickMark val="none"/>
        <c:minorTickMark val="none"/>
        <c:tickLblPos val="nextTo"/>
        <c:crossAx val="-212541727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600" b="0" i="0">
          <a:solidFill>
            <a:schemeClr val="tx1">
              <a:lumMod val="85000"/>
              <a:lumOff val="15000"/>
            </a:schemeClr>
          </a:solidFill>
          <a:latin typeface="Arial" panose="020B0604020202020204" pitchFamily="34" charset="0"/>
          <a:cs typeface="Arial" panose="020B0604020202020204" pitchFamily="34" charset="0"/>
        </a:defRPr>
      </a:pPr>
      <a:endParaRPr lang="sv-SE"/>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3739575231883854"/>
          <c:y val="3.1746031746031703E-2"/>
          <c:w val="0.50490246486062973"/>
          <c:h val="0.77344959316705064"/>
        </c:manualLayout>
      </c:layout>
      <c:barChart>
        <c:barDir val="bar"/>
        <c:grouping val="percentStacked"/>
        <c:varyColors val="0"/>
        <c:ser>
          <c:idx val="0"/>
          <c:order val="0"/>
          <c:tx>
            <c:strRef>
              <c:f>Blad1!$B$1</c:f>
              <c:strCache>
                <c:ptCount val="1"/>
                <c:pt idx="0">
                  <c:v>Instämmer inte alls</c:v>
                </c:pt>
              </c:strCache>
            </c:strRef>
          </c:tx>
          <c:spPr>
            <a:solidFill>
              <a:srgbClr val="EA5901"/>
            </a:solidFill>
          </c:spPr>
          <c:invertIfNegative val="0"/>
          <c:dLbls>
            <c:numFmt formatCode="0%;;;" sourceLinked="0"/>
            <c:spPr>
              <a:noFill/>
              <a:ln>
                <a:noFill/>
              </a:ln>
              <a:effectLst/>
            </c:spPr>
            <c:txPr>
              <a:bodyPr/>
              <a:lstStyle/>
              <a:p>
                <a:pPr>
                  <a:defRPr sz="1400" b="0">
                    <a:latin typeface="Arial" panose="020B0604020202020204" pitchFamily="34" charset="0"/>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Blad1!$A$2:$A$8</c:f>
              <c:strCache>
                <c:ptCount val="7"/>
                <c:pt idx="0">
                  <c:v>läsare</c:v>
                </c:pt>
                <c:pt idx="2">
                  <c:v>läsare</c:v>
                </c:pt>
                <c:pt idx="4">
                  <c:v>läsare</c:v>
                </c:pt>
                <c:pt idx="6">
                  <c:v>läsare</c:v>
                </c:pt>
              </c:strCache>
            </c:strRef>
          </c:cat>
          <c:val>
            <c:numRef>
              <c:f>Blad1!$B$2:$B$8</c:f>
              <c:numCache>
                <c:formatCode>General</c:formatCode>
                <c:ptCount val="7"/>
                <c:pt idx="0" formatCode="0%">
                  <c:v>1.0660980810234541E-2</c:v>
                </c:pt>
                <c:pt idx="2" formatCode="0%">
                  <c:v>5.2742616033755275E-2</c:v>
                </c:pt>
                <c:pt idx="4" formatCode="0%">
                  <c:v>4.5738045738045741E-2</c:v>
                </c:pt>
                <c:pt idx="6" formatCode="0%">
                  <c:v>2.0366598778004074E-2</c:v>
                </c:pt>
              </c:numCache>
            </c:numRef>
          </c:val>
          <c:extLst>
            <c:ext xmlns:c16="http://schemas.microsoft.com/office/drawing/2014/chart" uri="{C3380CC4-5D6E-409C-BE32-E72D297353CC}">
              <c16:uniqueId val="{00000000-2A5B-774F-934C-5B36EED1C352}"/>
            </c:ext>
          </c:extLst>
        </c:ser>
        <c:ser>
          <c:idx val="1"/>
          <c:order val="1"/>
          <c:tx>
            <c:strRef>
              <c:f>Blad1!$C$1</c:f>
              <c:strCache>
                <c:ptCount val="1"/>
                <c:pt idx="0">
                  <c:v>Instämmer inte</c:v>
                </c:pt>
              </c:strCache>
            </c:strRef>
          </c:tx>
          <c:spPr>
            <a:solidFill>
              <a:srgbClr val="F2955A"/>
            </a:solidFill>
          </c:spPr>
          <c:invertIfNegative val="0"/>
          <c:dLbls>
            <c:dLbl>
              <c:idx val="0"/>
              <c:layout>
                <c:manualLayout>
                  <c:x val="1.5795699664297735E-2"/>
                  <c:y val="2.8415662030935564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B2-0F46-9F79-C55DABFA5C42}"/>
                </c:ext>
              </c:extLst>
            </c:dLbl>
            <c:dLbl>
              <c:idx val="1"/>
              <c:layout>
                <c:manualLayout>
                  <c:x val="9.477419798578651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01-5C41-92EE-120D51405F34}"/>
                </c:ext>
              </c:extLst>
            </c:dLbl>
            <c:numFmt formatCode="0%;;;" sourceLinked="0"/>
            <c:spPr>
              <a:noFill/>
              <a:ln>
                <a:noFill/>
              </a:ln>
              <a:effectLst/>
            </c:spPr>
            <c:txPr>
              <a:bodyPr/>
              <a:lstStyle/>
              <a:p>
                <a:pPr>
                  <a:defRPr sz="1400" b="0">
                    <a:latin typeface="Arial" panose="020B0604020202020204" pitchFamily="34" charset="0"/>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Blad1!$A$2:$A$8</c:f>
              <c:strCache>
                <c:ptCount val="7"/>
                <c:pt idx="0">
                  <c:v>läsare</c:v>
                </c:pt>
                <c:pt idx="2">
                  <c:v>läsare</c:v>
                </c:pt>
                <c:pt idx="4">
                  <c:v>läsare</c:v>
                </c:pt>
                <c:pt idx="6">
                  <c:v>läsare</c:v>
                </c:pt>
              </c:strCache>
            </c:strRef>
          </c:cat>
          <c:val>
            <c:numRef>
              <c:f>Blad1!$C$2:$C$8</c:f>
              <c:numCache>
                <c:formatCode>General</c:formatCode>
                <c:ptCount val="7"/>
                <c:pt idx="0" formatCode="0%">
                  <c:v>7.4626865671641784E-2</c:v>
                </c:pt>
                <c:pt idx="2" formatCode="0%">
                  <c:v>0.189873417721519</c:v>
                </c:pt>
                <c:pt idx="4" formatCode="0%">
                  <c:v>0.14760914760914762</c:v>
                </c:pt>
                <c:pt idx="6" formatCode="0%">
                  <c:v>8.3503054989816694E-2</c:v>
                </c:pt>
              </c:numCache>
            </c:numRef>
          </c:val>
          <c:extLst>
            <c:ext xmlns:c16="http://schemas.microsoft.com/office/drawing/2014/chart" uri="{C3380CC4-5D6E-409C-BE32-E72D297353CC}">
              <c16:uniqueId val="{00000001-2A5B-774F-934C-5B36EED1C352}"/>
            </c:ext>
          </c:extLst>
        </c:ser>
        <c:ser>
          <c:idx val="2"/>
          <c:order val="2"/>
          <c:tx>
            <c:strRef>
              <c:f>Blad1!$D$1</c:f>
              <c:strCache>
                <c:ptCount val="1"/>
                <c:pt idx="0">
                  <c:v>Varken eller</c:v>
                </c:pt>
              </c:strCache>
            </c:strRef>
          </c:tx>
          <c:spPr>
            <a:solidFill>
              <a:srgbClr val="F6E184"/>
            </a:solidFill>
          </c:spPr>
          <c:invertIfNegative val="0"/>
          <c:dLbls>
            <c:dLbl>
              <c:idx val="0"/>
              <c:layout>
                <c:manualLayout>
                  <c:x val="9.477419798578710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B2-0F46-9F79-C55DABFA5C42}"/>
                </c:ext>
              </c:extLst>
            </c:dLbl>
            <c:numFmt formatCode="0%;;;" sourceLinked="0"/>
            <c:spPr>
              <a:noFill/>
              <a:ln>
                <a:noFill/>
              </a:ln>
              <a:effectLst/>
            </c:spPr>
            <c:txPr>
              <a:bodyPr/>
              <a:lstStyle/>
              <a:p>
                <a:pPr>
                  <a:defRPr sz="1400" b="0">
                    <a:latin typeface="Arial" panose="020B0604020202020204" pitchFamily="34" charset="0"/>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Blad1!$A$2:$A$8</c:f>
              <c:strCache>
                <c:ptCount val="7"/>
                <c:pt idx="0">
                  <c:v>läsare</c:v>
                </c:pt>
                <c:pt idx="2">
                  <c:v>läsare</c:v>
                </c:pt>
                <c:pt idx="4">
                  <c:v>läsare</c:v>
                </c:pt>
                <c:pt idx="6">
                  <c:v>läsare</c:v>
                </c:pt>
              </c:strCache>
            </c:strRef>
          </c:cat>
          <c:val>
            <c:numRef>
              <c:f>Blad1!$D$2:$D$8</c:f>
              <c:numCache>
                <c:formatCode>General</c:formatCode>
                <c:ptCount val="7"/>
                <c:pt idx="0" formatCode="0%">
                  <c:v>8.5287846481876331E-2</c:v>
                </c:pt>
                <c:pt idx="2" formatCode="0%">
                  <c:v>0.12869198312236288</c:v>
                </c:pt>
                <c:pt idx="4" formatCode="0%">
                  <c:v>9.7713097713097719E-2</c:v>
                </c:pt>
                <c:pt idx="6" formatCode="0%">
                  <c:v>0.1384928716904277</c:v>
                </c:pt>
              </c:numCache>
            </c:numRef>
          </c:val>
          <c:extLst>
            <c:ext xmlns:c16="http://schemas.microsoft.com/office/drawing/2014/chart" uri="{C3380CC4-5D6E-409C-BE32-E72D297353CC}">
              <c16:uniqueId val="{00000002-2A5B-774F-934C-5B36EED1C352}"/>
            </c:ext>
          </c:extLst>
        </c:ser>
        <c:ser>
          <c:idx val="3"/>
          <c:order val="3"/>
          <c:tx>
            <c:strRef>
              <c:f>Blad1!$E$1</c:f>
              <c:strCache>
                <c:ptCount val="1"/>
                <c:pt idx="0">
                  <c:v>Instämmer</c:v>
                </c:pt>
              </c:strCache>
            </c:strRef>
          </c:tx>
          <c:spPr>
            <a:solidFill>
              <a:srgbClr val="9DCC8F"/>
            </a:solidFill>
          </c:spPr>
          <c:invertIfNegative val="0"/>
          <c:dLbls>
            <c:numFmt formatCode="0%;;;" sourceLinked="0"/>
            <c:spPr>
              <a:noFill/>
              <a:ln>
                <a:noFill/>
              </a:ln>
              <a:effectLst/>
            </c:spPr>
            <c:txPr>
              <a:bodyPr/>
              <a:lstStyle/>
              <a:p>
                <a:pPr>
                  <a:defRPr sz="1400" b="0">
                    <a:latin typeface="Arial" panose="020B0604020202020204" pitchFamily="34" charset="0"/>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Blad1!$A$2:$A$8</c:f>
              <c:strCache>
                <c:ptCount val="7"/>
                <c:pt idx="0">
                  <c:v>läsare</c:v>
                </c:pt>
                <c:pt idx="2">
                  <c:v>läsare</c:v>
                </c:pt>
                <c:pt idx="4">
                  <c:v>läsare</c:v>
                </c:pt>
                <c:pt idx="6">
                  <c:v>läsare</c:v>
                </c:pt>
              </c:strCache>
            </c:strRef>
          </c:cat>
          <c:val>
            <c:numRef>
              <c:f>Blad1!$E$2:$E$8</c:f>
              <c:numCache>
                <c:formatCode>General</c:formatCode>
                <c:ptCount val="7"/>
                <c:pt idx="0" formatCode="0%">
                  <c:v>0.54584221748400852</c:v>
                </c:pt>
                <c:pt idx="2" formatCode="0%">
                  <c:v>0.42827004219409281</c:v>
                </c:pt>
                <c:pt idx="4" formatCode="0%">
                  <c:v>0.39916839916839919</c:v>
                </c:pt>
                <c:pt idx="6" formatCode="0%">
                  <c:v>0.51120162932790225</c:v>
                </c:pt>
              </c:numCache>
            </c:numRef>
          </c:val>
          <c:extLst>
            <c:ext xmlns:c16="http://schemas.microsoft.com/office/drawing/2014/chart" uri="{C3380CC4-5D6E-409C-BE32-E72D297353CC}">
              <c16:uniqueId val="{00000003-2A5B-774F-934C-5B36EED1C352}"/>
            </c:ext>
          </c:extLst>
        </c:ser>
        <c:ser>
          <c:idx val="4"/>
          <c:order val="4"/>
          <c:tx>
            <c:strRef>
              <c:f>Blad1!$F$1</c:f>
              <c:strCache>
                <c:ptCount val="1"/>
                <c:pt idx="0">
                  <c:v>Instämmer helt</c:v>
                </c:pt>
              </c:strCache>
            </c:strRef>
          </c:tx>
          <c:spPr>
            <a:solidFill>
              <a:srgbClr val="64B44B"/>
            </a:solidFill>
          </c:spPr>
          <c:invertIfNegative val="0"/>
          <c:dLbls>
            <c:numFmt formatCode="0%;;;" sourceLinked="0"/>
            <c:spPr>
              <a:noFill/>
              <a:ln>
                <a:noFill/>
              </a:ln>
              <a:effectLst/>
            </c:spPr>
            <c:txPr>
              <a:bodyPr/>
              <a:lstStyle/>
              <a:p>
                <a:pPr>
                  <a:defRPr sz="1400" b="0">
                    <a:latin typeface="Arial" panose="020B0604020202020204" pitchFamily="34" charset="0"/>
                    <a:cs typeface="Arial" panose="020B0604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Blad1!$A$2:$A$8</c:f>
              <c:strCache>
                <c:ptCount val="7"/>
                <c:pt idx="0">
                  <c:v>läsare</c:v>
                </c:pt>
                <c:pt idx="2">
                  <c:v>läsare</c:v>
                </c:pt>
                <c:pt idx="4">
                  <c:v>läsare</c:v>
                </c:pt>
                <c:pt idx="6">
                  <c:v>läsare</c:v>
                </c:pt>
              </c:strCache>
            </c:strRef>
          </c:cat>
          <c:val>
            <c:numRef>
              <c:f>Blad1!$F$2:$F$8</c:f>
              <c:numCache>
                <c:formatCode>General</c:formatCode>
                <c:ptCount val="7"/>
                <c:pt idx="0" formatCode="0%">
                  <c:v>0.28358208955223879</c:v>
                </c:pt>
                <c:pt idx="2" formatCode="0%">
                  <c:v>0.20042194092827004</c:v>
                </c:pt>
                <c:pt idx="4" formatCode="0%">
                  <c:v>0.30977130977130979</c:v>
                </c:pt>
                <c:pt idx="6" formatCode="0%">
                  <c:v>0.24643584521384929</c:v>
                </c:pt>
              </c:numCache>
            </c:numRef>
          </c:val>
          <c:extLst>
            <c:ext xmlns:c16="http://schemas.microsoft.com/office/drawing/2014/chart" uri="{C3380CC4-5D6E-409C-BE32-E72D297353CC}">
              <c16:uniqueId val="{00000004-2A5B-774F-934C-5B36EED1C352}"/>
            </c:ext>
          </c:extLst>
        </c:ser>
        <c:dLbls>
          <c:showLegendKey val="0"/>
          <c:showVal val="1"/>
          <c:showCatName val="0"/>
          <c:showSerName val="0"/>
          <c:showPercent val="0"/>
          <c:showBubbleSize val="0"/>
        </c:dLbls>
        <c:gapWidth val="0"/>
        <c:overlap val="100"/>
        <c:axId val="-2112385640"/>
        <c:axId val="2137454696"/>
      </c:barChart>
      <c:catAx>
        <c:axId val="-2112385640"/>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sz="1200">
                <a:latin typeface="Arial" panose="020B0604020202020204" pitchFamily="34" charset="0"/>
                <a:cs typeface="Arial" panose="020B0604020202020204" pitchFamily="34" charset="0"/>
              </a:defRPr>
            </a:pPr>
            <a:endParaRPr lang="sv-SE"/>
          </a:p>
        </c:txPr>
        <c:crossAx val="2137454696"/>
        <c:crosses val="autoZero"/>
        <c:auto val="1"/>
        <c:lblAlgn val="ctr"/>
        <c:lblOffset val="100"/>
        <c:noMultiLvlLbl val="0"/>
      </c:catAx>
      <c:valAx>
        <c:axId val="2137454696"/>
        <c:scaling>
          <c:orientation val="minMax"/>
        </c:scaling>
        <c:delete val="0"/>
        <c:axPos val="t"/>
        <c:majorGridlines>
          <c:spPr>
            <a:ln>
              <a:solidFill>
                <a:sysClr val="windowText" lastClr="000000">
                  <a:alpha val="30000"/>
                </a:sysClr>
              </a:solidFill>
            </a:ln>
          </c:spPr>
        </c:majorGridlines>
        <c:numFmt formatCode="0%" sourceLinked="0"/>
        <c:majorTickMark val="out"/>
        <c:minorTickMark val="none"/>
        <c:tickLblPos val="nextTo"/>
        <c:spPr>
          <a:ln>
            <a:solidFill>
              <a:sysClr val="windowText" lastClr="000000">
                <a:tint val="75000"/>
                <a:shade val="95000"/>
                <a:satMod val="105000"/>
                <a:alpha val="0"/>
              </a:sysClr>
            </a:solidFill>
          </a:ln>
        </c:spPr>
        <c:txPr>
          <a:bodyPr/>
          <a:lstStyle/>
          <a:p>
            <a:pPr>
              <a:defRPr sz="1400"/>
            </a:pPr>
            <a:endParaRPr lang="sv-SE"/>
          </a:p>
        </c:txPr>
        <c:crossAx val="-2112385640"/>
        <c:crosses val="autoZero"/>
        <c:crossBetween val="between"/>
        <c:majorUnit val="0.2"/>
      </c:valAx>
      <c:spPr>
        <a:noFill/>
      </c:spPr>
    </c:plotArea>
    <c:legend>
      <c:legendPos val="b"/>
      <c:layout>
        <c:manualLayout>
          <c:xMode val="edge"/>
          <c:yMode val="edge"/>
          <c:x val="0.21273924894003635"/>
          <c:y val="0.90535118110236201"/>
          <c:w val="0.78027135069654774"/>
          <c:h val="9.4648669043540273E-2"/>
        </c:manualLayout>
      </c:layout>
      <c:overlay val="0"/>
      <c:txPr>
        <a:bodyPr/>
        <a:lstStyle/>
        <a:p>
          <a:pPr>
            <a:defRPr sz="1400">
              <a:latin typeface="Arial" panose="020B0604020202020204" pitchFamily="34" charset="0"/>
              <a:cs typeface="Arial" panose="020B0604020202020204" pitchFamily="34" charset="0"/>
            </a:defRPr>
          </a:pPr>
          <a:endParaRPr lang="sv-SE"/>
        </a:p>
      </c:txPr>
    </c:legend>
    <c:plotVisOnly val="1"/>
    <c:dispBlanksAs val="gap"/>
    <c:showDLblsOverMax val="0"/>
  </c:chart>
  <c:spPr>
    <a:noFill/>
    <a:ln>
      <a:noFill/>
    </a:ln>
  </c:spPr>
  <c:txPr>
    <a:bodyPr/>
    <a:lstStyle/>
    <a:p>
      <a:pPr>
        <a:defRPr sz="1600" b="0" i="0">
          <a:latin typeface="Univers LT Std 55" panose="020B0603020202020204" pitchFamily="34" charset="0"/>
          <a:cs typeface="Arial" panose="020B0604020202020204" pitchFamily="34" charset="0"/>
        </a:defRPr>
      </a:pPr>
      <a:endParaRPr lang="sv-SE"/>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1" i="0" u="none" strike="noStrike">
              <a:solidFill>
                <a:schemeClr val="tx1">
                  <a:alpha val="30000"/>
                </a:schemeClr>
              </a:solidFill>
              <a:latin typeface="Univers LT Std 45 Light" panose="020B0403020202020204" pitchFamily="34" charset="0"/>
              <a:cs typeface="Calibri"/>
            </a:rPr>
            <a:pPr algn="ctr"/>
            <a:t> </a:t>
          </a:fld>
          <a:endParaRPr lang="sv-SE" sz="1400" b="1" i="0">
            <a:solidFill>
              <a:schemeClr val="tx1">
                <a:alpha val="30000"/>
              </a:schemeClr>
            </a:solidFill>
            <a:latin typeface="Univers LT Std 45 Light" panose="020B0403020202020204" pitchFamily="34" charset="0"/>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1" i="0" u="none" strike="noStrike">
              <a:solidFill>
                <a:schemeClr val="tx1">
                  <a:alpha val="30000"/>
                </a:schemeClr>
              </a:solidFill>
              <a:latin typeface="Univers LT Std 45 Light" panose="020B0403020202020204" pitchFamily="34" charset="0"/>
              <a:cs typeface="Calibri"/>
            </a:rPr>
            <a:pPr algn="ctr"/>
            <a:t> </a:t>
          </a:fld>
          <a:endParaRPr lang="sv-SE" sz="1400" b="1" i="0">
            <a:solidFill>
              <a:schemeClr val="tx1">
                <a:alpha val="30000"/>
              </a:schemeClr>
            </a:solidFill>
            <a:latin typeface="Univers LT Std 45 Light" panose="020B0403020202020204" pitchFamily="34" charset="0"/>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7ADC56F5-0606-F549-81A2-81B2E2F1244A}"/>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1" i="0" u="none" strike="noStrike">
              <a:solidFill>
                <a:schemeClr val="tx1">
                  <a:alpha val="30000"/>
                </a:schemeClr>
              </a:solidFill>
              <a:latin typeface="Univers LT Std 45 Light" panose="020B0403020202020204" pitchFamily="34" charset="0"/>
              <a:cs typeface="Calibri"/>
            </a:rPr>
            <a:pPr algn="ctr"/>
            <a:t> </a:t>
          </a:fld>
          <a:endParaRPr lang="sv-SE" sz="1400" b="1" i="0">
            <a:solidFill>
              <a:schemeClr val="tx1">
                <a:alpha val="30000"/>
              </a:schemeClr>
            </a:solidFill>
            <a:latin typeface="Univers LT Std 45 Light" panose="020B0403020202020204" pitchFamily="34" charset="0"/>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1" i="0" u="none" strike="noStrike">
              <a:solidFill>
                <a:schemeClr val="tx1">
                  <a:alpha val="30000"/>
                </a:schemeClr>
              </a:solidFill>
              <a:latin typeface="Univers LT Std 45 Light" panose="020B0403020202020204" pitchFamily="34" charset="0"/>
              <a:cs typeface="Calibri"/>
            </a:rPr>
            <a:pPr algn="ctr"/>
            <a:t> </a:t>
          </a:fld>
          <a:endParaRPr lang="sv-SE" sz="1400" b="1" i="0">
            <a:solidFill>
              <a:schemeClr val="tx1">
                <a:alpha val="30000"/>
              </a:schemeClr>
            </a:solidFill>
            <a:latin typeface="Univers LT Std 45 Light" panose="020B0403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1" i="0" u="none" strike="noStrike">
              <a:solidFill>
                <a:schemeClr val="tx1">
                  <a:alpha val="30000"/>
                </a:schemeClr>
              </a:solidFill>
              <a:latin typeface="Univers LT Std 45 Light" panose="020B0403020202020204" pitchFamily="34" charset="0"/>
              <a:cs typeface="Calibri"/>
            </a:rPr>
            <a:pPr algn="ctr"/>
            <a:t> </a:t>
          </a:fld>
          <a:endParaRPr lang="sv-SE" sz="1400" b="1" i="0">
            <a:solidFill>
              <a:schemeClr val="tx1">
                <a:alpha val="30000"/>
              </a:schemeClr>
            </a:solidFill>
            <a:latin typeface="Univers LT Std 45 Light" panose="020B0403020202020204" pitchFamily="34" charset="0"/>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1" i="0" u="none" strike="noStrike">
              <a:solidFill>
                <a:schemeClr val="tx1">
                  <a:alpha val="30000"/>
                </a:schemeClr>
              </a:solidFill>
              <a:latin typeface="Univers LT Std 45 Light" panose="020B0403020202020204" pitchFamily="34" charset="0"/>
              <a:cs typeface="Calibri"/>
            </a:rPr>
            <a:pPr algn="ctr"/>
            <a:t> </a:t>
          </a:fld>
          <a:endParaRPr lang="sv-SE" sz="1400" b="1" i="0">
            <a:solidFill>
              <a:schemeClr val="tx1">
                <a:alpha val="30000"/>
              </a:schemeClr>
            </a:solidFill>
            <a:latin typeface="Univers LT Std 45 Light" panose="020B0403020202020204" pitchFamily="34" charset="0"/>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7ADC56F5-0606-F549-81A2-81B2E2F1244A}"/>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1" i="0" u="none" strike="noStrike">
              <a:solidFill>
                <a:schemeClr val="tx1">
                  <a:alpha val="30000"/>
                </a:schemeClr>
              </a:solidFill>
              <a:latin typeface="Univers LT Std 45 Light" panose="020B0403020202020204" pitchFamily="34" charset="0"/>
              <a:cs typeface="Calibri"/>
            </a:rPr>
            <a:pPr algn="ctr"/>
            <a:t> </a:t>
          </a:fld>
          <a:endParaRPr lang="sv-SE" sz="1400" b="1" i="0">
            <a:solidFill>
              <a:schemeClr val="tx1">
                <a:alpha val="30000"/>
              </a:schemeClr>
            </a:solidFill>
            <a:latin typeface="Univers LT Std 45 Light" panose="020B0403020202020204" pitchFamily="34" charset="0"/>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1" i="0" u="none" strike="noStrike">
              <a:solidFill>
                <a:schemeClr val="tx1">
                  <a:alpha val="30000"/>
                </a:schemeClr>
              </a:solidFill>
              <a:latin typeface="Univers LT Std 45 Light" panose="020B0403020202020204" pitchFamily="34" charset="0"/>
              <a:cs typeface="Calibri"/>
            </a:rPr>
            <a:pPr algn="ctr"/>
            <a:t> </a:t>
          </a:fld>
          <a:endParaRPr lang="sv-SE" sz="1400" b="1" i="0">
            <a:solidFill>
              <a:schemeClr val="tx1">
                <a:alpha val="30000"/>
              </a:schemeClr>
            </a:solidFill>
            <a:latin typeface="Univers LT Std 45 Light" panose="020B0403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1" i="0" u="none" strike="noStrike">
              <a:solidFill>
                <a:schemeClr val="tx1">
                  <a:alpha val="30000"/>
                </a:schemeClr>
              </a:solidFill>
              <a:latin typeface="Univers LT Std 45 Light" panose="020B0403020202020204" pitchFamily="34" charset="0"/>
              <a:cs typeface="Calibri"/>
            </a:rPr>
            <a:pPr algn="ctr"/>
            <a:t> </a:t>
          </a:fld>
          <a:endParaRPr lang="sv-SE" sz="1400" b="1" i="0">
            <a:solidFill>
              <a:schemeClr val="tx1">
                <a:alpha val="30000"/>
              </a:schemeClr>
            </a:solidFill>
            <a:latin typeface="Univers LT Std 45 Light" panose="020B0403020202020204" pitchFamily="34" charset="0"/>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1" i="0" u="none" strike="noStrike">
              <a:solidFill>
                <a:schemeClr val="tx1">
                  <a:alpha val="30000"/>
                </a:schemeClr>
              </a:solidFill>
              <a:latin typeface="Univers LT Std 45 Light" panose="020B0403020202020204" pitchFamily="34" charset="0"/>
              <a:cs typeface="Calibri"/>
            </a:rPr>
            <a:pPr algn="ctr"/>
            <a:t> </a:t>
          </a:fld>
          <a:endParaRPr lang="sv-SE" sz="1400" b="1" i="0">
            <a:solidFill>
              <a:schemeClr val="tx1">
                <a:alpha val="30000"/>
              </a:schemeClr>
            </a:solidFill>
            <a:latin typeface="Univers LT Std 45 Light" panose="020B0403020202020204" pitchFamily="34" charset="0"/>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7ADC56F5-0606-F549-81A2-81B2E2F1244A}"/>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1" i="0" u="none" strike="noStrike">
              <a:solidFill>
                <a:schemeClr val="tx1">
                  <a:alpha val="30000"/>
                </a:schemeClr>
              </a:solidFill>
              <a:latin typeface="Univers LT Std 45 Light" panose="020B0403020202020204" pitchFamily="34" charset="0"/>
              <a:cs typeface="Calibri"/>
            </a:rPr>
            <a:pPr algn="ctr"/>
            <a:t> </a:t>
          </a:fld>
          <a:endParaRPr lang="sv-SE" sz="1400" b="1" i="0">
            <a:solidFill>
              <a:schemeClr val="tx1">
                <a:alpha val="30000"/>
              </a:schemeClr>
            </a:solidFill>
            <a:latin typeface="Univers LT Std 45 Light" panose="020B0403020202020204" pitchFamily="34" charset="0"/>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1" i="0" u="none" strike="noStrike">
              <a:solidFill>
                <a:schemeClr val="tx1">
                  <a:alpha val="30000"/>
                </a:schemeClr>
              </a:solidFill>
              <a:latin typeface="Univers LT Std 45 Light" panose="020B0403020202020204" pitchFamily="34" charset="0"/>
              <a:cs typeface="Calibri"/>
            </a:rPr>
            <a:pPr algn="ctr"/>
            <a:t> </a:t>
          </a:fld>
          <a:endParaRPr lang="sv-SE" sz="1400" b="1" i="0">
            <a:solidFill>
              <a:schemeClr val="tx1">
                <a:alpha val="30000"/>
              </a:schemeClr>
            </a:solidFill>
            <a:latin typeface="Univers LT Std 45 Light" panose="020B0403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1" i="0" u="none" strike="noStrike">
              <a:solidFill>
                <a:schemeClr val="tx1">
                  <a:alpha val="30000"/>
                </a:schemeClr>
              </a:solidFill>
              <a:latin typeface="Univers LT Std 45 Light" panose="020B0403020202020204" pitchFamily="34" charset="0"/>
              <a:cs typeface="Calibri"/>
            </a:rPr>
            <a:pPr algn="ctr"/>
            <a:t> </a:t>
          </a:fld>
          <a:endParaRPr lang="sv-SE" sz="1400" b="1" i="0">
            <a:solidFill>
              <a:schemeClr val="tx1">
                <a:alpha val="30000"/>
              </a:schemeClr>
            </a:solidFill>
            <a:latin typeface="Univers LT Std 45 Light" panose="020B0403020202020204" pitchFamily="34" charset="0"/>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1" i="0" u="none" strike="noStrike">
              <a:solidFill>
                <a:schemeClr val="tx1">
                  <a:alpha val="30000"/>
                </a:schemeClr>
              </a:solidFill>
              <a:latin typeface="Univers LT Std 45 Light" panose="020B0403020202020204" pitchFamily="34" charset="0"/>
              <a:cs typeface="Calibri"/>
            </a:rPr>
            <a:pPr algn="ctr"/>
            <a:t> </a:t>
          </a:fld>
          <a:endParaRPr lang="sv-SE" sz="1400" b="1" i="0">
            <a:solidFill>
              <a:schemeClr val="tx1">
                <a:alpha val="30000"/>
              </a:schemeClr>
            </a:solidFill>
            <a:latin typeface="Univers LT Std 45 Light" panose="020B0403020202020204" pitchFamily="34" charset="0"/>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7ADC56F5-0606-F549-81A2-81B2E2F1244A}"/>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1" i="0" u="none" strike="noStrike">
              <a:solidFill>
                <a:schemeClr val="tx1">
                  <a:alpha val="30000"/>
                </a:schemeClr>
              </a:solidFill>
              <a:latin typeface="Univers LT Std 45 Light" panose="020B0403020202020204" pitchFamily="34" charset="0"/>
              <a:cs typeface="Calibri"/>
            </a:rPr>
            <a:pPr algn="ctr"/>
            <a:t> </a:t>
          </a:fld>
          <a:endParaRPr lang="sv-SE" sz="1400" b="1" i="0">
            <a:solidFill>
              <a:schemeClr val="tx1">
                <a:alpha val="30000"/>
              </a:schemeClr>
            </a:solidFill>
            <a:latin typeface="Univers LT Std 45 Light" panose="020B0403020202020204" pitchFamily="34" charset="0"/>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1" i="0" u="none" strike="noStrike">
              <a:solidFill>
                <a:schemeClr val="tx1">
                  <a:alpha val="30000"/>
                </a:schemeClr>
              </a:solidFill>
              <a:latin typeface="Univers LT Std 45 Light" panose="020B0403020202020204" pitchFamily="34" charset="0"/>
              <a:cs typeface="Calibri"/>
            </a:rPr>
            <a:pPr algn="ctr"/>
            <a:t> </a:t>
          </a:fld>
          <a:endParaRPr lang="sv-SE" sz="1400" b="1" i="0">
            <a:solidFill>
              <a:schemeClr val="tx1">
                <a:alpha val="30000"/>
              </a:schemeClr>
            </a:solidFill>
            <a:latin typeface="Univers LT Std 45 Light" panose="020B0403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1" i="0" u="none" strike="noStrike">
              <a:solidFill>
                <a:schemeClr val="tx1">
                  <a:alpha val="30000"/>
                </a:schemeClr>
              </a:solidFill>
              <a:latin typeface="Univers LT Std 45 Light" panose="020B0403020202020204" pitchFamily="34" charset="0"/>
              <a:cs typeface="Calibri"/>
            </a:rPr>
            <a:pPr algn="ctr"/>
            <a:t> </a:t>
          </a:fld>
          <a:endParaRPr lang="sv-SE" sz="1400" b="1" i="0">
            <a:solidFill>
              <a:schemeClr val="tx1">
                <a:alpha val="30000"/>
              </a:schemeClr>
            </a:solidFill>
            <a:latin typeface="Univers LT Std 45 Light" panose="020B0403020202020204" pitchFamily="34" charset="0"/>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1" i="0" u="none" strike="noStrike">
              <a:solidFill>
                <a:schemeClr val="tx1">
                  <a:alpha val="30000"/>
                </a:schemeClr>
              </a:solidFill>
              <a:latin typeface="Univers LT Std 45 Light" panose="020B0403020202020204" pitchFamily="34" charset="0"/>
              <a:cs typeface="Calibri"/>
            </a:rPr>
            <a:pPr algn="ctr"/>
            <a:t> </a:t>
          </a:fld>
          <a:endParaRPr lang="sv-SE" sz="1400" b="1" i="0">
            <a:solidFill>
              <a:schemeClr val="tx1">
                <a:alpha val="30000"/>
              </a:schemeClr>
            </a:solidFill>
            <a:latin typeface="Univers LT Std 45 Light" panose="020B0403020202020204" pitchFamily="34" charset="0"/>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7ADC56F5-0606-F549-81A2-81B2E2F1244A}"/>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1" i="0" u="none" strike="noStrike">
              <a:solidFill>
                <a:schemeClr val="tx1">
                  <a:alpha val="30000"/>
                </a:schemeClr>
              </a:solidFill>
              <a:latin typeface="Univers LT Std 45 Light" panose="020B0403020202020204" pitchFamily="34" charset="0"/>
              <a:cs typeface="Calibri"/>
            </a:rPr>
            <a:pPr algn="ctr"/>
            <a:t> </a:t>
          </a:fld>
          <a:endParaRPr lang="sv-SE" sz="1400" b="1" i="0">
            <a:solidFill>
              <a:schemeClr val="tx1">
                <a:alpha val="30000"/>
              </a:schemeClr>
            </a:solidFill>
            <a:latin typeface="Univers LT Std 45 Light" panose="020B0403020202020204" pitchFamily="34" charset="0"/>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1" i="0" u="none" strike="noStrike">
              <a:solidFill>
                <a:schemeClr val="tx1">
                  <a:alpha val="30000"/>
                </a:schemeClr>
              </a:solidFill>
              <a:latin typeface="Univers LT Std 45 Light" panose="020B0403020202020204" pitchFamily="34" charset="0"/>
              <a:cs typeface="Calibri"/>
            </a:rPr>
            <a:pPr algn="ctr"/>
            <a:t> </a:t>
          </a:fld>
          <a:endParaRPr lang="sv-SE" sz="1400" b="1" i="0">
            <a:solidFill>
              <a:schemeClr val="tx1">
                <a:alpha val="30000"/>
              </a:schemeClr>
            </a:solidFill>
            <a:latin typeface="Univers LT Std 45 Light" panose="020B0403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71CEA8-DC2A-9345-AF25-16EAB9AD0687}" type="datetimeFigureOut">
              <a:rPr lang="sv-SE" smtClean="0"/>
              <a:t>2022-03-17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52DDC1-C855-804A-85E8-0B7987CF205E}" type="slidenum">
              <a:rPr lang="sv-SE" smtClean="0"/>
              <a:t>‹#›</a:t>
            </a:fld>
            <a:endParaRPr lang="sv-SE"/>
          </a:p>
        </p:txBody>
      </p:sp>
    </p:spTree>
    <p:extLst>
      <p:ext uri="{BB962C8B-B14F-4D97-AF65-F5344CB8AC3E}">
        <p14:creationId xmlns:p14="http://schemas.microsoft.com/office/powerpoint/2010/main" val="1545536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652DDC1-C855-804A-85E8-0B7987CF205E}" type="slidenum">
              <a:rPr lang="sv-SE" smtClean="0"/>
              <a:t>1</a:t>
            </a:fld>
            <a:endParaRPr lang="sv-SE"/>
          </a:p>
        </p:txBody>
      </p:sp>
    </p:spTree>
    <p:extLst>
      <p:ext uri="{BB962C8B-B14F-4D97-AF65-F5344CB8AC3E}">
        <p14:creationId xmlns:p14="http://schemas.microsoft.com/office/powerpoint/2010/main" val="3884502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652DDC1-C855-804A-85E8-0B7987CF205E}" type="slidenum">
              <a:rPr lang="sv-SE" smtClean="0"/>
              <a:t>10</a:t>
            </a:fld>
            <a:endParaRPr lang="sv-SE"/>
          </a:p>
        </p:txBody>
      </p:sp>
    </p:spTree>
    <p:extLst>
      <p:ext uri="{BB962C8B-B14F-4D97-AF65-F5344CB8AC3E}">
        <p14:creationId xmlns:p14="http://schemas.microsoft.com/office/powerpoint/2010/main" val="104898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652DDC1-C855-804A-85E8-0B7987CF205E}" type="slidenum">
              <a:rPr lang="sv-SE" smtClean="0"/>
              <a:t>11</a:t>
            </a:fld>
            <a:endParaRPr lang="sv-SE"/>
          </a:p>
        </p:txBody>
      </p:sp>
    </p:spTree>
    <p:extLst>
      <p:ext uri="{BB962C8B-B14F-4D97-AF65-F5344CB8AC3E}">
        <p14:creationId xmlns:p14="http://schemas.microsoft.com/office/powerpoint/2010/main" val="2982540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0A8A9-562A-0545-A15D-48B02F86DA8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612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0A8A9-562A-0545-A15D-48B02F86DA8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005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652DDC1-C855-804A-85E8-0B7987CF205E}" type="slidenum">
              <a:rPr lang="sv-SE" smtClean="0"/>
              <a:t>14</a:t>
            </a:fld>
            <a:endParaRPr lang="sv-SE"/>
          </a:p>
        </p:txBody>
      </p:sp>
    </p:spTree>
    <p:extLst>
      <p:ext uri="{BB962C8B-B14F-4D97-AF65-F5344CB8AC3E}">
        <p14:creationId xmlns:p14="http://schemas.microsoft.com/office/powerpoint/2010/main" val="3679126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15</a:t>
            </a:fld>
            <a:endParaRPr lang="sv-SE"/>
          </a:p>
        </p:txBody>
      </p:sp>
    </p:spTree>
    <p:extLst>
      <p:ext uri="{BB962C8B-B14F-4D97-AF65-F5344CB8AC3E}">
        <p14:creationId xmlns:p14="http://schemas.microsoft.com/office/powerpoint/2010/main" val="2072979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16</a:t>
            </a:fld>
            <a:endParaRPr lang="sv-SE"/>
          </a:p>
        </p:txBody>
      </p:sp>
    </p:spTree>
    <p:extLst>
      <p:ext uri="{BB962C8B-B14F-4D97-AF65-F5344CB8AC3E}">
        <p14:creationId xmlns:p14="http://schemas.microsoft.com/office/powerpoint/2010/main" val="1612188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17</a:t>
            </a:fld>
            <a:endParaRPr lang="sv-SE"/>
          </a:p>
        </p:txBody>
      </p:sp>
    </p:spTree>
    <p:extLst>
      <p:ext uri="{BB962C8B-B14F-4D97-AF65-F5344CB8AC3E}">
        <p14:creationId xmlns:p14="http://schemas.microsoft.com/office/powerpoint/2010/main" val="1758963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81C3B8D-7141-954A-9EE2-0A3BF8E80BF3}" type="slidenum">
              <a:rPr lang="sv-SE" smtClean="0"/>
              <a:t>18</a:t>
            </a:fld>
            <a:endParaRPr lang="sv-SE"/>
          </a:p>
        </p:txBody>
      </p:sp>
    </p:spTree>
    <p:extLst>
      <p:ext uri="{BB962C8B-B14F-4D97-AF65-F5344CB8AC3E}">
        <p14:creationId xmlns:p14="http://schemas.microsoft.com/office/powerpoint/2010/main" val="1506432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C3B8D-7141-954A-9EE2-0A3BF8E80BF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2246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652DDC1-C855-804A-85E8-0B7987CF205E}" type="slidenum">
              <a:rPr lang="sv-SE" smtClean="0"/>
              <a:t>2</a:t>
            </a:fld>
            <a:endParaRPr lang="sv-SE"/>
          </a:p>
        </p:txBody>
      </p:sp>
    </p:spTree>
    <p:extLst>
      <p:ext uri="{BB962C8B-B14F-4D97-AF65-F5344CB8AC3E}">
        <p14:creationId xmlns:p14="http://schemas.microsoft.com/office/powerpoint/2010/main" val="189981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652DDC1-C855-804A-85E8-0B7987CF205E}" type="slidenum">
              <a:rPr lang="sv-SE" smtClean="0"/>
              <a:t>20</a:t>
            </a:fld>
            <a:endParaRPr lang="sv-SE"/>
          </a:p>
        </p:txBody>
      </p:sp>
    </p:spTree>
    <p:extLst>
      <p:ext uri="{BB962C8B-B14F-4D97-AF65-F5344CB8AC3E}">
        <p14:creationId xmlns:p14="http://schemas.microsoft.com/office/powerpoint/2010/main" val="549787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0A8A9-562A-0545-A15D-48B02F86DA8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9338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0A8A9-562A-0545-A15D-48B02F86DA8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975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0A8A9-562A-0545-A15D-48B02F86DA8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7372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0A8A9-562A-0545-A15D-48B02F86DA8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4235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0A8A9-562A-0545-A15D-48B02F86DA8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57318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0A8A9-562A-0545-A15D-48B02F86DA8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69443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652DDC1-C855-804A-85E8-0B7987CF205E}" type="slidenum">
              <a:rPr lang="sv-SE" smtClean="0"/>
              <a:t>27</a:t>
            </a:fld>
            <a:endParaRPr lang="sv-SE"/>
          </a:p>
        </p:txBody>
      </p:sp>
    </p:spTree>
    <p:extLst>
      <p:ext uri="{BB962C8B-B14F-4D97-AF65-F5344CB8AC3E}">
        <p14:creationId xmlns:p14="http://schemas.microsoft.com/office/powerpoint/2010/main" val="16203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0A8A9-562A-0545-A15D-48B02F86DA8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89491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0A8A9-562A-0545-A15D-48B02F86DA8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1318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652DDC1-C855-804A-85E8-0B7987CF205E}" type="slidenum">
              <a:rPr lang="sv-SE" smtClean="0"/>
              <a:t>3</a:t>
            </a:fld>
            <a:endParaRPr lang="sv-SE"/>
          </a:p>
        </p:txBody>
      </p:sp>
    </p:spTree>
    <p:extLst>
      <p:ext uri="{BB962C8B-B14F-4D97-AF65-F5344CB8AC3E}">
        <p14:creationId xmlns:p14="http://schemas.microsoft.com/office/powerpoint/2010/main" val="3446259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30</a:t>
            </a:fld>
            <a:endParaRPr lang="sv-SE"/>
          </a:p>
        </p:txBody>
      </p:sp>
    </p:spTree>
    <p:extLst>
      <p:ext uri="{BB962C8B-B14F-4D97-AF65-F5344CB8AC3E}">
        <p14:creationId xmlns:p14="http://schemas.microsoft.com/office/powerpoint/2010/main" val="28923261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0A8A9-562A-0545-A15D-48B02F86DA8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42716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0A8A9-562A-0545-A15D-48B02F86DA8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7729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33</a:t>
            </a:fld>
            <a:endParaRPr lang="sv-SE"/>
          </a:p>
        </p:txBody>
      </p:sp>
    </p:spTree>
    <p:extLst>
      <p:ext uri="{BB962C8B-B14F-4D97-AF65-F5344CB8AC3E}">
        <p14:creationId xmlns:p14="http://schemas.microsoft.com/office/powerpoint/2010/main" val="33219609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652DDC1-C855-804A-85E8-0B7987CF205E}" type="slidenum">
              <a:rPr lang="sv-SE" smtClean="0"/>
              <a:t>34</a:t>
            </a:fld>
            <a:endParaRPr lang="sv-SE"/>
          </a:p>
        </p:txBody>
      </p:sp>
    </p:spTree>
    <p:extLst>
      <p:ext uri="{BB962C8B-B14F-4D97-AF65-F5344CB8AC3E}">
        <p14:creationId xmlns:p14="http://schemas.microsoft.com/office/powerpoint/2010/main" val="35468339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652DDC1-C855-804A-85E8-0B7987CF205E}" type="slidenum">
              <a:rPr lang="sv-SE" smtClean="0"/>
              <a:t>35</a:t>
            </a:fld>
            <a:endParaRPr lang="sv-SE"/>
          </a:p>
        </p:txBody>
      </p:sp>
    </p:spTree>
    <p:extLst>
      <p:ext uri="{BB962C8B-B14F-4D97-AF65-F5344CB8AC3E}">
        <p14:creationId xmlns:p14="http://schemas.microsoft.com/office/powerpoint/2010/main" val="32132516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36</a:t>
            </a:fld>
            <a:endParaRPr lang="sv-SE"/>
          </a:p>
        </p:txBody>
      </p:sp>
    </p:spTree>
    <p:extLst>
      <p:ext uri="{BB962C8B-B14F-4D97-AF65-F5344CB8AC3E}">
        <p14:creationId xmlns:p14="http://schemas.microsoft.com/office/powerpoint/2010/main" val="21066968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652DDC1-C855-804A-85E8-0B7987CF205E}" type="slidenum">
              <a:rPr lang="sv-SE" smtClean="0"/>
              <a:t>37</a:t>
            </a:fld>
            <a:endParaRPr lang="sv-SE"/>
          </a:p>
        </p:txBody>
      </p:sp>
    </p:spTree>
    <p:extLst>
      <p:ext uri="{BB962C8B-B14F-4D97-AF65-F5344CB8AC3E}">
        <p14:creationId xmlns:p14="http://schemas.microsoft.com/office/powerpoint/2010/main" val="24151514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38</a:t>
            </a:fld>
            <a:endParaRPr lang="sv-SE"/>
          </a:p>
        </p:txBody>
      </p:sp>
    </p:spTree>
    <p:extLst>
      <p:ext uri="{BB962C8B-B14F-4D97-AF65-F5344CB8AC3E}">
        <p14:creationId xmlns:p14="http://schemas.microsoft.com/office/powerpoint/2010/main" val="557597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652DDC1-C855-804A-85E8-0B7987CF205E}" type="slidenum">
              <a:rPr lang="sv-SE" smtClean="0"/>
              <a:t>39</a:t>
            </a:fld>
            <a:endParaRPr lang="sv-SE"/>
          </a:p>
        </p:txBody>
      </p:sp>
    </p:spTree>
    <p:extLst>
      <p:ext uri="{BB962C8B-B14F-4D97-AF65-F5344CB8AC3E}">
        <p14:creationId xmlns:p14="http://schemas.microsoft.com/office/powerpoint/2010/main" val="2057156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652DDC1-C855-804A-85E8-0B7987CF205E}" type="slidenum">
              <a:rPr lang="sv-SE" smtClean="0"/>
              <a:t>4</a:t>
            </a:fld>
            <a:endParaRPr lang="sv-SE"/>
          </a:p>
        </p:txBody>
      </p:sp>
    </p:spTree>
    <p:extLst>
      <p:ext uri="{BB962C8B-B14F-4D97-AF65-F5344CB8AC3E}">
        <p14:creationId xmlns:p14="http://schemas.microsoft.com/office/powerpoint/2010/main" val="17467111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40</a:t>
            </a:fld>
            <a:endParaRPr lang="sv-SE"/>
          </a:p>
        </p:txBody>
      </p:sp>
    </p:spTree>
    <p:extLst>
      <p:ext uri="{BB962C8B-B14F-4D97-AF65-F5344CB8AC3E}">
        <p14:creationId xmlns:p14="http://schemas.microsoft.com/office/powerpoint/2010/main" val="20005177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652DDC1-C855-804A-85E8-0B7987CF205E}" type="slidenum">
              <a:rPr lang="sv-SE" smtClean="0"/>
              <a:t>41</a:t>
            </a:fld>
            <a:endParaRPr lang="sv-SE"/>
          </a:p>
        </p:txBody>
      </p:sp>
    </p:spTree>
    <p:extLst>
      <p:ext uri="{BB962C8B-B14F-4D97-AF65-F5344CB8AC3E}">
        <p14:creationId xmlns:p14="http://schemas.microsoft.com/office/powerpoint/2010/main" val="21042258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652DDC1-C855-804A-85E8-0B7987CF205E}" type="slidenum">
              <a:rPr lang="sv-SE" smtClean="0"/>
              <a:t>42</a:t>
            </a:fld>
            <a:endParaRPr lang="sv-SE"/>
          </a:p>
        </p:txBody>
      </p:sp>
    </p:spTree>
    <p:extLst>
      <p:ext uri="{BB962C8B-B14F-4D97-AF65-F5344CB8AC3E}">
        <p14:creationId xmlns:p14="http://schemas.microsoft.com/office/powerpoint/2010/main" val="16948362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43</a:t>
            </a:fld>
            <a:endParaRPr lang="sv-SE"/>
          </a:p>
        </p:txBody>
      </p:sp>
    </p:spTree>
    <p:extLst>
      <p:ext uri="{BB962C8B-B14F-4D97-AF65-F5344CB8AC3E}">
        <p14:creationId xmlns:p14="http://schemas.microsoft.com/office/powerpoint/2010/main" val="32067168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44</a:t>
            </a:fld>
            <a:endParaRPr lang="sv-SE"/>
          </a:p>
        </p:txBody>
      </p:sp>
    </p:spTree>
    <p:extLst>
      <p:ext uri="{BB962C8B-B14F-4D97-AF65-F5344CB8AC3E}">
        <p14:creationId xmlns:p14="http://schemas.microsoft.com/office/powerpoint/2010/main" val="42351430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652DDC1-C855-804A-85E8-0B7987CF205E}" type="slidenum">
              <a:rPr lang="sv-SE" smtClean="0"/>
              <a:t>45</a:t>
            </a:fld>
            <a:endParaRPr lang="sv-SE"/>
          </a:p>
        </p:txBody>
      </p:sp>
    </p:spTree>
    <p:extLst>
      <p:ext uri="{BB962C8B-B14F-4D97-AF65-F5344CB8AC3E}">
        <p14:creationId xmlns:p14="http://schemas.microsoft.com/office/powerpoint/2010/main" val="27169207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46</a:t>
            </a:fld>
            <a:endParaRPr lang="sv-SE"/>
          </a:p>
        </p:txBody>
      </p:sp>
    </p:spTree>
    <p:extLst>
      <p:ext uri="{BB962C8B-B14F-4D97-AF65-F5344CB8AC3E}">
        <p14:creationId xmlns:p14="http://schemas.microsoft.com/office/powerpoint/2010/main" val="34859363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652DDC1-C855-804A-85E8-0B7987CF205E}" type="slidenum">
              <a:rPr lang="sv-SE" smtClean="0"/>
              <a:t>47</a:t>
            </a:fld>
            <a:endParaRPr lang="sv-SE"/>
          </a:p>
        </p:txBody>
      </p:sp>
    </p:spTree>
    <p:extLst>
      <p:ext uri="{BB962C8B-B14F-4D97-AF65-F5344CB8AC3E}">
        <p14:creationId xmlns:p14="http://schemas.microsoft.com/office/powerpoint/2010/main" val="7545820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652DDC1-C855-804A-85E8-0B7987CF205E}" type="slidenum">
              <a:rPr lang="sv-SE" smtClean="0"/>
              <a:t>48</a:t>
            </a:fld>
            <a:endParaRPr lang="sv-SE"/>
          </a:p>
        </p:txBody>
      </p:sp>
    </p:spTree>
    <p:extLst>
      <p:ext uri="{BB962C8B-B14F-4D97-AF65-F5344CB8AC3E}">
        <p14:creationId xmlns:p14="http://schemas.microsoft.com/office/powerpoint/2010/main" val="1318425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652DDC1-C855-804A-85E8-0B7987CF205E}" type="slidenum">
              <a:rPr lang="sv-SE" smtClean="0"/>
              <a:t>5</a:t>
            </a:fld>
            <a:endParaRPr lang="sv-SE"/>
          </a:p>
        </p:txBody>
      </p:sp>
    </p:spTree>
    <p:extLst>
      <p:ext uri="{BB962C8B-B14F-4D97-AF65-F5344CB8AC3E}">
        <p14:creationId xmlns:p14="http://schemas.microsoft.com/office/powerpoint/2010/main" val="2946458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652DDC1-C855-804A-85E8-0B7987CF205E}" type="slidenum">
              <a:rPr lang="sv-SE" smtClean="0"/>
              <a:t>6</a:t>
            </a:fld>
            <a:endParaRPr lang="sv-SE"/>
          </a:p>
        </p:txBody>
      </p:sp>
    </p:spTree>
    <p:extLst>
      <p:ext uri="{BB962C8B-B14F-4D97-AF65-F5344CB8AC3E}">
        <p14:creationId xmlns:p14="http://schemas.microsoft.com/office/powerpoint/2010/main" val="200727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652DDC1-C855-804A-85E8-0B7987CF205E}" type="slidenum">
              <a:rPr lang="sv-SE" smtClean="0"/>
              <a:t>7</a:t>
            </a:fld>
            <a:endParaRPr lang="sv-SE"/>
          </a:p>
        </p:txBody>
      </p:sp>
    </p:spTree>
    <p:extLst>
      <p:ext uri="{BB962C8B-B14F-4D97-AF65-F5344CB8AC3E}">
        <p14:creationId xmlns:p14="http://schemas.microsoft.com/office/powerpoint/2010/main" val="3450219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652DDC1-C855-804A-85E8-0B7987CF205E}" type="slidenum">
              <a:rPr lang="sv-SE" smtClean="0"/>
              <a:t>8</a:t>
            </a:fld>
            <a:endParaRPr lang="sv-SE"/>
          </a:p>
        </p:txBody>
      </p:sp>
    </p:spTree>
    <p:extLst>
      <p:ext uri="{BB962C8B-B14F-4D97-AF65-F5344CB8AC3E}">
        <p14:creationId xmlns:p14="http://schemas.microsoft.com/office/powerpoint/2010/main" val="876763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652DDC1-C855-804A-85E8-0B7987CF205E}" type="slidenum">
              <a:rPr lang="sv-SE" smtClean="0"/>
              <a:t>9</a:t>
            </a:fld>
            <a:endParaRPr lang="sv-SE"/>
          </a:p>
        </p:txBody>
      </p:sp>
    </p:spTree>
    <p:extLst>
      <p:ext uri="{BB962C8B-B14F-4D97-AF65-F5344CB8AC3E}">
        <p14:creationId xmlns:p14="http://schemas.microsoft.com/office/powerpoint/2010/main" val="3514566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B8C272-E625-8741-AE0D-30D2D4AA846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8694B14-AFEE-2D45-9669-E671C76E08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BE04DDB-609D-0042-AEF7-AE7A8210E262}"/>
              </a:ext>
            </a:extLst>
          </p:cNvPr>
          <p:cNvSpPr>
            <a:spLocks noGrp="1"/>
          </p:cNvSpPr>
          <p:nvPr>
            <p:ph type="dt" sz="half" idx="10"/>
          </p:nvPr>
        </p:nvSpPr>
        <p:spPr/>
        <p:txBody>
          <a:bodyPr/>
          <a:lstStyle/>
          <a:p>
            <a:fld id="{02B9B0D7-2B7F-174C-8617-0FD0665CD44A}" type="datetimeFigureOut">
              <a:rPr lang="sv-SE" smtClean="0"/>
              <a:t>2022-03-17</a:t>
            </a:fld>
            <a:endParaRPr lang="sv-SE"/>
          </a:p>
        </p:txBody>
      </p:sp>
      <p:sp>
        <p:nvSpPr>
          <p:cNvPr id="5" name="Platshållare för sidfot 4">
            <a:extLst>
              <a:ext uri="{FF2B5EF4-FFF2-40B4-BE49-F238E27FC236}">
                <a16:creationId xmlns:a16="http://schemas.microsoft.com/office/drawing/2014/main" id="{456506B4-1CBC-8642-A303-323D88AEE90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A6378C1-C9B5-A747-B32A-1EBAEA95E12C}"/>
              </a:ext>
            </a:extLst>
          </p:cNvPr>
          <p:cNvSpPr>
            <a:spLocks noGrp="1"/>
          </p:cNvSpPr>
          <p:nvPr>
            <p:ph type="sldNum" sz="quarter" idx="12"/>
          </p:nvPr>
        </p:nvSpPr>
        <p:spPr/>
        <p:txBody>
          <a:bodyPr/>
          <a:lstStyle/>
          <a:p>
            <a:fld id="{81EE6E07-05CB-DD48-AFBD-9521CC031794}" type="slidenum">
              <a:rPr lang="sv-SE" smtClean="0"/>
              <a:t>‹#›</a:t>
            </a:fld>
            <a:endParaRPr lang="sv-SE"/>
          </a:p>
        </p:txBody>
      </p:sp>
    </p:spTree>
    <p:extLst>
      <p:ext uri="{BB962C8B-B14F-4D97-AF65-F5344CB8AC3E}">
        <p14:creationId xmlns:p14="http://schemas.microsoft.com/office/powerpoint/2010/main" val="2232394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AA1AD8-112F-9540-BF59-8F693E1DDBAD}"/>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0465702-DF6D-5E4E-9FBE-788FBF6A8B08}"/>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675D78A-A63E-8D48-93A0-BF434C05FB58}"/>
              </a:ext>
            </a:extLst>
          </p:cNvPr>
          <p:cNvSpPr>
            <a:spLocks noGrp="1"/>
          </p:cNvSpPr>
          <p:nvPr>
            <p:ph type="dt" sz="half" idx="10"/>
          </p:nvPr>
        </p:nvSpPr>
        <p:spPr/>
        <p:txBody>
          <a:bodyPr/>
          <a:lstStyle/>
          <a:p>
            <a:fld id="{02B9B0D7-2B7F-174C-8617-0FD0665CD44A}" type="datetimeFigureOut">
              <a:rPr lang="sv-SE" smtClean="0"/>
              <a:t>2022-03-17</a:t>
            </a:fld>
            <a:endParaRPr lang="sv-SE"/>
          </a:p>
        </p:txBody>
      </p:sp>
      <p:sp>
        <p:nvSpPr>
          <p:cNvPr id="5" name="Platshållare för sidfot 4">
            <a:extLst>
              <a:ext uri="{FF2B5EF4-FFF2-40B4-BE49-F238E27FC236}">
                <a16:creationId xmlns:a16="http://schemas.microsoft.com/office/drawing/2014/main" id="{F89D2881-C48A-6347-91E5-F42306CD193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DBE4800-B253-D444-910E-F231F3586759}"/>
              </a:ext>
            </a:extLst>
          </p:cNvPr>
          <p:cNvSpPr>
            <a:spLocks noGrp="1"/>
          </p:cNvSpPr>
          <p:nvPr>
            <p:ph type="sldNum" sz="quarter" idx="12"/>
          </p:nvPr>
        </p:nvSpPr>
        <p:spPr/>
        <p:txBody>
          <a:bodyPr/>
          <a:lstStyle/>
          <a:p>
            <a:fld id="{81EE6E07-05CB-DD48-AFBD-9521CC031794}" type="slidenum">
              <a:rPr lang="sv-SE" smtClean="0"/>
              <a:t>‹#›</a:t>
            </a:fld>
            <a:endParaRPr lang="sv-SE"/>
          </a:p>
        </p:txBody>
      </p:sp>
    </p:spTree>
    <p:extLst>
      <p:ext uri="{BB962C8B-B14F-4D97-AF65-F5344CB8AC3E}">
        <p14:creationId xmlns:p14="http://schemas.microsoft.com/office/powerpoint/2010/main" val="3979111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EDD9908E-2895-1C4B-BA56-87D1DF37E085}"/>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155D8D6-5ECB-7D47-83F0-F3F72FB6719E}"/>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FE9EB11-5E9A-4E49-B87B-69D04AB5EEAF}"/>
              </a:ext>
            </a:extLst>
          </p:cNvPr>
          <p:cNvSpPr>
            <a:spLocks noGrp="1"/>
          </p:cNvSpPr>
          <p:nvPr>
            <p:ph type="dt" sz="half" idx="10"/>
          </p:nvPr>
        </p:nvSpPr>
        <p:spPr/>
        <p:txBody>
          <a:bodyPr/>
          <a:lstStyle/>
          <a:p>
            <a:fld id="{02B9B0D7-2B7F-174C-8617-0FD0665CD44A}" type="datetimeFigureOut">
              <a:rPr lang="sv-SE" smtClean="0"/>
              <a:t>2022-03-17</a:t>
            </a:fld>
            <a:endParaRPr lang="sv-SE"/>
          </a:p>
        </p:txBody>
      </p:sp>
      <p:sp>
        <p:nvSpPr>
          <p:cNvPr id="5" name="Platshållare för sidfot 4">
            <a:extLst>
              <a:ext uri="{FF2B5EF4-FFF2-40B4-BE49-F238E27FC236}">
                <a16:creationId xmlns:a16="http://schemas.microsoft.com/office/drawing/2014/main" id="{7B9044A7-232A-FF40-B3BC-75F165F7A79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F3A7465-C6BF-7545-8CDA-DDF049336721}"/>
              </a:ext>
            </a:extLst>
          </p:cNvPr>
          <p:cNvSpPr>
            <a:spLocks noGrp="1"/>
          </p:cNvSpPr>
          <p:nvPr>
            <p:ph type="sldNum" sz="quarter" idx="12"/>
          </p:nvPr>
        </p:nvSpPr>
        <p:spPr/>
        <p:txBody>
          <a:bodyPr/>
          <a:lstStyle/>
          <a:p>
            <a:fld id="{81EE6E07-05CB-DD48-AFBD-9521CC031794}" type="slidenum">
              <a:rPr lang="sv-SE" smtClean="0"/>
              <a:t>‹#›</a:t>
            </a:fld>
            <a:endParaRPr lang="sv-SE"/>
          </a:p>
        </p:txBody>
      </p:sp>
    </p:spTree>
    <p:extLst>
      <p:ext uri="{BB962C8B-B14F-4D97-AF65-F5344CB8AC3E}">
        <p14:creationId xmlns:p14="http://schemas.microsoft.com/office/powerpoint/2010/main" val="1898281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F7488912-E437-1746-AC8B-1FB95D9B149A}"/>
              </a:ext>
              <a:ext uri="{C183D7F6-B498-43B3-948B-1728B52AA6E4}">
                <adec:decorative xmlns:adec="http://schemas.microsoft.com/office/drawing/2017/decorative" val="1"/>
              </a:ext>
            </a:extLst>
          </p:cNvPr>
          <p:cNvSpPr/>
          <p:nvPr userDrawn="1"/>
        </p:nvSpPr>
        <p:spPr>
          <a:xfrm>
            <a:off x="4734814" y="4382278"/>
            <a:ext cx="3437467" cy="249265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9" name="Rektangel 28">
            <a:extLst>
              <a:ext uri="{FF2B5EF4-FFF2-40B4-BE49-F238E27FC236}">
                <a16:creationId xmlns:a16="http://schemas.microsoft.com/office/drawing/2014/main" id="{4A388E02-8E26-5A46-B06D-AF15C39B6A54}"/>
              </a:ext>
              <a:ext uri="{C183D7F6-B498-43B3-948B-1728B52AA6E4}">
                <adec:decorative xmlns:adec="http://schemas.microsoft.com/office/drawing/2017/decorative" val="1"/>
              </a:ext>
            </a:extLst>
          </p:cNvPr>
          <p:cNvSpPr/>
          <p:nvPr userDrawn="1"/>
        </p:nvSpPr>
        <p:spPr>
          <a:xfrm>
            <a:off x="2312442" y="1354667"/>
            <a:ext cx="3437467" cy="552026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8" name="Rektangel 27">
            <a:extLst>
              <a:ext uri="{FF2B5EF4-FFF2-40B4-BE49-F238E27FC236}">
                <a16:creationId xmlns:a16="http://schemas.microsoft.com/office/drawing/2014/main" id="{BB6D7C88-FA54-8C47-8BD7-8FF36AD08A8B}"/>
              </a:ext>
              <a:ext uri="{C183D7F6-B498-43B3-948B-1728B52AA6E4}">
                <adec:decorative xmlns:adec="http://schemas.microsoft.com/office/drawing/2017/decorative" val="1"/>
              </a:ext>
            </a:extLst>
          </p:cNvPr>
          <p:cNvSpPr/>
          <p:nvPr userDrawn="1"/>
        </p:nvSpPr>
        <p:spPr>
          <a:xfrm>
            <a:off x="-82062" y="1"/>
            <a:ext cx="3437467"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4448902" y="5691222"/>
            <a:ext cx="2004646"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2215659" y="4687291"/>
            <a:ext cx="2004646"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1" y="3429001"/>
            <a:ext cx="2004646"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24" name="Bildobjekt 23" descr="Enkätfabrikens logotyp">
            <a:extLst>
              <a:ext uri="{FF2B5EF4-FFF2-40B4-BE49-F238E27FC236}">
                <a16:creationId xmlns:a16="http://schemas.microsoft.com/office/drawing/2014/main" id="{274D1AEF-F2A9-B744-B62B-2FF57E33FA42}"/>
              </a:ext>
            </a:extLst>
          </p:cNvPr>
          <p:cNvPicPr>
            <a:picLocks noChangeAspect="1"/>
          </p:cNvPicPr>
          <p:nvPr userDrawn="1"/>
        </p:nvPicPr>
        <p:blipFill>
          <a:blip r:embed="rId2"/>
          <a:stretch>
            <a:fillRect/>
          </a:stretch>
        </p:blipFill>
        <p:spPr>
          <a:xfrm>
            <a:off x="9512756" y="6129867"/>
            <a:ext cx="2091872" cy="535568"/>
          </a:xfrm>
          <a:prstGeom prst="rect">
            <a:avLst/>
          </a:prstGeom>
        </p:spPr>
      </p:pic>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2406316" y="3000549"/>
            <a:ext cx="7379369" cy="1166779"/>
          </a:xfrm>
        </p:spPr>
        <p:txBody>
          <a:bodyPr>
            <a:normAutofit/>
          </a:bodyPr>
          <a:lstStyle>
            <a:lvl1pPr marL="0" indent="0" algn="ctr">
              <a:buNone/>
              <a:defRPr sz="2400" b="0">
                <a:solidFill>
                  <a:schemeClr val="tx1"/>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922585" y="1476657"/>
            <a:ext cx="8346831"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Rubrik för rapport</a:t>
            </a:r>
          </a:p>
        </p:txBody>
      </p:sp>
    </p:spTree>
    <p:extLst>
      <p:ext uri="{BB962C8B-B14F-4D97-AF65-F5344CB8AC3E}">
        <p14:creationId xmlns:p14="http://schemas.microsoft.com/office/powerpoint/2010/main" val="17928619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714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5765465" y="6360633"/>
            <a:ext cx="722310"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587376" y="6343423"/>
            <a:ext cx="1234020" cy="330856"/>
          </a:xfrm>
        </p:spPr>
        <p:txBody>
          <a:bodyPr/>
          <a:lstStyle/>
          <a:p>
            <a:fld id="{30DE30AE-D41D-1B42-9F9E-DEBE1EF30DEF}" type="datetimeFigureOut">
              <a:rPr lang="sv-SE" smtClean="0"/>
              <a:t>2022-03-17</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604173" y="1654176"/>
            <a:ext cx="11017250"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604172" y="469170"/>
            <a:ext cx="10925627" cy="907193"/>
          </a:xfrm>
        </p:spPr>
        <p:txBody>
          <a:bodyPr/>
          <a:lstStyle/>
          <a:p>
            <a:r>
              <a:rPr lang="sv-SE" dirty="0"/>
              <a:t>Rubrik för sida med text</a:t>
            </a:r>
          </a:p>
        </p:txBody>
      </p:sp>
    </p:spTree>
    <p:extLst>
      <p:ext uri="{BB962C8B-B14F-4D97-AF65-F5344CB8AC3E}">
        <p14:creationId xmlns:p14="http://schemas.microsoft.com/office/powerpoint/2010/main" val="29632443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714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2022-03-17</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6111634" y="2530688"/>
            <a:ext cx="5183188"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6110808" y="1640807"/>
            <a:ext cx="5183188"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602183" y="2519613"/>
            <a:ext cx="5157787"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605897" y="1640807"/>
            <a:ext cx="5157787"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604172" y="469170"/>
            <a:ext cx="10925627" cy="907193"/>
          </a:xfrm>
        </p:spPr>
        <p:txBody>
          <a:bodyPr/>
          <a:lstStyle/>
          <a:p>
            <a:r>
              <a:rPr lang="sv-SE" dirty="0"/>
              <a:t>Rubrik för sida med text</a:t>
            </a:r>
          </a:p>
        </p:txBody>
      </p:sp>
    </p:spTree>
    <p:extLst>
      <p:ext uri="{BB962C8B-B14F-4D97-AF65-F5344CB8AC3E}">
        <p14:creationId xmlns:p14="http://schemas.microsoft.com/office/powerpoint/2010/main" val="410004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 2 kolumner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7859C-5D3B-8540-8C05-17D90D6C5433}"/>
              </a:ext>
              <a:ext uri="{C183D7F6-B498-43B3-948B-1728B52AA6E4}">
                <adec:decorative xmlns:adec="http://schemas.microsoft.com/office/drawing/2017/decorative" val="1"/>
              </a:ext>
            </a:extLst>
          </p:cNvPr>
          <p:cNvSpPr/>
          <p:nvPr userDrawn="1"/>
        </p:nvSpPr>
        <p:spPr>
          <a:xfrm>
            <a:off x="0" y="0"/>
            <a:ext cx="2714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2022-03-17</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6065382" y="1635368"/>
            <a:ext cx="518160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602569" y="1641025"/>
            <a:ext cx="518160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Rubrik 1">
            <a:extLst>
              <a:ext uri="{FF2B5EF4-FFF2-40B4-BE49-F238E27FC236}">
                <a16:creationId xmlns:a16="http://schemas.microsoft.com/office/drawing/2014/main" id="{32330622-E7E6-3042-A2BD-CA5B840A4824}"/>
              </a:ext>
            </a:extLst>
          </p:cNvPr>
          <p:cNvSpPr>
            <a:spLocks noGrp="1"/>
          </p:cNvSpPr>
          <p:nvPr>
            <p:ph type="title" hasCustomPrompt="1"/>
          </p:nvPr>
        </p:nvSpPr>
        <p:spPr>
          <a:xfrm>
            <a:off x="604172" y="469170"/>
            <a:ext cx="10925627" cy="907193"/>
          </a:xfrm>
        </p:spPr>
        <p:txBody>
          <a:bodyPr/>
          <a:lstStyle/>
          <a:p>
            <a:r>
              <a:rPr lang="sv-SE" dirty="0"/>
              <a:t>Rubrik för sida med text</a:t>
            </a:r>
          </a:p>
        </p:txBody>
      </p:sp>
    </p:spTree>
    <p:extLst>
      <p:ext uri="{BB962C8B-B14F-4D97-AF65-F5344CB8AC3E}">
        <p14:creationId xmlns:p14="http://schemas.microsoft.com/office/powerpoint/2010/main" val="35025188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gram rubrik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FE721F-116A-014A-9C40-A95D48BE06AB}"/>
              </a:ext>
              <a:ext uri="{C183D7F6-B498-43B3-948B-1728B52AA6E4}">
                <adec:decorative xmlns:adec="http://schemas.microsoft.com/office/drawing/2017/decorative" val="1"/>
              </a:ext>
            </a:extLst>
          </p:cNvPr>
          <p:cNvSpPr/>
          <p:nvPr userDrawn="1"/>
        </p:nvSpPr>
        <p:spPr>
          <a:xfrm>
            <a:off x="0" y="0"/>
            <a:ext cx="2714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dirty="0"/>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587376" y="6343423"/>
            <a:ext cx="1293253" cy="330856"/>
          </a:xfrm>
        </p:spPr>
        <p:txBody>
          <a:bodyPr/>
          <a:lstStyle/>
          <a:p>
            <a:fld id="{30DE30AE-D41D-1B42-9F9E-DEBE1EF30DEF}" type="datetimeFigureOut">
              <a:rPr lang="sv-SE" smtClean="0"/>
              <a:pPr/>
              <a:t>2022-03-17</a:t>
            </a:fld>
            <a:r>
              <a:rPr lang="sv-SE" dirty="0"/>
              <a:t> |</a:t>
            </a:r>
          </a:p>
        </p:txBody>
      </p:sp>
      <p:sp>
        <p:nvSpPr>
          <p:cNvPr id="12" name="Platshållare för innehåll 3">
            <a:extLst>
              <a:ext uri="{FF2B5EF4-FFF2-40B4-BE49-F238E27FC236}">
                <a16:creationId xmlns:a16="http://schemas.microsoft.com/office/drawing/2014/main" id="{FC02C5CD-9879-D345-997D-DB8FBD3AABB4}"/>
              </a:ext>
            </a:extLst>
          </p:cNvPr>
          <p:cNvSpPr>
            <a:spLocks noGrp="1"/>
          </p:cNvSpPr>
          <p:nvPr>
            <p:ph sz="half" idx="14"/>
          </p:nvPr>
        </p:nvSpPr>
        <p:spPr>
          <a:xfrm>
            <a:off x="6065382" y="1635368"/>
            <a:ext cx="518160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6124962" y="438109"/>
            <a:ext cx="5181600" cy="935038"/>
          </a:xfrm>
        </p:spPr>
        <p:txBody>
          <a:bodyPr anchor="b">
            <a:normAutofit/>
          </a:bodyPr>
          <a:lstStyle>
            <a:lvl1pPr marL="0" indent="0">
              <a:buNone/>
              <a:defRPr sz="1800" b="1"/>
            </a:lvl1pPr>
          </a:lstStyle>
          <a:p>
            <a:pPr lvl="0"/>
            <a:r>
              <a:rPr lang="sv-SE" dirty="0"/>
              <a:t>Grafrubriker</a:t>
            </a:r>
          </a:p>
        </p:txBody>
      </p:sp>
      <p:sp>
        <p:nvSpPr>
          <p:cNvPr id="9" name="Platshållare för innehåll 2">
            <a:extLst>
              <a:ext uri="{FF2B5EF4-FFF2-40B4-BE49-F238E27FC236}">
                <a16:creationId xmlns:a16="http://schemas.microsoft.com/office/drawing/2014/main" id="{558F1EF2-B929-EA4F-A0B6-937385C9720A}"/>
              </a:ext>
            </a:extLst>
          </p:cNvPr>
          <p:cNvSpPr>
            <a:spLocks noGrp="1"/>
          </p:cNvSpPr>
          <p:nvPr>
            <p:ph sz="half" idx="13"/>
          </p:nvPr>
        </p:nvSpPr>
        <p:spPr>
          <a:xfrm>
            <a:off x="602569" y="1641025"/>
            <a:ext cx="518160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596908" y="441326"/>
            <a:ext cx="518160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587376" y="-1127365"/>
            <a:ext cx="10925627" cy="907193"/>
          </a:xfrm>
        </p:spPr>
        <p:txBody>
          <a:bodyPr/>
          <a:lstStyle>
            <a:lvl1pPr>
              <a:defRPr>
                <a:latin typeface="+mj-lt"/>
              </a:defRPr>
            </a:lvl1pPr>
          </a:lstStyle>
          <a:p>
            <a:r>
              <a:rPr lang="sv-SE" dirty="0"/>
              <a:t>Bara grafer</a:t>
            </a:r>
          </a:p>
        </p:txBody>
      </p:sp>
    </p:spTree>
    <p:extLst>
      <p:ext uri="{BB962C8B-B14F-4D97-AF65-F5344CB8AC3E}">
        <p14:creationId xmlns:p14="http://schemas.microsoft.com/office/powerpoint/2010/main" val="1756300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pecialsid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E86A45-89C2-2949-B13B-327C2CBEDAF4}"/>
              </a:ext>
              <a:ext uri="{C183D7F6-B498-43B3-948B-1728B52AA6E4}">
                <adec:decorative xmlns:adec="http://schemas.microsoft.com/office/drawing/2017/decorative" val="1"/>
              </a:ext>
            </a:extLst>
          </p:cNvPr>
          <p:cNvSpPr/>
          <p:nvPr userDrawn="1"/>
        </p:nvSpPr>
        <p:spPr>
          <a:xfrm>
            <a:off x="6487774" y="0"/>
            <a:ext cx="57042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714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pic>
        <p:nvPicPr>
          <p:cNvPr id="15" name="Bildobjekt 14">
            <a:extLst>
              <a:ext uri="{FF2B5EF4-FFF2-40B4-BE49-F238E27FC236}">
                <a16:creationId xmlns:a16="http://schemas.microsoft.com/office/drawing/2014/main" id="{CDDB25BF-02A2-B94D-B698-10FEE137571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512756" y="6129867"/>
            <a:ext cx="2091872" cy="535568"/>
          </a:xfrm>
          <a:prstGeom prst="rect">
            <a:avLst/>
          </a:prstGeom>
        </p:spPr>
      </p:pic>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2022-03-17</a:t>
            </a:fld>
            <a:endParaRPr lang="sv-SE"/>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602183" y="2519613"/>
            <a:ext cx="5157787" cy="3684588"/>
          </a:xfrm>
        </p:spPr>
        <p:txBody>
          <a:bodyPr/>
          <a:lstStyle>
            <a:lvl1pPr>
              <a:defRPr sz="1800"/>
            </a:lvl1pPr>
            <a:lvl2pPr>
              <a:defRPr sz="1600"/>
            </a:lvl2pPr>
            <a:lvl3pPr>
              <a:defRPr sz="14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605897" y="1640807"/>
            <a:ext cx="5157787"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E935FCA6-166B-6C4A-A736-31009CD17F99}"/>
              </a:ext>
            </a:extLst>
          </p:cNvPr>
          <p:cNvSpPr>
            <a:spLocks noGrp="1"/>
          </p:cNvSpPr>
          <p:nvPr>
            <p:ph type="title" hasCustomPrompt="1"/>
          </p:nvPr>
        </p:nvSpPr>
        <p:spPr>
          <a:xfrm>
            <a:off x="604172" y="469170"/>
            <a:ext cx="10925627" cy="907193"/>
          </a:xfrm>
        </p:spPr>
        <p:txBody>
          <a:bodyPr/>
          <a:lstStyle/>
          <a:p>
            <a:r>
              <a:rPr lang="sv-SE" dirty="0" err="1"/>
              <a:t>Specialsida</a:t>
            </a:r>
            <a:endParaRPr lang="sv-SE" dirty="0"/>
          </a:p>
        </p:txBody>
      </p:sp>
    </p:spTree>
    <p:extLst>
      <p:ext uri="{BB962C8B-B14F-4D97-AF65-F5344CB8AC3E}">
        <p14:creationId xmlns:p14="http://schemas.microsoft.com/office/powerpoint/2010/main" val="3256125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 innehåll utan kan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96705-57B4-0843-A212-77192500B1F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5C706AC9-93B9-754F-9E0C-BE3E03AB6FD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4" name="Platshållare för datum 3">
            <a:extLst>
              <a:ext uri="{FF2B5EF4-FFF2-40B4-BE49-F238E27FC236}">
                <a16:creationId xmlns:a16="http://schemas.microsoft.com/office/drawing/2014/main" id="{C3D52669-0E6C-1840-9713-AA3542FA3940}"/>
              </a:ext>
              <a:ext uri="{C183D7F6-B498-43B3-948B-1728B52AA6E4}">
                <adec:decorative xmlns:adec="http://schemas.microsoft.com/office/drawing/2017/decorative" val="1"/>
              </a:ext>
            </a:extLst>
          </p:cNvPr>
          <p:cNvSpPr>
            <a:spLocks noGrp="1"/>
          </p:cNvSpPr>
          <p:nvPr>
            <p:ph type="dt" sz="half" idx="10"/>
          </p:nvPr>
        </p:nvSpPr>
        <p:spPr>
          <a:xfrm>
            <a:off x="587377" y="6343423"/>
            <a:ext cx="1322869" cy="330856"/>
          </a:xfrm>
        </p:spPr>
        <p:txBody>
          <a:bodyPr/>
          <a:lstStyle/>
          <a:p>
            <a:fld id="{30DE30AE-D41D-1B42-9F9E-DEBE1EF30DEF}" type="datetimeFigureOut">
              <a:rPr lang="sv-SE" smtClean="0"/>
              <a:t>2022-03-17</a:t>
            </a:fld>
            <a:endParaRPr lang="sv-SE" dirty="0"/>
          </a:p>
        </p:txBody>
      </p:sp>
      <p:sp>
        <p:nvSpPr>
          <p:cNvPr id="3" name="Platshållare för innehåll 2">
            <a:extLst>
              <a:ext uri="{FF2B5EF4-FFF2-40B4-BE49-F238E27FC236}">
                <a16:creationId xmlns:a16="http://schemas.microsoft.com/office/drawing/2014/main" id="{5F676901-F9C7-3644-9552-4487EB53E3E8}"/>
              </a:ext>
            </a:extLst>
          </p:cNvPr>
          <p:cNvSpPr>
            <a:spLocks noGrp="1"/>
          </p:cNvSpPr>
          <p:nvPr>
            <p:ph idx="1"/>
          </p:nvPr>
        </p:nvSpPr>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8" name="Rak 7">
            <a:extLst>
              <a:ext uri="{FF2B5EF4-FFF2-40B4-BE49-F238E27FC236}">
                <a16:creationId xmlns:a16="http://schemas.microsoft.com/office/drawing/2014/main" id="{90964437-A60B-5740-8BAC-4B1934ACE4E1}"/>
              </a:ext>
            </a:extLst>
          </p:cNvPr>
          <p:cNvCxnSpPr>
            <a:cxnSpLocks/>
          </p:cNvCxnSpPr>
          <p:nvPr userDrawn="1"/>
        </p:nvCxnSpPr>
        <p:spPr>
          <a:xfrm flipV="1">
            <a:off x="602570" y="1376367"/>
            <a:ext cx="11002057"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ubrik 1">
            <a:extLst>
              <a:ext uri="{FF2B5EF4-FFF2-40B4-BE49-F238E27FC236}">
                <a16:creationId xmlns:a16="http://schemas.microsoft.com/office/drawing/2014/main" id="{775177C9-7FBD-1847-A139-18F834CCC0F3}"/>
              </a:ext>
            </a:extLst>
          </p:cNvPr>
          <p:cNvSpPr>
            <a:spLocks noGrp="1"/>
          </p:cNvSpPr>
          <p:nvPr>
            <p:ph type="title" hasCustomPrompt="1"/>
          </p:nvPr>
        </p:nvSpPr>
        <p:spPr>
          <a:xfrm>
            <a:off x="604172" y="469170"/>
            <a:ext cx="10925627" cy="907193"/>
          </a:xfrm>
        </p:spPr>
        <p:txBody>
          <a:bodyPr/>
          <a:lstStyle/>
          <a:p>
            <a:r>
              <a:rPr lang="sv-SE" dirty="0"/>
              <a:t>Rubrik för sida med text</a:t>
            </a:r>
          </a:p>
        </p:txBody>
      </p:sp>
    </p:spTree>
    <p:extLst>
      <p:ext uri="{BB962C8B-B14F-4D97-AF65-F5344CB8AC3E}">
        <p14:creationId xmlns:p14="http://schemas.microsoft.com/office/powerpoint/2010/main" val="3700673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gramrubriker utan kan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endParaRPr lang="sv-SE" dirty="0"/>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587376" y="6343423"/>
            <a:ext cx="1293253" cy="330856"/>
          </a:xfrm>
        </p:spPr>
        <p:txBody>
          <a:bodyPr/>
          <a:lstStyle/>
          <a:p>
            <a:fld id="{30DE30AE-D41D-1B42-9F9E-DEBE1EF30DEF}" type="datetimeFigureOut">
              <a:rPr lang="sv-SE" smtClean="0"/>
              <a:pPr/>
              <a:t>2022-03-17</a:t>
            </a:fld>
            <a:r>
              <a:rPr lang="sv-SE" dirty="0"/>
              <a:t> |</a:t>
            </a:r>
          </a:p>
        </p:txBody>
      </p:sp>
      <p:sp>
        <p:nvSpPr>
          <p:cNvPr id="12" name="Platshållare för innehåll 3">
            <a:extLst>
              <a:ext uri="{FF2B5EF4-FFF2-40B4-BE49-F238E27FC236}">
                <a16:creationId xmlns:a16="http://schemas.microsoft.com/office/drawing/2014/main" id="{3330B1BF-D62F-0142-A411-292AAEFBD3FB}"/>
              </a:ext>
            </a:extLst>
          </p:cNvPr>
          <p:cNvSpPr>
            <a:spLocks noGrp="1"/>
          </p:cNvSpPr>
          <p:nvPr>
            <p:ph sz="half" idx="14"/>
          </p:nvPr>
        </p:nvSpPr>
        <p:spPr>
          <a:xfrm>
            <a:off x="6065382" y="1635368"/>
            <a:ext cx="518160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6124962" y="438109"/>
            <a:ext cx="5181600" cy="935038"/>
          </a:xfrm>
        </p:spPr>
        <p:txBody>
          <a:bodyPr anchor="b">
            <a:normAutofit/>
          </a:bodyPr>
          <a:lstStyle>
            <a:lvl1pPr marL="0" indent="0">
              <a:buNone/>
              <a:defRPr sz="1800" b="1"/>
            </a:lvl1pPr>
          </a:lstStyle>
          <a:p>
            <a:pPr lvl="0"/>
            <a:r>
              <a:rPr lang="sv-SE" dirty="0"/>
              <a:t>Grafrubriker</a:t>
            </a:r>
          </a:p>
        </p:txBody>
      </p:sp>
      <p:sp>
        <p:nvSpPr>
          <p:cNvPr id="8" name="Platshållare för innehåll 2">
            <a:extLst>
              <a:ext uri="{FF2B5EF4-FFF2-40B4-BE49-F238E27FC236}">
                <a16:creationId xmlns:a16="http://schemas.microsoft.com/office/drawing/2014/main" id="{FC0D75DC-00CA-C545-909E-A73F3E2EEAD0}"/>
              </a:ext>
            </a:extLst>
          </p:cNvPr>
          <p:cNvSpPr>
            <a:spLocks noGrp="1"/>
          </p:cNvSpPr>
          <p:nvPr>
            <p:ph sz="half" idx="13"/>
          </p:nvPr>
        </p:nvSpPr>
        <p:spPr>
          <a:xfrm>
            <a:off x="602569" y="1641025"/>
            <a:ext cx="518160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596908" y="441326"/>
            <a:ext cx="518160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587376" y="-1127365"/>
            <a:ext cx="10925627" cy="907193"/>
          </a:xfrm>
        </p:spPr>
        <p:txBody>
          <a:bodyPr/>
          <a:lstStyle>
            <a:lvl1pPr>
              <a:defRPr>
                <a:latin typeface="+mj-lt"/>
              </a:defRPr>
            </a:lvl1pPr>
          </a:lstStyle>
          <a:p>
            <a:r>
              <a:rPr lang="sv-SE" dirty="0"/>
              <a:t>Bara grafer</a:t>
            </a:r>
          </a:p>
        </p:txBody>
      </p:sp>
    </p:spTree>
    <p:extLst>
      <p:ext uri="{BB962C8B-B14F-4D97-AF65-F5344CB8AC3E}">
        <p14:creationId xmlns:p14="http://schemas.microsoft.com/office/powerpoint/2010/main" val="3871311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35ACF2-BFFD-B449-932B-B73DD1E0797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8883DD0-55D0-7E40-B28D-10981787FF3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3BF7397-D7C3-854D-BE2B-6B6DC410DB6D}"/>
              </a:ext>
            </a:extLst>
          </p:cNvPr>
          <p:cNvSpPr>
            <a:spLocks noGrp="1"/>
          </p:cNvSpPr>
          <p:nvPr>
            <p:ph type="dt" sz="half" idx="10"/>
          </p:nvPr>
        </p:nvSpPr>
        <p:spPr/>
        <p:txBody>
          <a:bodyPr/>
          <a:lstStyle/>
          <a:p>
            <a:fld id="{02B9B0D7-2B7F-174C-8617-0FD0665CD44A}" type="datetimeFigureOut">
              <a:rPr lang="sv-SE" smtClean="0"/>
              <a:t>2022-03-17</a:t>
            </a:fld>
            <a:endParaRPr lang="sv-SE"/>
          </a:p>
        </p:txBody>
      </p:sp>
      <p:sp>
        <p:nvSpPr>
          <p:cNvPr id="5" name="Platshållare för sidfot 4">
            <a:extLst>
              <a:ext uri="{FF2B5EF4-FFF2-40B4-BE49-F238E27FC236}">
                <a16:creationId xmlns:a16="http://schemas.microsoft.com/office/drawing/2014/main" id="{5910751F-27DC-F540-A71E-28BB1BF98DC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2BCA110-EB4F-9C41-9A4D-E631828CBF57}"/>
              </a:ext>
            </a:extLst>
          </p:cNvPr>
          <p:cNvSpPr>
            <a:spLocks noGrp="1"/>
          </p:cNvSpPr>
          <p:nvPr>
            <p:ph type="sldNum" sz="quarter" idx="12"/>
          </p:nvPr>
        </p:nvSpPr>
        <p:spPr/>
        <p:txBody>
          <a:bodyPr/>
          <a:lstStyle/>
          <a:p>
            <a:fld id="{81EE6E07-05CB-DD48-AFBD-9521CC031794}" type="slidenum">
              <a:rPr lang="sv-SE" smtClean="0"/>
              <a:t>‹#›</a:t>
            </a:fld>
            <a:endParaRPr lang="sv-SE"/>
          </a:p>
        </p:txBody>
      </p:sp>
    </p:spTree>
    <p:extLst>
      <p:ext uri="{BB962C8B-B14F-4D97-AF65-F5344CB8AC3E}">
        <p14:creationId xmlns:p14="http://schemas.microsoft.com/office/powerpoint/2010/main" val="1081997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 rubrik2 + 2kolumner utan kant">
    <p:spTree>
      <p:nvGrpSpPr>
        <p:cNvPr id="1" name=""/>
        <p:cNvGrpSpPr/>
        <p:nvPr/>
      </p:nvGrpSpPr>
      <p:grpSpPr>
        <a:xfrm>
          <a:off x="0" y="0"/>
          <a:ext cx="0" cy="0"/>
          <a:chOff x="0" y="0"/>
          <a:chExt cx="0" cy="0"/>
        </a:xfrm>
      </p:grpSpPr>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2022-03-17</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587376" y="1681163"/>
            <a:ext cx="5157787" cy="823912"/>
          </a:xfrm>
        </p:spPr>
        <p:txBody>
          <a:bodyPr anchor="b"/>
          <a:lstStyle>
            <a:lvl1pPr marL="0" indent="0">
              <a:buNone/>
              <a:defRPr sz="24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0" name="Rubrik 1">
            <a:extLst>
              <a:ext uri="{FF2B5EF4-FFF2-40B4-BE49-F238E27FC236}">
                <a16:creationId xmlns:a16="http://schemas.microsoft.com/office/drawing/2014/main" id="{BCDE0901-3682-CC4F-BD50-FA320568ADE2}"/>
              </a:ext>
            </a:extLst>
          </p:cNvPr>
          <p:cNvSpPr>
            <a:spLocks noGrp="1"/>
          </p:cNvSpPr>
          <p:nvPr>
            <p:ph type="title" hasCustomPrompt="1"/>
          </p:nvPr>
        </p:nvSpPr>
        <p:spPr>
          <a:xfrm>
            <a:off x="604172" y="469170"/>
            <a:ext cx="10925627" cy="907193"/>
          </a:xfrm>
        </p:spPr>
        <p:txBody>
          <a:bodyPr/>
          <a:lstStyle/>
          <a:p>
            <a:r>
              <a:rPr lang="sv-SE" dirty="0"/>
              <a:t>Rubrik för sida med text</a:t>
            </a:r>
          </a:p>
        </p:txBody>
      </p:sp>
    </p:spTree>
    <p:extLst>
      <p:ext uri="{BB962C8B-B14F-4D97-AF65-F5344CB8AC3E}">
        <p14:creationId xmlns:p14="http://schemas.microsoft.com/office/powerpoint/2010/main" val="3421559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 2 kolumner. Utan kant.">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2022-03-17</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6065382" y="1635368"/>
            <a:ext cx="518160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602569" y="1641025"/>
            <a:ext cx="518160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ubrik 1">
            <a:extLst>
              <a:ext uri="{FF2B5EF4-FFF2-40B4-BE49-F238E27FC236}">
                <a16:creationId xmlns:a16="http://schemas.microsoft.com/office/drawing/2014/main" id="{FC60CA81-45A0-1D4F-8911-EB3D2A06930A}"/>
              </a:ext>
            </a:extLst>
          </p:cNvPr>
          <p:cNvSpPr>
            <a:spLocks noGrp="1"/>
          </p:cNvSpPr>
          <p:nvPr>
            <p:ph type="title" hasCustomPrompt="1"/>
          </p:nvPr>
        </p:nvSpPr>
        <p:spPr>
          <a:xfrm>
            <a:off x="604172" y="469170"/>
            <a:ext cx="10925627" cy="907193"/>
          </a:xfrm>
        </p:spPr>
        <p:txBody>
          <a:bodyPr/>
          <a:lstStyle/>
          <a:p>
            <a:r>
              <a:rPr lang="sv-SE" dirty="0"/>
              <a:t>Rubrik för sida med text</a:t>
            </a:r>
          </a:p>
        </p:txBody>
      </p:sp>
    </p:spTree>
    <p:extLst>
      <p:ext uri="{BB962C8B-B14F-4D97-AF65-F5344CB8AC3E}">
        <p14:creationId xmlns:p14="http://schemas.microsoft.com/office/powerpoint/2010/main" val="36249273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12192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512756" y="6129867"/>
            <a:ext cx="2091872"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4448902" y="5691222"/>
            <a:ext cx="2004646"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2215659" y="4687291"/>
            <a:ext cx="2004646"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1" y="3429001"/>
            <a:ext cx="2004646"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934953" y="2262221"/>
            <a:ext cx="8346831"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813615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4456411" y="5691222"/>
            <a:ext cx="2004646" cy="116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2223167" y="4687291"/>
            <a:ext cx="2004646" cy="2170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7510" y="3429001"/>
            <a:ext cx="2004646"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604172" y="469170"/>
            <a:ext cx="10925627"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18117386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2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12192000" cy="6958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9" name="Bildobjekt 8">
            <a:extLst>
              <a:ext uri="{FF2B5EF4-FFF2-40B4-BE49-F238E27FC236}">
                <a16:creationId xmlns:a16="http://schemas.microsoft.com/office/drawing/2014/main" id="{99C13DB8-D815-774B-9BED-AC947DCD144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512756" y="6129867"/>
            <a:ext cx="2091872"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4448902" y="5691222"/>
            <a:ext cx="2004646"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2215659" y="4687291"/>
            <a:ext cx="2004646"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1" y="3429001"/>
            <a:ext cx="2004646"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2406316" y="3000550"/>
            <a:ext cx="7379369" cy="1166779"/>
          </a:xfrm>
        </p:spPr>
        <p:txBody>
          <a:bodyPr>
            <a:normAutofit/>
          </a:bodyPr>
          <a:lstStyle>
            <a:lvl1pPr marL="0" indent="0" algn="ctr">
              <a:buNone/>
              <a:defRPr sz="2400" b="0">
                <a:solidFill>
                  <a:schemeClr val="accent2">
                    <a:lumMod val="50000"/>
                  </a:schemeClr>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922583" y="1548443"/>
            <a:ext cx="8346831" cy="1166779"/>
          </a:xfrm>
        </p:spPr>
        <p:txBody>
          <a:bodyPr anchor="b">
            <a:normAutofit/>
          </a:bodyPr>
          <a:lstStyle>
            <a:lvl1pPr algn="ctr">
              <a:defRPr sz="3600" b="1" i="0">
                <a:solidFill>
                  <a:schemeClr val="accent2">
                    <a:lumMod val="50000"/>
                  </a:schemeClr>
                </a:solidFill>
                <a:latin typeface="Arial Black" panose="020B0604020202020204" pitchFamily="34" charset="0"/>
                <a:cs typeface="Arial Black" panose="020B0604020202020204" pitchFamily="34" charset="0"/>
              </a:defRPr>
            </a:lvl1pPr>
          </a:lstStyle>
          <a:p>
            <a:r>
              <a:rPr lang="sv-SE" dirty="0"/>
              <a:t>Rubrik för rapport</a:t>
            </a:r>
          </a:p>
        </p:txBody>
      </p:sp>
    </p:spTree>
    <p:extLst>
      <p:ext uri="{BB962C8B-B14F-4D97-AF65-F5344CB8AC3E}">
        <p14:creationId xmlns:p14="http://schemas.microsoft.com/office/powerpoint/2010/main" val="4270601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D6D6C94-7CE0-EA43-9911-585A2EF3E69E}"/>
              </a:ext>
              <a:ext uri="{C183D7F6-B498-43B3-948B-1728B52AA6E4}">
                <adec:decorative xmlns:adec="http://schemas.microsoft.com/office/drawing/2017/decorative" val="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18" name="Bildobjekt 17">
            <a:extLst>
              <a:ext uri="{FF2B5EF4-FFF2-40B4-BE49-F238E27FC236}">
                <a16:creationId xmlns:a16="http://schemas.microsoft.com/office/drawing/2014/main" id="{BFE62F4D-CD8E-EC45-A63B-E9D4037974E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512756" y="6129867"/>
            <a:ext cx="2091872" cy="535568"/>
          </a:xfrm>
          <a:prstGeom prst="rect">
            <a:avLst/>
          </a:prstGeom>
        </p:spPr>
      </p:pic>
      <p:sp>
        <p:nvSpPr>
          <p:cNvPr id="16" name="Rektangel 15">
            <a:extLst>
              <a:ext uri="{FF2B5EF4-FFF2-40B4-BE49-F238E27FC236}">
                <a16:creationId xmlns:a16="http://schemas.microsoft.com/office/drawing/2014/main" id="{CB3C34F8-CF01-9045-B1F3-CB284842EBCF}"/>
              </a:ext>
              <a:ext uri="{C183D7F6-B498-43B3-948B-1728B52AA6E4}">
                <adec:decorative xmlns:adec="http://schemas.microsoft.com/office/drawing/2017/decorative" val="1"/>
              </a:ext>
            </a:extLst>
          </p:cNvPr>
          <p:cNvSpPr/>
          <p:nvPr userDrawn="1"/>
        </p:nvSpPr>
        <p:spPr>
          <a:xfrm>
            <a:off x="4448902" y="5691222"/>
            <a:ext cx="2004646"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4" name="Rektangel 13">
            <a:extLst>
              <a:ext uri="{FF2B5EF4-FFF2-40B4-BE49-F238E27FC236}">
                <a16:creationId xmlns:a16="http://schemas.microsoft.com/office/drawing/2014/main" id="{74AE863F-9683-3B44-9C13-3A81F897D973}"/>
              </a:ext>
              <a:ext uri="{C183D7F6-B498-43B3-948B-1728B52AA6E4}">
                <adec:decorative xmlns:adec="http://schemas.microsoft.com/office/drawing/2017/decorative" val="1"/>
              </a:ext>
            </a:extLst>
          </p:cNvPr>
          <p:cNvSpPr/>
          <p:nvPr userDrawn="1"/>
        </p:nvSpPr>
        <p:spPr>
          <a:xfrm>
            <a:off x="2215659" y="4687291"/>
            <a:ext cx="2004646"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1" name="Rektangel 10">
            <a:extLst>
              <a:ext uri="{FF2B5EF4-FFF2-40B4-BE49-F238E27FC236}">
                <a16:creationId xmlns:a16="http://schemas.microsoft.com/office/drawing/2014/main" id="{E3C506DC-D549-A34C-A913-B0245783E136}"/>
              </a:ext>
              <a:ext uri="{C183D7F6-B498-43B3-948B-1728B52AA6E4}">
                <adec:decorative xmlns:adec="http://schemas.microsoft.com/office/drawing/2017/decorative" val="1"/>
              </a:ext>
            </a:extLst>
          </p:cNvPr>
          <p:cNvSpPr/>
          <p:nvPr userDrawn="1"/>
        </p:nvSpPr>
        <p:spPr>
          <a:xfrm>
            <a:off x="1" y="3429001"/>
            <a:ext cx="2004646"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5" name="Rubrik 1">
            <a:extLst>
              <a:ext uri="{FF2B5EF4-FFF2-40B4-BE49-F238E27FC236}">
                <a16:creationId xmlns:a16="http://schemas.microsoft.com/office/drawing/2014/main" id="{846F9607-EC5F-6642-A2BA-E01E9308CEC6}"/>
              </a:ext>
            </a:extLst>
          </p:cNvPr>
          <p:cNvSpPr>
            <a:spLocks noGrp="1"/>
          </p:cNvSpPr>
          <p:nvPr>
            <p:ph type="title" hasCustomPrompt="1"/>
          </p:nvPr>
        </p:nvSpPr>
        <p:spPr>
          <a:xfrm>
            <a:off x="604172" y="469170"/>
            <a:ext cx="10925627" cy="907193"/>
          </a:xfrm>
        </p:spPr>
        <p:txBody>
          <a:bodyPr/>
          <a:lstStyle>
            <a:lvl1pPr>
              <a:defRPr>
                <a:solidFill>
                  <a:schemeClr val="accent2">
                    <a:lumMod val="50000"/>
                  </a:schemeClr>
                </a:solidFill>
              </a:defRPr>
            </a:lvl1pPr>
          </a:lstStyle>
          <a:p>
            <a:r>
              <a:rPr lang="sv-SE" dirty="0"/>
              <a:t>Kapitelavsnitt</a:t>
            </a:r>
          </a:p>
        </p:txBody>
      </p:sp>
    </p:spTree>
    <p:extLst>
      <p:ext uri="{BB962C8B-B14F-4D97-AF65-F5344CB8AC3E}">
        <p14:creationId xmlns:p14="http://schemas.microsoft.com/office/powerpoint/2010/main" val="434219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Alternativ framsid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94D1DAC-DC66-E245-A0ED-E408C0C58198}"/>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pic>
        <p:nvPicPr>
          <p:cNvPr id="9" name="Bildobjekt 8">
            <a:extLst>
              <a:ext uri="{FF2B5EF4-FFF2-40B4-BE49-F238E27FC236}">
                <a16:creationId xmlns:a16="http://schemas.microsoft.com/office/drawing/2014/main" id="{C4D04FC2-2F5B-BD44-8232-E4389CF99A2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173844" y="6237402"/>
            <a:ext cx="1492474" cy="410431"/>
          </a:xfrm>
          <a:prstGeom prst="rect">
            <a:avLst/>
          </a:prstGeom>
        </p:spPr>
      </p:pic>
      <p:sp>
        <p:nvSpPr>
          <p:cNvPr id="19" name="Ellips 18">
            <a:extLst>
              <a:ext uri="{FF2B5EF4-FFF2-40B4-BE49-F238E27FC236}">
                <a16:creationId xmlns:a16="http://schemas.microsoft.com/office/drawing/2014/main" id="{72390310-033E-D145-A37E-B24C93051F00}"/>
              </a:ext>
              <a:ext uri="{C183D7F6-B498-43B3-948B-1728B52AA6E4}">
                <adec:decorative xmlns:adec="http://schemas.microsoft.com/office/drawing/2017/decorative" val="1"/>
              </a:ext>
            </a:extLst>
          </p:cNvPr>
          <p:cNvSpPr/>
          <p:nvPr userDrawn="1"/>
        </p:nvSpPr>
        <p:spPr>
          <a:xfrm>
            <a:off x="10034778" y="5050966"/>
            <a:ext cx="1395911" cy="11332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18" name="Ellips 17">
            <a:extLst>
              <a:ext uri="{FF2B5EF4-FFF2-40B4-BE49-F238E27FC236}">
                <a16:creationId xmlns:a16="http://schemas.microsoft.com/office/drawing/2014/main" id="{DEEFEB6B-B3F5-AA48-AEFE-756ED979D187}"/>
              </a:ext>
              <a:ext uri="{C183D7F6-B498-43B3-948B-1728B52AA6E4}">
                <adec:decorative xmlns:adec="http://schemas.microsoft.com/office/drawing/2017/decorative" val="1"/>
              </a:ext>
            </a:extLst>
          </p:cNvPr>
          <p:cNvSpPr/>
          <p:nvPr userDrawn="1"/>
        </p:nvSpPr>
        <p:spPr>
          <a:xfrm>
            <a:off x="134926" y="4260330"/>
            <a:ext cx="1778281" cy="14426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15" name="Ellips 14">
            <a:extLst>
              <a:ext uri="{FF2B5EF4-FFF2-40B4-BE49-F238E27FC236}">
                <a16:creationId xmlns:a16="http://schemas.microsoft.com/office/drawing/2014/main" id="{659A03AC-2825-FB43-AE3A-9B3031508BF6}"/>
              </a:ext>
              <a:ext uri="{C183D7F6-B498-43B3-948B-1728B52AA6E4}">
                <adec:decorative xmlns:adec="http://schemas.microsoft.com/office/drawing/2017/decorative" val="1"/>
              </a:ext>
            </a:extLst>
          </p:cNvPr>
          <p:cNvSpPr/>
          <p:nvPr userDrawn="1"/>
        </p:nvSpPr>
        <p:spPr>
          <a:xfrm>
            <a:off x="-1107991" y="-1096749"/>
            <a:ext cx="5222010" cy="42444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524000" y="3395203"/>
            <a:ext cx="9144000" cy="1655762"/>
          </a:xfrm>
        </p:spPr>
        <p:txBody>
          <a:bodyPr>
            <a:normAutofit/>
          </a:bodyPr>
          <a:lstStyle>
            <a:lvl1pPr marL="0" indent="0" algn="ctr">
              <a:buNone/>
              <a:defRPr sz="3200" b="0">
                <a:solidFill>
                  <a:schemeClr val="tx1"/>
                </a:solidFill>
                <a:latin typeface="MADE TOMMY" panose="02000503000000020004" pitchFamily="2" charset="77"/>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a:t>
            </a:r>
          </a:p>
        </p:txBody>
      </p:sp>
      <p:cxnSp>
        <p:nvCxnSpPr>
          <p:cNvPr id="11" name="Rak 10">
            <a:extLst>
              <a:ext uri="{FF2B5EF4-FFF2-40B4-BE49-F238E27FC236}">
                <a16:creationId xmlns:a16="http://schemas.microsoft.com/office/drawing/2014/main" id="{71ACA54E-7346-4C4F-96A5-3DF7CA422E28}"/>
              </a:ext>
              <a:ext uri="{C183D7F6-B498-43B3-948B-1728B52AA6E4}">
                <adec:decorative xmlns:adec="http://schemas.microsoft.com/office/drawing/2017/decorative" val="1"/>
              </a:ext>
            </a:extLst>
          </p:cNvPr>
          <p:cNvCxnSpPr>
            <a:cxnSpLocks/>
          </p:cNvCxnSpPr>
          <p:nvPr userDrawn="1"/>
        </p:nvCxnSpPr>
        <p:spPr>
          <a:xfrm>
            <a:off x="2502569" y="3080085"/>
            <a:ext cx="73833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24000" y="1122364"/>
            <a:ext cx="9144000" cy="1620836"/>
          </a:xfrm>
        </p:spPr>
        <p:txBody>
          <a:bodyPr anchor="b"/>
          <a:lstStyle>
            <a:lvl1pPr algn="ctr">
              <a:defRPr sz="6000">
                <a:solidFill>
                  <a:schemeClr val="tx1"/>
                </a:solidFill>
                <a:latin typeface="MADE TOMMY" panose="02000503000000020004" pitchFamily="2" charset="77"/>
              </a:defRPr>
            </a:lvl1pPr>
          </a:lstStyle>
          <a:p>
            <a:r>
              <a:rPr lang="sv-SE" dirty="0"/>
              <a:t>Skriv rapportrubrik</a:t>
            </a:r>
          </a:p>
        </p:txBody>
      </p:sp>
    </p:spTree>
    <p:extLst>
      <p:ext uri="{BB962C8B-B14F-4D97-AF65-F5344CB8AC3E}">
        <p14:creationId xmlns:p14="http://schemas.microsoft.com/office/powerpoint/2010/main" val="3003444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3_Alternativ framsid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94D1DAC-DC66-E245-A0ED-E408C0C58198}"/>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pic>
        <p:nvPicPr>
          <p:cNvPr id="9" name="Bildobjekt 8">
            <a:extLst>
              <a:ext uri="{FF2B5EF4-FFF2-40B4-BE49-F238E27FC236}">
                <a16:creationId xmlns:a16="http://schemas.microsoft.com/office/drawing/2014/main" id="{C4D04FC2-2F5B-BD44-8232-E4389CF99A2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173844" y="6237402"/>
            <a:ext cx="1492474" cy="410431"/>
          </a:xfrm>
          <a:prstGeom prst="rect">
            <a:avLst/>
          </a:prstGeom>
        </p:spPr>
      </p:pic>
      <p:sp>
        <p:nvSpPr>
          <p:cNvPr id="19" name="Ellips 18">
            <a:extLst>
              <a:ext uri="{FF2B5EF4-FFF2-40B4-BE49-F238E27FC236}">
                <a16:creationId xmlns:a16="http://schemas.microsoft.com/office/drawing/2014/main" id="{72390310-033E-D145-A37E-B24C93051F00}"/>
              </a:ext>
              <a:ext uri="{C183D7F6-B498-43B3-948B-1728B52AA6E4}">
                <adec:decorative xmlns:adec="http://schemas.microsoft.com/office/drawing/2017/decorative" val="1"/>
              </a:ext>
            </a:extLst>
          </p:cNvPr>
          <p:cNvSpPr/>
          <p:nvPr userDrawn="1"/>
        </p:nvSpPr>
        <p:spPr>
          <a:xfrm>
            <a:off x="10034778" y="5050966"/>
            <a:ext cx="1395911" cy="11332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18" name="Ellips 17">
            <a:extLst>
              <a:ext uri="{FF2B5EF4-FFF2-40B4-BE49-F238E27FC236}">
                <a16:creationId xmlns:a16="http://schemas.microsoft.com/office/drawing/2014/main" id="{DEEFEB6B-B3F5-AA48-AEFE-756ED979D187}"/>
              </a:ext>
              <a:ext uri="{C183D7F6-B498-43B3-948B-1728B52AA6E4}">
                <adec:decorative xmlns:adec="http://schemas.microsoft.com/office/drawing/2017/decorative" val="1"/>
              </a:ext>
            </a:extLst>
          </p:cNvPr>
          <p:cNvSpPr/>
          <p:nvPr userDrawn="1"/>
        </p:nvSpPr>
        <p:spPr>
          <a:xfrm>
            <a:off x="134926" y="4260330"/>
            <a:ext cx="1778281" cy="14426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15" name="Ellips 14">
            <a:extLst>
              <a:ext uri="{FF2B5EF4-FFF2-40B4-BE49-F238E27FC236}">
                <a16:creationId xmlns:a16="http://schemas.microsoft.com/office/drawing/2014/main" id="{659A03AC-2825-FB43-AE3A-9B3031508BF6}"/>
              </a:ext>
              <a:ext uri="{C183D7F6-B498-43B3-948B-1728B52AA6E4}">
                <adec:decorative xmlns:adec="http://schemas.microsoft.com/office/drawing/2017/decorative" val="1"/>
              </a:ext>
            </a:extLst>
          </p:cNvPr>
          <p:cNvSpPr/>
          <p:nvPr userDrawn="1"/>
        </p:nvSpPr>
        <p:spPr>
          <a:xfrm>
            <a:off x="-1107991" y="-1096749"/>
            <a:ext cx="5222010" cy="42444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524000" y="3395203"/>
            <a:ext cx="9144000" cy="1655762"/>
          </a:xfrm>
        </p:spPr>
        <p:txBody>
          <a:bodyPr>
            <a:normAutofit/>
          </a:bodyPr>
          <a:lstStyle>
            <a:lvl1pPr marL="0" indent="0" algn="ctr">
              <a:buNone/>
              <a:defRPr sz="3200" b="0">
                <a:solidFill>
                  <a:schemeClr val="tx1"/>
                </a:solidFill>
                <a:latin typeface="MADE TOMMY" panose="02000503000000020004" pitchFamily="2" charset="77"/>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Undersökningar som leder till utveckling!</a:t>
            </a:r>
          </a:p>
        </p:txBody>
      </p:sp>
      <p:cxnSp>
        <p:nvCxnSpPr>
          <p:cNvPr id="11" name="Rak 10">
            <a:extLst>
              <a:ext uri="{FF2B5EF4-FFF2-40B4-BE49-F238E27FC236}">
                <a16:creationId xmlns:a16="http://schemas.microsoft.com/office/drawing/2014/main" id="{71ACA54E-7346-4C4F-96A5-3DF7CA422E28}"/>
              </a:ext>
              <a:ext uri="{C183D7F6-B498-43B3-948B-1728B52AA6E4}">
                <adec:decorative xmlns:adec="http://schemas.microsoft.com/office/drawing/2017/decorative" val="1"/>
              </a:ext>
            </a:extLst>
          </p:cNvPr>
          <p:cNvCxnSpPr>
            <a:cxnSpLocks/>
          </p:cNvCxnSpPr>
          <p:nvPr userDrawn="1"/>
        </p:nvCxnSpPr>
        <p:spPr>
          <a:xfrm>
            <a:off x="2502569" y="3080085"/>
            <a:ext cx="73833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24000" y="1122364"/>
            <a:ext cx="9144000" cy="1620836"/>
          </a:xfrm>
        </p:spPr>
        <p:txBody>
          <a:bodyPr anchor="b"/>
          <a:lstStyle>
            <a:lvl1pPr algn="ctr">
              <a:defRPr sz="6000">
                <a:solidFill>
                  <a:schemeClr val="tx1"/>
                </a:solidFill>
                <a:latin typeface="MADE TOMMY" panose="02000503000000020004" pitchFamily="2" charset="77"/>
              </a:defRPr>
            </a:lvl1pPr>
          </a:lstStyle>
          <a:p>
            <a:r>
              <a:rPr lang="sv-SE" dirty="0"/>
              <a:t>Tack!</a:t>
            </a:r>
          </a:p>
        </p:txBody>
      </p:sp>
    </p:spTree>
    <p:extLst>
      <p:ext uri="{BB962C8B-B14F-4D97-AF65-F5344CB8AC3E}">
        <p14:creationId xmlns:p14="http://schemas.microsoft.com/office/powerpoint/2010/main" val="2804565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Alternativ bi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6BF409F0-F454-D648-ABEC-DDDFB770FBED}"/>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FA2E6CEA-7338-6843-A9AA-8D3D06B5FC06}"/>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70B4B28A-DD6D-4941-A438-D37D93C8004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2022-03-17</a:t>
            </a:fld>
            <a:endParaRPr lang="sv-SE"/>
          </a:p>
        </p:txBody>
      </p:sp>
      <p:sp>
        <p:nvSpPr>
          <p:cNvPr id="3" name="Platshållare för bild 2">
            <a:extLst>
              <a:ext uri="{FF2B5EF4-FFF2-40B4-BE49-F238E27FC236}">
                <a16:creationId xmlns:a16="http://schemas.microsoft.com/office/drawing/2014/main" id="{71BF09BB-538B-F54B-A6FA-26CD048B008D}"/>
              </a:ext>
            </a:extLst>
          </p:cNvPr>
          <p:cNvSpPr>
            <a:spLocks noGrp="1"/>
          </p:cNvSpPr>
          <p:nvPr>
            <p:ph type="pic" idx="1"/>
          </p:nvPr>
        </p:nvSpPr>
        <p:spPr>
          <a:xfrm>
            <a:off x="5183189" y="987429"/>
            <a:ext cx="6172201"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BF89B414-A9D1-3B4B-A443-E6DC5C99FCAF}"/>
              </a:ext>
            </a:extLst>
          </p:cNvPr>
          <p:cNvSpPr>
            <a:spLocks noGrp="1"/>
          </p:cNvSpPr>
          <p:nvPr>
            <p:ph type="body" sz="half" idx="2"/>
          </p:nvPr>
        </p:nvSpPr>
        <p:spPr>
          <a:xfrm>
            <a:off x="839790" y="2057400"/>
            <a:ext cx="3932238"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85BFC5F2-13D6-064D-9D87-09BF0211A8D9}"/>
              </a:ext>
            </a:extLst>
          </p:cNvPr>
          <p:cNvSpPr>
            <a:spLocks noGrp="1"/>
          </p:cNvSpPr>
          <p:nvPr>
            <p:ph type="title"/>
          </p:nvPr>
        </p:nvSpPr>
        <p:spPr>
          <a:xfrm>
            <a:off x="839790" y="457200"/>
            <a:ext cx="3932238" cy="1600200"/>
          </a:xfrm>
        </p:spPr>
        <p:txBody>
          <a:bodyPr anchor="b"/>
          <a:lstStyle>
            <a:lvl1pPr>
              <a:defRPr sz="3200"/>
            </a:lvl1pPr>
          </a:lstStyle>
          <a:p>
            <a:r>
              <a:rPr lang="sv-SE"/>
              <a:t>Klicka här för att ändra mall för rubrikformat</a:t>
            </a:r>
          </a:p>
        </p:txBody>
      </p:sp>
    </p:spTree>
    <p:extLst>
      <p:ext uri="{BB962C8B-B14F-4D97-AF65-F5344CB8AC3E}">
        <p14:creationId xmlns:p14="http://schemas.microsoft.com/office/powerpoint/2010/main" val="5625787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06DD1E4-901E-3340-9FD2-14A78887B384}"/>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C950A1F8-9E83-BF49-B74A-90C3EB34A3E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BD0FB256-BB54-F244-AFC2-022D7D0B819B}"/>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2022-03-17</a:t>
            </a:fld>
            <a:endParaRPr lang="sv-SE"/>
          </a:p>
        </p:txBody>
      </p:sp>
      <p:sp>
        <p:nvSpPr>
          <p:cNvPr id="3" name="Platshållare för lodrät text 2">
            <a:extLst>
              <a:ext uri="{FF2B5EF4-FFF2-40B4-BE49-F238E27FC236}">
                <a16:creationId xmlns:a16="http://schemas.microsoft.com/office/drawing/2014/main" id="{58C9FE93-8779-0848-B602-893F30EF3F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14BCE9E8-A617-954D-86AB-C99ECEF2463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49118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0E58E6-522A-774A-9F93-DC43E5D06F6B}"/>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EF2C81D-689D-3341-B506-2EBB59E0CB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0894B597-F5BA-374E-9C20-9EC6807A4324}"/>
              </a:ext>
            </a:extLst>
          </p:cNvPr>
          <p:cNvSpPr>
            <a:spLocks noGrp="1"/>
          </p:cNvSpPr>
          <p:nvPr>
            <p:ph type="dt" sz="half" idx="10"/>
          </p:nvPr>
        </p:nvSpPr>
        <p:spPr/>
        <p:txBody>
          <a:bodyPr/>
          <a:lstStyle/>
          <a:p>
            <a:fld id="{02B9B0D7-2B7F-174C-8617-0FD0665CD44A}" type="datetimeFigureOut">
              <a:rPr lang="sv-SE" smtClean="0"/>
              <a:t>2022-03-17</a:t>
            </a:fld>
            <a:endParaRPr lang="sv-SE"/>
          </a:p>
        </p:txBody>
      </p:sp>
      <p:sp>
        <p:nvSpPr>
          <p:cNvPr id="5" name="Platshållare för sidfot 4">
            <a:extLst>
              <a:ext uri="{FF2B5EF4-FFF2-40B4-BE49-F238E27FC236}">
                <a16:creationId xmlns:a16="http://schemas.microsoft.com/office/drawing/2014/main" id="{447EA4A3-A874-8F4C-BAD1-2DF4DF650B7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CD6FA9B-38C9-A349-85EC-E6EEE495D0BC}"/>
              </a:ext>
            </a:extLst>
          </p:cNvPr>
          <p:cNvSpPr>
            <a:spLocks noGrp="1"/>
          </p:cNvSpPr>
          <p:nvPr>
            <p:ph type="sldNum" sz="quarter" idx="12"/>
          </p:nvPr>
        </p:nvSpPr>
        <p:spPr/>
        <p:txBody>
          <a:bodyPr/>
          <a:lstStyle/>
          <a:p>
            <a:fld id="{81EE6E07-05CB-DD48-AFBD-9521CC031794}" type="slidenum">
              <a:rPr lang="sv-SE" smtClean="0"/>
              <a:t>‹#›</a:t>
            </a:fld>
            <a:endParaRPr lang="sv-SE"/>
          </a:p>
        </p:txBody>
      </p:sp>
    </p:spTree>
    <p:extLst>
      <p:ext uri="{BB962C8B-B14F-4D97-AF65-F5344CB8AC3E}">
        <p14:creationId xmlns:p14="http://schemas.microsoft.com/office/powerpoint/2010/main" val="39085798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50B2F46-354A-3B41-979A-7FFCADCCF81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2022-03-17</a:t>
            </a:fld>
            <a:endParaRPr lang="sv-SE"/>
          </a:p>
        </p:txBody>
      </p:sp>
      <p:sp>
        <p:nvSpPr>
          <p:cNvPr id="5" name="Platshållare för sidfot 4">
            <a:extLst>
              <a:ext uri="{FF2B5EF4-FFF2-40B4-BE49-F238E27FC236}">
                <a16:creationId xmlns:a16="http://schemas.microsoft.com/office/drawing/2014/main" id="{DCBA30F8-E2B9-D945-9A0D-6377D7BD37A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191F28-3B57-FE4B-9743-A0F12AF5E2A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3" name="Platshållare för lodrät text 2">
            <a:extLst>
              <a:ext uri="{FF2B5EF4-FFF2-40B4-BE49-F238E27FC236}">
                <a16:creationId xmlns:a16="http://schemas.microsoft.com/office/drawing/2014/main" id="{1AF71305-B99A-AD44-96DD-717909CF24A4}"/>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Lodrät rubrik 1">
            <a:extLst>
              <a:ext uri="{FF2B5EF4-FFF2-40B4-BE49-F238E27FC236}">
                <a16:creationId xmlns:a16="http://schemas.microsoft.com/office/drawing/2014/main" id="{C7D7DD6F-9D58-C54F-824F-128EA17883F9}"/>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Tree>
    <p:extLst>
      <p:ext uri="{BB962C8B-B14F-4D97-AF65-F5344CB8AC3E}">
        <p14:creationId xmlns:p14="http://schemas.microsoft.com/office/powerpoint/2010/main" val="31196131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123416-E3CF-6247-9B90-836281F13CB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E774D01-B1B5-8C46-AC1A-E34A4770457F}"/>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8D3E6DE1-D3D9-DC44-B727-5919080BF887}"/>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6AD38D57-24D4-B144-A950-E11AEAB43D10}"/>
              </a:ext>
            </a:extLst>
          </p:cNvPr>
          <p:cNvSpPr>
            <a:spLocks noGrp="1"/>
          </p:cNvSpPr>
          <p:nvPr>
            <p:ph type="dt" sz="half" idx="10"/>
          </p:nvPr>
        </p:nvSpPr>
        <p:spPr/>
        <p:txBody>
          <a:bodyPr/>
          <a:lstStyle/>
          <a:p>
            <a:fld id="{02B9B0D7-2B7F-174C-8617-0FD0665CD44A}" type="datetimeFigureOut">
              <a:rPr lang="sv-SE" smtClean="0"/>
              <a:t>2022-03-17</a:t>
            </a:fld>
            <a:endParaRPr lang="sv-SE"/>
          </a:p>
        </p:txBody>
      </p:sp>
      <p:sp>
        <p:nvSpPr>
          <p:cNvPr id="6" name="Platshållare för sidfot 5">
            <a:extLst>
              <a:ext uri="{FF2B5EF4-FFF2-40B4-BE49-F238E27FC236}">
                <a16:creationId xmlns:a16="http://schemas.microsoft.com/office/drawing/2014/main" id="{96B21561-1F57-EC43-A5BC-BBED5923592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83A1461-6575-EF4B-BA6F-B01DAADA2AE6}"/>
              </a:ext>
            </a:extLst>
          </p:cNvPr>
          <p:cNvSpPr>
            <a:spLocks noGrp="1"/>
          </p:cNvSpPr>
          <p:nvPr>
            <p:ph type="sldNum" sz="quarter" idx="12"/>
          </p:nvPr>
        </p:nvSpPr>
        <p:spPr/>
        <p:txBody>
          <a:bodyPr/>
          <a:lstStyle/>
          <a:p>
            <a:fld id="{81EE6E07-05CB-DD48-AFBD-9521CC031794}" type="slidenum">
              <a:rPr lang="sv-SE" smtClean="0"/>
              <a:t>‹#›</a:t>
            </a:fld>
            <a:endParaRPr lang="sv-SE"/>
          </a:p>
        </p:txBody>
      </p:sp>
    </p:spTree>
    <p:extLst>
      <p:ext uri="{BB962C8B-B14F-4D97-AF65-F5344CB8AC3E}">
        <p14:creationId xmlns:p14="http://schemas.microsoft.com/office/powerpoint/2010/main" val="3813312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141449-0D8A-8443-94B7-8C9983A06A8D}"/>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28D56F9-FD16-B946-BA38-0B19359036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7E24F94-2A31-7844-B302-1860B19532BC}"/>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4C7B88E4-2990-2E4C-AC67-AD7F41FA42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44710191-FF9F-4B43-B527-83910DDC419B}"/>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1AF259D-F9E7-934B-AD20-65CFF8FA9EBC}"/>
              </a:ext>
            </a:extLst>
          </p:cNvPr>
          <p:cNvSpPr>
            <a:spLocks noGrp="1"/>
          </p:cNvSpPr>
          <p:nvPr>
            <p:ph type="dt" sz="half" idx="10"/>
          </p:nvPr>
        </p:nvSpPr>
        <p:spPr/>
        <p:txBody>
          <a:bodyPr/>
          <a:lstStyle/>
          <a:p>
            <a:fld id="{02B9B0D7-2B7F-174C-8617-0FD0665CD44A}" type="datetimeFigureOut">
              <a:rPr lang="sv-SE" smtClean="0"/>
              <a:t>2022-03-17</a:t>
            </a:fld>
            <a:endParaRPr lang="sv-SE"/>
          </a:p>
        </p:txBody>
      </p:sp>
      <p:sp>
        <p:nvSpPr>
          <p:cNvPr id="8" name="Platshållare för sidfot 7">
            <a:extLst>
              <a:ext uri="{FF2B5EF4-FFF2-40B4-BE49-F238E27FC236}">
                <a16:creationId xmlns:a16="http://schemas.microsoft.com/office/drawing/2014/main" id="{DB2027DF-D47D-3B4E-B5E1-0324B579015A}"/>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143E3926-D6AA-0C4A-ADC4-FF5F3A4E7706}"/>
              </a:ext>
            </a:extLst>
          </p:cNvPr>
          <p:cNvSpPr>
            <a:spLocks noGrp="1"/>
          </p:cNvSpPr>
          <p:nvPr>
            <p:ph type="sldNum" sz="quarter" idx="12"/>
          </p:nvPr>
        </p:nvSpPr>
        <p:spPr/>
        <p:txBody>
          <a:bodyPr/>
          <a:lstStyle/>
          <a:p>
            <a:fld id="{81EE6E07-05CB-DD48-AFBD-9521CC031794}" type="slidenum">
              <a:rPr lang="sv-SE" smtClean="0"/>
              <a:t>‹#›</a:t>
            </a:fld>
            <a:endParaRPr lang="sv-SE"/>
          </a:p>
        </p:txBody>
      </p:sp>
    </p:spTree>
    <p:extLst>
      <p:ext uri="{BB962C8B-B14F-4D97-AF65-F5344CB8AC3E}">
        <p14:creationId xmlns:p14="http://schemas.microsoft.com/office/powerpoint/2010/main" val="2482128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DCA895-E5B8-9240-9473-46969C7BFF2B}"/>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89532C9-68BD-6946-89A1-9A705E00B274}"/>
              </a:ext>
            </a:extLst>
          </p:cNvPr>
          <p:cNvSpPr>
            <a:spLocks noGrp="1"/>
          </p:cNvSpPr>
          <p:nvPr>
            <p:ph type="dt" sz="half" idx="10"/>
          </p:nvPr>
        </p:nvSpPr>
        <p:spPr/>
        <p:txBody>
          <a:bodyPr/>
          <a:lstStyle/>
          <a:p>
            <a:fld id="{02B9B0D7-2B7F-174C-8617-0FD0665CD44A}" type="datetimeFigureOut">
              <a:rPr lang="sv-SE" smtClean="0"/>
              <a:t>2022-03-17</a:t>
            </a:fld>
            <a:endParaRPr lang="sv-SE"/>
          </a:p>
        </p:txBody>
      </p:sp>
      <p:sp>
        <p:nvSpPr>
          <p:cNvPr id="4" name="Platshållare för sidfot 3">
            <a:extLst>
              <a:ext uri="{FF2B5EF4-FFF2-40B4-BE49-F238E27FC236}">
                <a16:creationId xmlns:a16="http://schemas.microsoft.com/office/drawing/2014/main" id="{390ADACB-F8EF-3E4E-B969-96A5CB9FC90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84B86019-E9C4-BA4F-9B43-9D68B45D4EA4}"/>
              </a:ext>
            </a:extLst>
          </p:cNvPr>
          <p:cNvSpPr>
            <a:spLocks noGrp="1"/>
          </p:cNvSpPr>
          <p:nvPr>
            <p:ph type="sldNum" sz="quarter" idx="12"/>
          </p:nvPr>
        </p:nvSpPr>
        <p:spPr/>
        <p:txBody>
          <a:bodyPr/>
          <a:lstStyle/>
          <a:p>
            <a:fld id="{81EE6E07-05CB-DD48-AFBD-9521CC031794}" type="slidenum">
              <a:rPr lang="sv-SE" smtClean="0"/>
              <a:t>‹#›</a:t>
            </a:fld>
            <a:endParaRPr lang="sv-SE"/>
          </a:p>
        </p:txBody>
      </p:sp>
    </p:spTree>
    <p:extLst>
      <p:ext uri="{BB962C8B-B14F-4D97-AF65-F5344CB8AC3E}">
        <p14:creationId xmlns:p14="http://schemas.microsoft.com/office/powerpoint/2010/main" val="4054801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CBA5D92-9204-8242-96F6-37BC1ADABC49}"/>
              </a:ext>
            </a:extLst>
          </p:cNvPr>
          <p:cNvSpPr>
            <a:spLocks noGrp="1"/>
          </p:cNvSpPr>
          <p:nvPr>
            <p:ph type="dt" sz="half" idx="10"/>
          </p:nvPr>
        </p:nvSpPr>
        <p:spPr/>
        <p:txBody>
          <a:bodyPr/>
          <a:lstStyle/>
          <a:p>
            <a:fld id="{02B9B0D7-2B7F-174C-8617-0FD0665CD44A}" type="datetimeFigureOut">
              <a:rPr lang="sv-SE" smtClean="0"/>
              <a:t>2022-03-17</a:t>
            </a:fld>
            <a:endParaRPr lang="sv-SE"/>
          </a:p>
        </p:txBody>
      </p:sp>
      <p:sp>
        <p:nvSpPr>
          <p:cNvPr id="3" name="Platshållare för sidfot 2">
            <a:extLst>
              <a:ext uri="{FF2B5EF4-FFF2-40B4-BE49-F238E27FC236}">
                <a16:creationId xmlns:a16="http://schemas.microsoft.com/office/drawing/2014/main" id="{3E91A301-3421-DA46-9DA6-1CA8D42F47D3}"/>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39DF1CA-0029-AB4D-ADD2-8BDA729B021E}"/>
              </a:ext>
            </a:extLst>
          </p:cNvPr>
          <p:cNvSpPr>
            <a:spLocks noGrp="1"/>
          </p:cNvSpPr>
          <p:nvPr>
            <p:ph type="sldNum" sz="quarter" idx="12"/>
          </p:nvPr>
        </p:nvSpPr>
        <p:spPr/>
        <p:txBody>
          <a:bodyPr/>
          <a:lstStyle/>
          <a:p>
            <a:fld id="{81EE6E07-05CB-DD48-AFBD-9521CC031794}" type="slidenum">
              <a:rPr lang="sv-SE" smtClean="0"/>
              <a:t>‹#›</a:t>
            </a:fld>
            <a:endParaRPr lang="sv-SE"/>
          </a:p>
        </p:txBody>
      </p:sp>
    </p:spTree>
    <p:extLst>
      <p:ext uri="{BB962C8B-B14F-4D97-AF65-F5344CB8AC3E}">
        <p14:creationId xmlns:p14="http://schemas.microsoft.com/office/powerpoint/2010/main" val="3162930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87F7E7-FB49-1445-9FD1-FD6DC477830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544951A-F1CE-CA4A-9DF6-93CF8D0715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C67A5344-2CEE-F94F-A99D-63B3A4CA74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6AEB803-486C-CA4F-8824-575979C86C87}"/>
              </a:ext>
            </a:extLst>
          </p:cNvPr>
          <p:cNvSpPr>
            <a:spLocks noGrp="1"/>
          </p:cNvSpPr>
          <p:nvPr>
            <p:ph type="dt" sz="half" idx="10"/>
          </p:nvPr>
        </p:nvSpPr>
        <p:spPr/>
        <p:txBody>
          <a:bodyPr/>
          <a:lstStyle/>
          <a:p>
            <a:fld id="{02B9B0D7-2B7F-174C-8617-0FD0665CD44A}" type="datetimeFigureOut">
              <a:rPr lang="sv-SE" smtClean="0"/>
              <a:t>2022-03-17</a:t>
            </a:fld>
            <a:endParaRPr lang="sv-SE"/>
          </a:p>
        </p:txBody>
      </p:sp>
      <p:sp>
        <p:nvSpPr>
          <p:cNvPr id="6" name="Platshållare för sidfot 5">
            <a:extLst>
              <a:ext uri="{FF2B5EF4-FFF2-40B4-BE49-F238E27FC236}">
                <a16:creationId xmlns:a16="http://schemas.microsoft.com/office/drawing/2014/main" id="{44C9D819-B609-954F-99EC-A42B8D0F7DA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9970FF7-37D0-9649-B35F-61D2BF4676E9}"/>
              </a:ext>
            </a:extLst>
          </p:cNvPr>
          <p:cNvSpPr>
            <a:spLocks noGrp="1"/>
          </p:cNvSpPr>
          <p:nvPr>
            <p:ph type="sldNum" sz="quarter" idx="12"/>
          </p:nvPr>
        </p:nvSpPr>
        <p:spPr/>
        <p:txBody>
          <a:bodyPr/>
          <a:lstStyle/>
          <a:p>
            <a:fld id="{81EE6E07-05CB-DD48-AFBD-9521CC031794}" type="slidenum">
              <a:rPr lang="sv-SE" smtClean="0"/>
              <a:t>‹#›</a:t>
            </a:fld>
            <a:endParaRPr lang="sv-SE"/>
          </a:p>
        </p:txBody>
      </p:sp>
    </p:spTree>
    <p:extLst>
      <p:ext uri="{BB962C8B-B14F-4D97-AF65-F5344CB8AC3E}">
        <p14:creationId xmlns:p14="http://schemas.microsoft.com/office/powerpoint/2010/main" val="1058311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03B44D-085C-8B49-9087-3E43D37B8B8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1216FBBE-1D08-0248-9CEA-7819DF1EF8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5951AD58-C25A-2E44-A882-0E5D1B43AF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9672B09-B2B2-A641-B7EF-9812A5E407A1}"/>
              </a:ext>
            </a:extLst>
          </p:cNvPr>
          <p:cNvSpPr>
            <a:spLocks noGrp="1"/>
          </p:cNvSpPr>
          <p:nvPr>
            <p:ph type="dt" sz="half" idx="10"/>
          </p:nvPr>
        </p:nvSpPr>
        <p:spPr/>
        <p:txBody>
          <a:bodyPr/>
          <a:lstStyle/>
          <a:p>
            <a:fld id="{02B9B0D7-2B7F-174C-8617-0FD0665CD44A}" type="datetimeFigureOut">
              <a:rPr lang="sv-SE" smtClean="0"/>
              <a:t>2022-03-17</a:t>
            </a:fld>
            <a:endParaRPr lang="sv-SE"/>
          </a:p>
        </p:txBody>
      </p:sp>
      <p:sp>
        <p:nvSpPr>
          <p:cNvPr id="6" name="Platshållare för sidfot 5">
            <a:extLst>
              <a:ext uri="{FF2B5EF4-FFF2-40B4-BE49-F238E27FC236}">
                <a16:creationId xmlns:a16="http://schemas.microsoft.com/office/drawing/2014/main" id="{4944C7A3-FBAC-BD41-98CA-562A5AFF383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FB58CBE-CBCE-9A40-BC38-87880AB75BC7}"/>
              </a:ext>
            </a:extLst>
          </p:cNvPr>
          <p:cNvSpPr>
            <a:spLocks noGrp="1"/>
          </p:cNvSpPr>
          <p:nvPr>
            <p:ph type="sldNum" sz="quarter" idx="12"/>
          </p:nvPr>
        </p:nvSpPr>
        <p:spPr/>
        <p:txBody>
          <a:bodyPr/>
          <a:lstStyle/>
          <a:p>
            <a:fld id="{81EE6E07-05CB-DD48-AFBD-9521CC031794}" type="slidenum">
              <a:rPr lang="sv-SE" smtClean="0"/>
              <a:t>‹#›</a:t>
            </a:fld>
            <a:endParaRPr lang="sv-SE"/>
          </a:p>
        </p:txBody>
      </p:sp>
    </p:spTree>
    <p:extLst>
      <p:ext uri="{BB962C8B-B14F-4D97-AF65-F5344CB8AC3E}">
        <p14:creationId xmlns:p14="http://schemas.microsoft.com/office/powerpoint/2010/main" val="2026429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1.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F832ADE-E62A-6D4A-96D7-CACE4E3EFF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642AA2F-B9EB-9041-B1A5-A2D3240359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7461570-9FBF-3346-9002-3B435F3432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B9B0D7-2B7F-174C-8617-0FD0665CD44A}" type="datetimeFigureOut">
              <a:rPr lang="sv-SE" smtClean="0"/>
              <a:t>2022-03-17</a:t>
            </a:fld>
            <a:endParaRPr lang="sv-SE"/>
          </a:p>
        </p:txBody>
      </p:sp>
      <p:sp>
        <p:nvSpPr>
          <p:cNvPr id="5" name="Platshållare för sidfot 4">
            <a:extLst>
              <a:ext uri="{FF2B5EF4-FFF2-40B4-BE49-F238E27FC236}">
                <a16:creationId xmlns:a16="http://schemas.microsoft.com/office/drawing/2014/main" id="{C9490B2D-426F-CE4B-97D6-00E3ADB27F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AEA7E703-16C9-2C4A-8135-921AAD0418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EE6E07-05CB-DD48-AFBD-9521CC031794}" type="slidenum">
              <a:rPr lang="sv-SE" smtClean="0"/>
              <a:t>‹#›</a:t>
            </a:fld>
            <a:endParaRPr lang="sv-SE"/>
          </a:p>
        </p:txBody>
      </p:sp>
    </p:spTree>
    <p:extLst>
      <p:ext uri="{BB962C8B-B14F-4D97-AF65-F5344CB8AC3E}">
        <p14:creationId xmlns:p14="http://schemas.microsoft.com/office/powerpoint/2010/main" val="802482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21"/>
          <a:stretch>
            <a:fillRect/>
          </a:stretch>
        </p:blipFill>
        <p:spPr>
          <a:xfrm>
            <a:off x="9512756" y="6129867"/>
            <a:ext cx="2091872" cy="535568"/>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5734846" y="6355442"/>
            <a:ext cx="722310"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587377" y="6343423"/>
            <a:ext cx="1367292"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2022-03-17</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669144" y="6360633"/>
            <a:ext cx="4035084"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587375" y="1654176"/>
            <a:ext cx="11017250" cy="4351338"/>
          </a:xfrm>
          <a:prstGeom prst="rect">
            <a:avLst/>
          </a:prstGeom>
        </p:spPr>
        <p:txBody>
          <a:bodyPr vert="horz" lIns="91440" tIns="45720" rIns="91440" bIns="45720" rtlCol="0" anchor="t">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587375" y="469170"/>
            <a:ext cx="10925627" cy="907193"/>
          </a:xfrm>
          <a:prstGeom prst="rect">
            <a:avLst/>
          </a:prstGeom>
        </p:spPr>
        <p:txBody>
          <a:bodyPr vert="horz" lIns="91440" tIns="45720" rIns="91440" bIns="45720" rtlCol="0" anchor="b">
            <a:norm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42668236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6" indent="-228606" algn="l" defTabSz="914423" rtl="0" eaLnBrk="1" latinLnBrk="0" hangingPunct="1">
        <a:lnSpc>
          <a:spcPct val="90000"/>
        </a:lnSpc>
        <a:spcBef>
          <a:spcPts val="1001"/>
        </a:spcBef>
        <a:buFont typeface="Arial" panose="020B0604020202020204" pitchFamily="34" charset="0"/>
        <a:buChar char="•"/>
        <a:defRPr sz="24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4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4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p15:clr>
            <a:srgbClr val="F26B43"/>
          </p15:clr>
        </p15:guide>
        <p15:guide id="2" pos="6105">
          <p15:clr>
            <a:srgbClr val="F26B43"/>
          </p15:clr>
        </p15:guide>
        <p15:guide id="3" pos="135">
          <p15:clr>
            <a:srgbClr val="F26B43"/>
          </p15:clr>
        </p15:guide>
        <p15:guide id="4" orient="horz" pos="119">
          <p15:clr>
            <a:srgbClr val="F26B43"/>
          </p15:clr>
        </p15:guide>
        <p15:guide id="5" orient="horz" pos="278">
          <p15:clr>
            <a:srgbClr val="F26B43"/>
          </p15:clr>
        </p15:guide>
        <p15:guide id="6" orient="horz" pos="867">
          <p15:clr>
            <a:srgbClr val="F26B43"/>
          </p15:clr>
        </p15:guide>
        <p15:guide id="7" pos="301">
          <p15:clr>
            <a:srgbClr val="F26B43"/>
          </p15:clr>
        </p15:guide>
        <p15:guide id="8" orient="horz" pos="1026">
          <p15:clr>
            <a:srgbClr val="F26B43"/>
          </p15:clr>
        </p15:guide>
        <p15:guide id="9" pos="5939">
          <p15:clr>
            <a:srgbClr val="F26B43"/>
          </p15:clr>
        </p15:guide>
        <p15:guide id="10" orient="horz" pos="3997">
          <p15:clr>
            <a:srgbClr val="F26B43"/>
          </p15:clr>
        </p15:guide>
        <p15:guide id="11" orient="horz" pos="379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4.gi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chart" Target="../charts/chart17.xml"/></Relationships>
</file>

<file path=ppt/slides/_rels/slide3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chart" Target="../charts/char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hyperlink" Target="http://www.enkatfabriken.se/" TargetMode="External"/><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a:xfrm>
            <a:off x="2705100" y="1476657"/>
            <a:ext cx="6781800" cy="1166779"/>
          </a:xfrm>
        </p:spPr>
        <p:txBody>
          <a:bodyPr anchor="b">
            <a:normAutofit/>
          </a:bodyPr>
          <a:lstStyle/>
          <a:p>
            <a:r>
              <a:rPr lang="sv-SE" dirty="0" err="1"/>
              <a:t>Talboken</a:t>
            </a:r>
            <a:endParaRPr lang="sv-SE" dirty="0"/>
          </a:p>
        </p:txBody>
      </p:sp>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a:xfrm>
            <a:off x="3098132" y="3000549"/>
            <a:ext cx="5995737" cy="1166779"/>
          </a:xfrm>
        </p:spPr>
        <p:txBody>
          <a:bodyPr anchor="t">
            <a:normAutofit/>
          </a:bodyPr>
          <a:lstStyle/>
          <a:p>
            <a:r>
              <a:rPr lang="sv-SE" dirty="0"/>
              <a:t>Myndigheten för Tillgängliga Medier</a:t>
            </a:r>
          </a:p>
        </p:txBody>
      </p:sp>
      <p:pic>
        <p:nvPicPr>
          <p:cNvPr id="4" name="Bildobjekt 3">
            <a:extLst>
              <a:ext uri="{FF2B5EF4-FFF2-40B4-BE49-F238E27FC236}">
                <a16:creationId xmlns:a16="http://schemas.microsoft.com/office/drawing/2014/main" id="{4B7A10C6-964C-A141-A41C-6EADC9EB0AD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005448" y="298155"/>
            <a:ext cx="2946400" cy="1549400"/>
          </a:xfrm>
          <a:prstGeom prst="rect">
            <a:avLst/>
          </a:prstGeom>
        </p:spPr>
      </p:pic>
    </p:spTree>
    <p:extLst>
      <p:ext uri="{BB962C8B-B14F-4D97-AF65-F5344CB8AC3E}">
        <p14:creationId xmlns:p14="http://schemas.microsoft.com/office/powerpoint/2010/main" val="648122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0A6E422-5E2A-374B-85F0-4F8646A6E40F}"/>
              </a:ext>
            </a:extLst>
          </p:cNvPr>
          <p:cNvSpPr>
            <a:spLocks noGrp="1"/>
          </p:cNvSpPr>
          <p:nvPr>
            <p:ph type="title"/>
          </p:nvPr>
        </p:nvSpPr>
        <p:spPr/>
        <p:txBody>
          <a:bodyPr/>
          <a:lstStyle/>
          <a:p>
            <a:pPr rtl="0" eaLnBrk="1" latinLnBrk="0" hangingPunct="1"/>
            <a:r>
              <a:rPr lang="sv-SE" sz="1800" kern="1200" dirty="0">
                <a:solidFill>
                  <a:srgbClr val="000000"/>
                </a:solidFill>
                <a:effectLst/>
                <a:latin typeface="Arial" panose="020B0604020202020204" pitchFamily="34" charset="0"/>
                <a:ea typeface="+mn-ea"/>
                <a:cs typeface="+mn-cs"/>
              </a:rPr>
              <a:t>Hur väl lever MTM:s talböcker upp till dina förväntningar?</a:t>
            </a:r>
            <a:endParaRPr lang="sv-SE" dirty="0">
              <a:effectLst/>
            </a:endParaRPr>
          </a:p>
          <a:p>
            <a:endParaRPr lang="sv-SE" dirty="0"/>
          </a:p>
        </p:txBody>
      </p:sp>
      <p:graphicFrame>
        <p:nvGraphicFramePr>
          <p:cNvPr id="7" name="Tabell 6">
            <a:extLst>
              <a:ext uri="{FF2B5EF4-FFF2-40B4-BE49-F238E27FC236}">
                <a16:creationId xmlns:a16="http://schemas.microsoft.com/office/drawing/2014/main" id="{B4F5B843-8775-0243-A9A6-69704D6B0800}"/>
              </a:ext>
            </a:extLst>
          </p:cNvPr>
          <p:cNvGraphicFramePr>
            <a:graphicFrameLocks noGrp="1"/>
          </p:cNvGraphicFramePr>
          <p:nvPr>
            <p:extLst>
              <p:ext uri="{D42A27DB-BD31-4B8C-83A1-F6EECF244321}">
                <p14:modId xmlns:p14="http://schemas.microsoft.com/office/powerpoint/2010/main" val="3291842102"/>
              </p:ext>
            </p:extLst>
          </p:nvPr>
        </p:nvGraphicFramePr>
        <p:xfrm>
          <a:off x="477838" y="1376363"/>
          <a:ext cx="2417882" cy="972000"/>
        </p:xfrm>
        <a:graphic>
          <a:graphicData uri="http://schemas.openxmlformats.org/drawingml/2006/table">
            <a:tbl>
              <a:tblPr>
                <a:tableStyleId>{073A0DAA-6AF3-43AB-8588-CEC1D06C72B9}</a:tableStyleId>
              </a:tblPr>
              <a:tblGrid>
                <a:gridCol w="1208941">
                  <a:extLst>
                    <a:ext uri="{9D8B030D-6E8A-4147-A177-3AD203B41FA5}">
                      <a16:colId xmlns:a16="http://schemas.microsoft.com/office/drawing/2014/main" val="3332255092"/>
                    </a:ext>
                  </a:extLst>
                </a:gridCol>
                <a:gridCol w="1208941">
                  <a:extLst>
                    <a:ext uri="{9D8B030D-6E8A-4147-A177-3AD203B41FA5}">
                      <a16:colId xmlns:a16="http://schemas.microsoft.com/office/drawing/2014/main" val="4280995663"/>
                    </a:ext>
                  </a:extLst>
                </a:gridCol>
              </a:tblGrid>
              <a:tr h="324000">
                <a:tc>
                  <a:txBody>
                    <a:bodyPr/>
                    <a:lstStyle/>
                    <a:p>
                      <a:pPr algn="l" fontAlgn="b"/>
                      <a:endParaRPr lang="sv-SE" sz="14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400" u="none" strike="noStrike" dirty="0">
                          <a:effectLst/>
                          <a:latin typeface="+mn-lt"/>
                        </a:rPr>
                        <a:t>läsare</a:t>
                      </a:r>
                      <a:endParaRPr lang="sv-SE" sz="14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415426459"/>
                  </a:ext>
                </a:extLst>
              </a:tr>
              <a:tr h="324000">
                <a:tc>
                  <a:txBody>
                    <a:bodyPr/>
                    <a:lstStyle/>
                    <a:p>
                      <a:pPr algn="l" fontAlgn="b"/>
                      <a:r>
                        <a:rPr lang="sv-SE" sz="1400" u="none" strike="noStrike">
                          <a:effectLst/>
                          <a:latin typeface="+mn-lt"/>
                        </a:rPr>
                        <a:t>antal svar</a:t>
                      </a:r>
                      <a:endParaRPr lang="sv-SE" sz="14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400" b="0" i="0" u="none" strike="noStrike">
                          <a:solidFill>
                            <a:srgbClr val="000000"/>
                          </a:solidFill>
                          <a:effectLst/>
                          <a:latin typeface="+mn-lt"/>
                        </a:rPr>
                        <a:t>485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799711031"/>
                  </a:ext>
                </a:extLst>
              </a:tr>
              <a:tr h="324000">
                <a:tc>
                  <a:txBody>
                    <a:bodyPr/>
                    <a:lstStyle/>
                    <a:p>
                      <a:pPr algn="l" fontAlgn="b"/>
                      <a:r>
                        <a:rPr lang="sv-SE" sz="1400" u="none" strike="noStrike">
                          <a:effectLst/>
                          <a:latin typeface="+mn-lt"/>
                        </a:rPr>
                        <a:t>andel vet ej</a:t>
                      </a:r>
                      <a:endParaRPr lang="sv-SE" sz="14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400" b="0" i="0" u="none" strike="noStrike" dirty="0">
                          <a:solidFill>
                            <a:srgbClr val="000000"/>
                          </a:solidFill>
                          <a:effectLst/>
                          <a:latin typeface="+mn-lt"/>
                        </a:rPr>
                        <a:t>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418314016"/>
                  </a:ext>
                </a:extLst>
              </a:tr>
            </a:tbl>
          </a:graphicData>
        </a:graphic>
      </p:graphicFrame>
      <p:graphicFrame>
        <p:nvGraphicFramePr>
          <p:cNvPr id="6" name="Diagram 5" descr="Stapeldiagram som redovisar frågan.">
            <a:extLst>
              <a:ext uri="{FF2B5EF4-FFF2-40B4-BE49-F238E27FC236}">
                <a16:creationId xmlns:a16="http://schemas.microsoft.com/office/drawing/2014/main" id="{82670A78-2F6C-9A4C-8669-121753063ECD}"/>
              </a:ext>
            </a:extLst>
          </p:cNvPr>
          <p:cNvGraphicFramePr/>
          <p:nvPr>
            <p:extLst>
              <p:ext uri="{D42A27DB-BD31-4B8C-83A1-F6EECF244321}">
                <p14:modId xmlns:p14="http://schemas.microsoft.com/office/powerpoint/2010/main" val="2392308071"/>
              </p:ext>
            </p:extLst>
          </p:nvPr>
        </p:nvGraphicFramePr>
        <p:xfrm>
          <a:off x="492290" y="1376364"/>
          <a:ext cx="11207420" cy="47619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9517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D81607-5EF8-4246-8523-926E2900D07F}"/>
              </a:ext>
            </a:extLst>
          </p:cNvPr>
          <p:cNvSpPr>
            <a:spLocks noGrp="1"/>
          </p:cNvSpPr>
          <p:nvPr>
            <p:ph type="title"/>
          </p:nvPr>
        </p:nvSpPr>
        <p:spPr/>
        <p:txBody>
          <a:bodyPr/>
          <a:lstStyle/>
          <a:p>
            <a:pPr rtl="0" eaLnBrk="1" latinLnBrk="0" hangingPunct="1"/>
            <a:r>
              <a:rPr lang="sv-SE" sz="1800" kern="1200" dirty="0">
                <a:solidFill>
                  <a:srgbClr val="000000"/>
                </a:solidFill>
                <a:effectLst/>
                <a:latin typeface="Arial" panose="020B0604020202020204" pitchFamily="34" charset="0"/>
                <a:ea typeface="+mn-ea"/>
                <a:cs typeface="+mn-cs"/>
              </a:rPr>
              <a:t>Tänk på en perfekt talbok. Hur nära eller långt ifrån en sådan talbok hamnar MTM:s talböcker?</a:t>
            </a:r>
            <a:endParaRPr lang="sv-SE" dirty="0">
              <a:effectLst/>
            </a:endParaRPr>
          </a:p>
          <a:p>
            <a:endParaRPr lang="sv-SE" dirty="0"/>
          </a:p>
        </p:txBody>
      </p:sp>
      <p:graphicFrame>
        <p:nvGraphicFramePr>
          <p:cNvPr id="7" name="Tabell 6">
            <a:extLst>
              <a:ext uri="{FF2B5EF4-FFF2-40B4-BE49-F238E27FC236}">
                <a16:creationId xmlns:a16="http://schemas.microsoft.com/office/drawing/2014/main" id="{B4F5B843-8775-0243-A9A6-69704D6B0800}"/>
              </a:ext>
            </a:extLst>
          </p:cNvPr>
          <p:cNvGraphicFramePr>
            <a:graphicFrameLocks noGrp="1"/>
          </p:cNvGraphicFramePr>
          <p:nvPr>
            <p:extLst>
              <p:ext uri="{D42A27DB-BD31-4B8C-83A1-F6EECF244321}">
                <p14:modId xmlns:p14="http://schemas.microsoft.com/office/powerpoint/2010/main" val="3189616071"/>
              </p:ext>
            </p:extLst>
          </p:nvPr>
        </p:nvGraphicFramePr>
        <p:xfrm>
          <a:off x="492290" y="1376363"/>
          <a:ext cx="2449314" cy="972000"/>
        </p:xfrm>
        <a:graphic>
          <a:graphicData uri="http://schemas.openxmlformats.org/drawingml/2006/table">
            <a:tbl>
              <a:tblPr>
                <a:tableStyleId>{073A0DAA-6AF3-43AB-8588-CEC1D06C72B9}</a:tableStyleId>
              </a:tblPr>
              <a:tblGrid>
                <a:gridCol w="1224657">
                  <a:extLst>
                    <a:ext uri="{9D8B030D-6E8A-4147-A177-3AD203B41FA5}">
                      <a16:colId xmlns:a16="http://schemas.microsoft.com/office/drawing/2014/main" val="3332255092"/>
                    </a:ext>
                  </a:extLst>
                </a:gridCol>
                <a:gridCol w="1224657">
                  <a:extLst>
                    <a:ext uri="{9D8B030D-6E8A-4147-A177-3AD203B41FA5}">
                      <a16:colId xmlns:a16="http://schemas.microsoft.com/office/drawing/2014/main" val="4280995663"/>
                    </a:ext>
                  </a:extLst>
                </a:gridCol>
              </a:tblGrid>
              <a:tr h="324000">
                <a:tc>
                  <a:txBody>
                    <a:bodyPr/>
                    <a:lstStyle/>
                    <a:p>
                      <a:pPr algn="l" fontAlgn="b"/>
                      <a:endParaRPr lang="sv-SE" sz="14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400" u="none" strike="noStrike" dirty="0">
                          <a:effectLst/>
                          <a:latin typeface="+mn-lt"/>
                        </a:rPr>
                        <a:t>läsare</a:t>
                      </a:r>
                      <a:endParaRPr lang="sv-SE" sz="14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415426459"/>
                  </a:ext>
                </a:extLst>
              </a:tr>
              <a:tr h="324000">
                <a:tc>
                  <a:txBody>
                    <a:bodyPr/>
                    <a:lstStyle/>
                    <a:p>
                      <a:pPr algn="l" fontAlgn="b"/>
                      <a:r>
                        <a:rPr lang="sv-SE" sz="1400" u="none" strike="noStrike">
                          <a:effectLst/>
                          <a:latin typeface="+mn-lt"/>
                        </a:rPr>
                        <a:t>antal svar</a:t>
                      </a:r>
                      <a:endParaRPr lang="sv-SE" sz="14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400" b="0" i="0" u="none" strike="noStrike">
                          <a:solidFill>
                            <a:srgbClr val="000000"/>
                          </a:solidFill>
                          <a:effectLst/>
                          <a:latin typeface="+mn-lt"/>
                        </a:rPr>
                        <a:t>475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799711031"/>
                  </a:ext>
                </a:extLst>
              </a:tr>
              <a:tr h="324000">
                <a:tc>
                  <a:txBody>
                    <a:bodyPr/>
                    <a:lstStyle/>
                    <a:p>
                      <a:pPr algn="l" fontAlgn="b"/>
                      <a:r>
                        <a:rPr lang="sv-SE" sz="1400" u="none" strike="noStrike">
                          <a:effectLst/>
                          <a:latin typeface="+mn-lt"/>
                        </a:rPr>
                        <a:t>andel vet ej</a:t>
                      </a:r>
                      <a:endParaRPr lang="sv-SE" sz="14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400" b="0" i="0" u="none" strike="noStrike" dirty="0">
                          <a:solidFill>
                            <a:srgbClr val="000000"/>
                          </a:solidFill>
                          <a:effectLst/>
                          <a:latin typeface="+mn-lt"/>
                        </a:rPr>
                        <a:t>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418314016"/>
                  </a:ext>
                </a:extLst>
              </a:tr>
            </a:tbl>
          </a:graphicData>
        </a:graphic>
      </p:graphicFrame>
      <p:graphicFrame>
        <p:nvGraphicFramePr>
          <p:cNvPr id="6" name="Diagram 5" descr="Stapeldiagram som redovisar frågan.">
            <a:extLst>
              <a:ext uri="{FF2B5EF4-FFF2-40B4-BE49-F238E27FC236}">
                <a16:creationId xmlns:a16="http://schemas.microsoft.com/office/drawing/2014/main" id="{82670A78-2F6C-9A4C-8669-121753063ECD}"/>
              </a:ext>
            </a:extLst>
          </p:cNvPr>
          <p:cNvGraphicFramePr/>
          <p:nvPr>
            <p:extLst>
              <p:ext uri="{D42A27DB-BD31-4B8C-83A1-F6EECF244321}">
                <p14:modId xmlns:p14="http://schemas.microsoft.com/office/powerpoint/2010/main" val="3845243676"/>
              </p:ext>
            </p:extLst>
          </p:nvPr>
        </p:nvGraphicFramePr>
        <p:xfrm>
          <a:off x="492290" y="1376364"/>
          <a:ext cx="11207420" cy="47619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74042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1620243" y="441325"/>
            <a:ext cx="8543925" cy="935038"/>
          </a:xfrm>
        </p:spPr>
        <p:txBody>
          <a:bodyPr/>
          <a:lstStyle/>
          <a:p>
            <a:r>
              <a:rPr lang="sv-SE" dirty="0"/>
              <a:t>NLI – Nöjd läsare index</a:t>
            </a:r>
          </a:p>
        </p:txBody>
      </p:sp>
      <p:sp>
        <p:nvSpPr>
          <p:cNvPr id="5" name="Platshållare för text 4">
            <a:extLst>
              <a:ext uri="{FF2B5EF4-FFF2-40B4-BE49-F238E27FC236}">
                <a16:creationId xmlns:a16="http://schemas.microsoft.com/office/drawing/2014/main" id="{7BB41DC8-12C4-DD47-A85B-3D8B21B78E16}"/>
              </a:ext>
            </a:extLst>
          </p:cNvPr>
          <p:cNvSpPr>
            <a:spLocks noGrp="1"/>
          </p:cNvSpPr>
          <p:nvPr>
            <p:ph type="body" idx="1"/>
          </p:nvPr>
        </p:nvSpPr>
        <p:spPr/>
        <p:txBody>
          <a:bodyPr>
            <a:normAutofit lnSpcReduction="10000"/>
          </a:bodyPr>
          <a:lstStyle/>
          <a:p>
            <a:r>
              <a:rPr lang="sv-SE" dirty="0"/>
              <a:t>NLI är ett mått på de svarandes nöjdhet med Talböcker baserat på medelvärdet av de tre föregående frågorna</a:t>
            </a:r>
          </a:p>
        </p:txBody>
      </p:sp>
      <p:graphicFrame>
        <p:nvGraphicFramePr>
          <p:cNvPr id="13" name="Tabell 12">
            <a:extLst>
              <a:ext uri="{FF2B5EF4-FFF2-40B4-BE49-F238E27FC236}">
                <a16:creationId xmlns:a16="http://schemas.microsoft.com/office/drawing/2014/main" id="{5A51873C-5CF1-6642-81B2-9C2238696424}"/>
              </a:ext>
            </a:extLst>
          </p:cNvPr>
          <p:cNvGraphicFramePr>
            <a:graphicFrameLocks noGrp="1"/>
          </p:cNvGraphicFramePr>
          <p:nvPr>
            <p:extLst>
              <p:ext uri="{D42A27DB-BD31-4B8C-83A1-F6EECF244321}">
                <p14:modId xmlns:p14="http://schemas.microsoft.com/office/powerpoint/2010/main" val="3351932657"/>
              </p:ext>
            </p:extLst>
          </p:nvPr>
        </p:nvGraphicFramePr>
        <p:xfrm>
          <a:off x="1635291" y="3274107"/>
          <a:ext cx="8446540" cy="2294995"/>
        </p:xfrm>
        <a:graphic>
          <a:graphicData uri="http://schemas.openxmlformats.org/drawingml/2006/table">
            <a:tbl>
              <a:tblPr firstRow="1" bandRow="1">
                <a:tableStyleId>{7DF18680-E054-41AD-8BC1-D1AEF772440D}</a:tableStyleId>
              </a:tblPr>
              <a:tblGrid>
                <a:gridCol w="2656620">
                  <a:extLst>
                    <a:ext uri="{9D8B030D-6E8A-4147-A177-3AD203B41FA5}">
                      <a16:colId xmlns:a16="http://schemas.microsoft.com/office/drawing/2014/main" val="1159429802"/>
                    </a:ext>
                  </a:extLst>
                </a:gridCol>
                <a:gridCol w="578992">
                  <a:extLst>
                    <a:ext uri="{9D8B030D-6E8A-4147-A177-3AD203B41FA5}">
                      <a16:colId xmlns:a16="http://schemas.microsoft.com/office/drawing/2014/main" val="2164895139"/>
                    </a:ext>
                  </a:extLst>
                </a:gridCol>
                <a:gridCol w="578992">
                  <a:extLst>
                    <a:ext uri="{9D8B030D-6E8A-4147-A177-3AD203B41FA5}">
                      <a16:colId xmlns:a16="http://schemas.microsoft.com/office/drawing/2014/main" val="3977316141"/>
                    </a:ext>
                  </a:extLst>
                </a:gridCol>
                <a:gridCol w="578992">
                  <a:extLst>
                    <a:ext uri="{9D8B030D-6E8A-4147-A177-3AD203B41FA5}">
                      <a16:colId xmlns:a16="http://schemas.microsoft.com/office/drawing/2014/main" val="1115663435"/>
                    </a:ext>
                  </a:extLst>
                </a:gridCol>
                <a:gridCol w="578992">
                  <a:extLst>
                    <a:ext uri="{9D8B030D-6E8A-4147-A177-3AD203B41FA5}">
                      <a16:colId xmlns:a16="http://schemas.microsoft.com/office/drawing/2014/main" val="3279052059"/>
                    </a:ext>
                  </a:extLst>
                </a:gridCol>
                <a:gridCol w="578992">
                  <a:extLst>
                    <a:ext uri="{9D8B030D-6E8A-4147-A177-3AD203B41FA5}">
                      <a16:colId xmlns:a16="http://schemas.microsoft.com/office/drawing/2014/main" val="1960000901"/>
                    </a:ext>
                  </a:extLst>
                </a:gridCol>
                <a:gridCol w="578992">
                  <a:extLst>
                    <a:ext uri="{9D8B030D-6E8A-4147-A177-3AD203B41FA5}">
                      <a16:colId xmlns:a16="http://schemas.microsoft.com/office/drawing/2014/main" val="354442134"/>
                    </a:ext>
                  </a:extLst>
                </a:gridCol>
                <a:gridCol w="578992">
                  <a:extLst>
                    <a:ext uri="{9D8B030D-6E8A-4147-A177-3AD203B41FA5}">
                      <a16:colId xmlns:a16="http://schemas.microsoft.com/office/drawing/2014/main" val="4262389095"/>
                    </a:ext>
                  </a:extLst>
                </a:gridCol>
                <a:gridCol w="578992">
                  <a:extLst>
                    <a:ext uri="{9D8B030D-6E8A-4147-A177-3AD203B41FA5}">
                      <a16:colId xmlns:a16="http://schemas.microsoft.com/office/drawing/2014/main" val="3976197383"/>
                    </a:ext>
                  </a:extLst>
                </a:gridCol>
                <a:gridCol w="578992">
                  <a:extLst>
                    <a:ext uri="{9D8B030D-6E8A-4147-A177-3AD203B41FA5}">
                      <a16:colId xmlns:a16="http://schemas.microsoft.com/office/drawing/2014/main" val="1742521226"/>
                    </a:ext>
                  </a:extLst>
                </a:gridCol>
                <a:gridCol w="578992">
                  <a:extLst>
                    <a:ext uri="{9D8B030D-6E8A-4147-A177-3AD203B41FA5}">
                      <a16:colId xmlns:a16="http://schemas.microsoft.com/office/drawing/2014/main" val="26540437"/>
                    </a:ext>
                  </a:extLst>
                </a:gridCol>
              </a:tblGrid>
              <a:tr h="432000">
                <a:tc>
                  <a:txBody>
                    <a:bodyPr/>
                    <a:lstStyle/>
                    <a:p>
                      <a:pPr algn="l" fontAlgn="b"/>
                      <a:endParaRPr lang="sv-SE" sz="12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dirty="0">
                          <a:solidFill>
                            <a:srgbClr val="000000"/>
                          </a:solidFill>
                          <a:effectLst/>
                          <a:latin typeface="Calibri" panose="020F0502020204030204" pitchFamily="34" charset="0"/>
                        </a:rPr>
                        <a:t>Total</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Kvinna</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Man</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Annat</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upp till 25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26 - 35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36 - 45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46 - 55 år</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56 - 65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66 - 75 år</a:t>
                      </a:r>
                    </a:p>
                  </a:txBody>
                  <a:tcPr marL="9525" marR="9525" marT="9525" marB="0" anchor="ctr"/>
                </a:tc>
                <a:extLst>
                  <a:ext uri="{0D108BD9-81ED-4DB2-BD59-A6C34878D82A}">
                    <a16:rowId xmlns:a16="http://schemas.microsoft.com/office/drawing/2014/main" val="2820031394"/>
                  </a:ext>
                </a:extLst>
              </a:tr>
              <a:tr h="277130">
                <a:tc>
                  <a:txBody>
                    <a:bodyPr/>
                    <a:lstStyle/>
                    <a:p>
                      <a:pPr algn="l" fontAlgn="b"/>
                      <a:r>
                        <a:rPr lang="sv-SE" sz="1200" b="0" i="0" u="none" strike="noStrike">
                          <a:solidFill>
                            <a:srgbClr val="000000"/>
                          </a:solidFill>
                          <a:effectLst/>
                          <a:latin typeface="Calibri" panose="020F0502020204030204" pitchFamily="34" charset="0"/>
                        </a:rPr>
                        <a:t>NLI</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dirty="0">
                          <a:solidFill>
                            <a:srgbClr val="000000"/>
                          </a:solidFill>
                          <a:effectLst/>
                          <a:latin typeface="Calibri" panose="020F0502020204030204" pitchFamily="34" charset="0"/>
                        </a:rPr>
                        <a:t>70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69</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74</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71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80</a:t>
                      </a:r>
                    </a:p>
                  </a:txBody>
                  <a:tcPr marL="9525" marR="9525" marT="9525" marB="0" anchor="ctr"/>
                </a:tc>
                <a:extLst>
                  <a:ext uri="{0D108BD9-81ED-4DB2-BD59-A6C34878D82A}">
                    <a16:rowId xmlns:a16="http://schemas.microsoft.com/office/drawing/2014/main" val="698318234"/>
                  </a:ext>
                </a:extLst>
              </a:tr>
              <a:tr h="277130">
                <a:tc>
                  <a:txBody>
                    <a:bodyPr/>
                    <a:lstStyle/>
                    <a:p>
                      <a:pPr algn="l" fontAlgn="b"/>
                      <a:r>
                        <a:rPr lang="sv-SE" sz="1200" b="0" i="0" u="none" strike="noStrike" dirty="0">
                          <a:solidFill>
                            <a:srgbClr val="000000"/>
                          </a:solidFill>
                          <a:effectLst/>
                          <a:latin typeface="Calibri" panose="020F0502020204030204" pitchFamily="34" charset="0"/>
                        </a:rPr>
                        <a:t>Hur nöjd eller missnöjd är du med MTM:s talböcker som helhet?</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dirty="0">
                          <a:solidFill>
                            <a:srgbClr val="000000"/>
                          </a:solidFill>
                          <a:effectLst/>
                          <a:latin typeface="Calibri" panose="020F0502020204030204" pitchFamily="34" charset="0"/>
                        </a:rPr>
                        <a:t>73</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71</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77</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72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82</a:t>
                      </a:r>
                    </a:p>
                  </a:txBody>
                  <a:tcPr marL="9525" marR="9525" marT="9525" marB="0" anchor="ctr"/>
                </a:tc>
                <a:extLst>
                  <a:ext uri="{0D108BD9-81ED-4DB2-BD59-A6C34878D82A}">
                    <a16:rowId xmlns:a16="http://schemas.microsoft.com/office/drawing/2014/main" val="2442853965"/>
                  </a:ext>
                </a:extLst>
              </a:tr>
              <a:tr h="277130">
                <a:tc>
                  <a:txBody>
                    <a:bodyPr/>
                    <a:lstStyle/>
                    <a:p>
                      <a:pPr algn="l" fontAlgn="b"/>
                      <a:r>
                        <a:rPr lang="sv-SE" sz="1200" b="0" i="0" u="none" strike="noStrike">
                          <a:solidFill>
                            <a:srgbClr val="000000"/>
                          </a:solidFill>
                          <a:effectLst/>
                          <a:latin typeface="Calibri" panose="020F0502020204030204" pitchFamily="34" charset="0"/>
                        </a:rPr>
                        <a:t>Hur väl lever MTM:s talböcker upp till dina förväntningar?</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72</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70</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76</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73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82</a:t>
                      </a:r>
                    </a:p>
                  </a:txBody>
                  <a:tcPr marL="9525" marR="9525" marT="9525" marB="0" anchor="ctr"/>
                </a:tc>
                <a:extLst>
                  <a:ext uri="{0D108BD9-81ED-4DB2-BD59-A6C34878D82A}">
                    <a16:rowId xmlns:a16="http://schemas.microsoft.com/office/drawing/2014/main" val="2460441863"/>
                  </a:ext>
                </a:extLst>
              </a:tr>
              <a:tr h="295002">
                <a:tc>
                  <a:txBody>
                    <a:bodyPr/>
                    <a:lstStyle/>
                    <a:p>
                      <a:pPr algn="l" fontAlgn="b"/>
                      <a:r>
                        <a:rPr lang="sv-SE" sz="1200" b="0" i="0" u="none" strike="noStrike">
                          <a:solidFill>
                            <a:srgbClr val="000000"/>
                          </a:solidFill>
                          <a:effectLst/>
                          <a:latin typeface="Calibri" panose="020F0502020204030204" pitchFamily="34" charset="0"/>
                        </a:rPr>
                        <a:t>Tänk på en perfekt talbok. Hur nära eller långt ifrån en sådan talbok hamnar MTM:s talböcker?</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66</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63</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70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66</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76</a:t>
                      </a:r>
                    </a:p>
                  </a:txBody>
                  <a:tcPr marL="9525" marR="9525" marT="9525" marB="0" anchor="ctr"/>
                </a:tc>
                <a:extLst>
                  <a:ext uri="{0D108BD9-81ED-4DB2-BD59-A6C34878D82A}">
                    <a16:rowId xmlns:a16="http://schemas.microsoft.com/office/drawing/2014/main" val="2998486039"/>
                  </a:ext>
                </a:extLst>
              </a:tr>
              <a:tr h="277130">
                <a:tc>
                  <a:txBody>
                    <a:bodyPr/>
                    <a:lstStyle/>
                    <a:p>
                      <a:pPr algn="l" fontAlgn="b"/>
                      <a:r>
                        <a:rPr lang="sv-SE" sz="1200" b="0" i="0" u="none" strike="noStrike">
                          <a:solidFill>
                            <a:srgbClr val="000000"/>
                          </a:solidFill>
                          <a:effectLst/>
                          <a:latin typeface="Calibri" panose="020F0502020204030204" pitchFamily="34" charset="0"/>
                        </a:rPr>
                        <a:t>Lägsta antal svar</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dirty="0">
                          <a:solidFill>
                            <a:srgbClr val="000000"/>
                          </a:solidFill>
                          <a:effectLst/>
                          <a:latin typeface="Calibri" panose="020F0502020204030204" pitchFamily="34" charset="0"/>
                        </a:rPr>
                        <a:t>475</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292</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168</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91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81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55</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49</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55</a:t>
                      </a:r>
                    </a:p>
                  </a:txBody>
                  <a:tcPr marL="9525" marR="9525" marT="9525" marB="0" anchor="ctr"/>
                </a:tc>
                <a:extLst>
                  <a:ext uri="{0D108BD9-81ED-4DB2-BD59-A6C34878D82A}">
                    <a16:rowId xmlns:a16="http://schemas.microsoft.com/office/drawing/2014/main" val="500236187"/>
                  </a:ext>
                </a:extLst>
              </a:tr>
            </a:tbl>
          </a:graphicData>
        </a:graphic>
      </p:graphicFrame>
      <p:sp>
        <p:nvSpPr>
          <p:cNvPr id="18" name="Ellips 17">
            <a:extLst>
              <a:ext uri="{FF2B5EF4-FFF2-40B4-BE49-F238E27FC236}">
                <a16:creationId xmlns:a16="http://schemas.microsoft.com/office/drawing/2014/main" id="{86194641-C6DF-A64C-A614-E0D666356217}"/>
              </a:ext>
              <a:ext uri="{C183D7F6-B498-43B3-948B-1728B52AA6E4}">
                <adec:decorative xmlns:adec="http://schemas.microsoft.com/office/drawing/2017/decorative" val="1"/>
              </a:ext>
            </a:extLst>
          </p:cNvPr>
          <p:cNvSpPr/>
          <p:nvPr/>
        </p:nvSpPr>
        <p:spPr>
          <a:xfrm rot="638044">
            <a:off x="8009153" y="382143"/>
            <a:ext cx="1969569" cy="191731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400" b="1" dirty="0">
                <a:solidFill>
                  <a:srgbClr val="000000"/>
                </a:solidFill>
                <a:latin typeface="MADE TOMMY" panose="02000503000000020004" pitchFamily="2" charset="77"/>
                <a:cs typeface="Arial Black" panose="020B0604020202020204" pitchFamily="34" charset="0"/>
              </a:rPr>
              <a:t>NLI</a:t>
            </a:r>
          </a:p>
          <a:p>
            <a:pPr algn="ctr"/>
            <a:r>
              <a:rPr lang="sv-SE" sz="4400" b="1" dirty="0">
                <a:solidFill>
                  <a:srgbClr val="000000"/>
                </a:solidFill>
                <a:latin typeface="MADE TOMMY" panose="02000503000000020004" pitchFamily="2" charset="77"/>
                <a:cs typeface="Arial Black" panose="020B0604020202020204" pitchFamily="34" charset="0"/>
              </a:rPr>
              <a:t>70</a:t>
            </a:r>
          </a:p>
        </p:txBody>
      </p:sp>
    </p:spTree>
    <p:extLst>
      <p:ext uri="{BB962C8B-B14F-4D97-AF65-F5344CB8AC3E}">
        <p14:creationId xmlns:p14="http://schemas.microsoft.com/office/powerpoint/2010/main" val="17614544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1620243" y="441325"/>
            <a:ext cx="8543925" cy="935038"/>
          </a:xfrm>
        </p:spPr>
        <p:txBody>
          <a:bodyPr/>
          <a:lstStyle/>
          <a:p>
            <a:r>
              <a:rPr lang="sv-SE" dirty="0"/>
              <a:t>NLI – Nöjd läsare index</a:t>
            </a:r>
          </a:p>
        </p:txBody>
      </p:sp>
      <p:sp>
        <p:nvSpPr>
          <p:cNvPr id="5" name="Platshållare för text 4">
            <a:extLst>
              <a:ext uri="{FF2B5EF4-FFF2-40B4-BE49-F238E27FC236}">
                <a16:creationId xmlns:a16="http://schemas.microsoft.com/office/drawing/2014/main" id="{7BB41DC8-12C4-DD47-A85B-3D8B21B78E16}"/>
              </a:ext>
            </a:extLst>
          </p:cNvPr>
          <p:cNvSpPr>
            <a:spLocks noGrp="1"/>
          </p:cNvSpPr>
          <p:nvPr>
            <p:ph type="body" idx="1"/>
          </p:nvPr>
        </p:nvSpPr>
        <p:spPr/>
        <p:txBody>
          <a:bodyPr>
            <a:normAutofit lnSpcReduction="10000"/>
          </a:bodyPr>
          <a:lstStyle/>
          <a:p>
            <a:r>
              <a:rPr lang="sv-SE" dirty="0"/>
              <a:t>NLI är ett mått på de svarandes nöjdhet med Talböckerna baserat på medelvärdet av de tre föregående frågorna</a:t>
            </a:r>
          </a:p>
        </p:txBody>
      </p:sp>
      <p:graphicFrame>
        <p:nvGraphicFramePr>
          <p:cNvPr id="17" name="Tabell 16">
            <a:extLst>
              <a:ext uri="{FF2B5EF4-FFF2-40B4-BE49-F238E27FC236}">
                <a16:creationId xmlns:a16="http://schemas.microsoft.com/office/drawing/2014/main" id="{FBF84493-D5CA-634C-A7DA-41960084150D}"/>
              </a:ext>
            </a:extLst>
          </p:cNvPr>
          <p:cNvGraphicFramePr>
            <a:graphicFrameLocks noGrp="1"/>
          </p:cNvGraphicFramePr>
          <p:nvPr>
            <p:extLst>
              <p:ext uri="{D42A27DB-BD31-4B8C-83A1-F6EECF244321}">
                <p14:modId xmlns:p14="http://schemas.microsoft.com/office/powerpoint/2010/main" val="1373050475"/>
              </p:ext>
            </p:extLst>
          </p:nvPr>
        </p:nvGraphicFramePr>
        <p:xfrm>
          <a:off x="1620838" y="2971117"/>
          <a:ext cx="8933760" cy="2246076"/>
        </p:xfrm>
        <a:graphic>
          <a:graphicData uri="http://schemas.openxmlformats.org/drawingml/2006/table">
            <a:tbl>
              <a:tblPr firstRow="1" bandRow="1">
                <a:tableStyleId>{7DF18680-E054-41AD-8BC1-D1AEF772440D}</a:tableStyleId>
              </a:tblPr>
              <a:tblGrid>
                <a:gridCol w="2476800">
                  <a:extLst>
                    <a:ext uri="{9D8B030D-6E8A-4147-A177-3AD203B41FA5}">
                      <a16:colId xmlns:a16="http://schemas.microsoft.com/office/drawing/2014/main" val="1159429802"/>
                    </a:ext>
                  </a:extLst>
                </a:gridCol>
                <a:gridCol w="1291392">
                  <a:extLst>
                    <a:ext uri="{9D8B030D-6E8A-4147-A177-3AD203B41FA5}">
                      <a16:colId xmlns:a16="http://schemas.microsoft.com/office/drawing/2014/main" val="2021594479"/>
                    </a:ext>
                  </a:extLst>
                </a:gridCol>
                <a:gridCol w="1291392">
                  <a:extLst>
                    <a:ext uri="{9D8B030D-6E8A-4147-A177-3AD203B41FA5}">
                      <a16:colId xmlns:a16="http://schemas.microsoft.com/office/drawing/2014/main" val="219397501"/>
                    </a:ext>
                  </a:extLst>
                </a:gridCol>
                <a:gridCol w="1291392">
                  <a:extLst>
                    <a:ext uri="{9D8B030D-6E8A-4147-A177-3AD203B41FA5}">
                      <a16:colId xmlns:a16="http://schemas.microsoft.com/office/drawing/2014/main" val="2164895139"/>
                    </a:ext>
                  </a:extLst>
                </a:gridCol>
                <a:gridCol w="1291392">
                  <a:extLst>
                    <a:ext uri="{9D8B030D-6E8A-4147-A177-3AD203B41FA5}">
                      <a16:colId xmlns:a16="http://schemas.microsoft.com/office/drawing/2014/main" val="3977316141"/>
                    </a:ext>
                  </a:extLst>
                </a:gridCol>
                <a:gridCol w="1291392">
                  <a:extLst>
                    <a:ext uri="{9D8B030D-6E8A-4147-A177-3AD203B41FA5}">
                      <a16:colId xmlns:a16="http://schemas.microsoft.com/office/drawing/2014/main" val="1699349303"/>
                    </a:ext>
                  </a:extLst>
                </a:gridCol>
              </a:tblGrid>
              <a:tr h="432000">
                <a:tc>
                  <a:txBody>
                    <a:bodyPr/>
                    <a:lstStyle/>
                    <a:p>
                      <a:pPr marL="0" algn="l" defTabSz="914423" rtl="0" eaLnBrk="1" fontAlgn="b" latinLnBrk="0" hangingPunct="1"/>
                      <a:endParaRPr lang="sv-SE" sz="1200" b="0" i="0" u="none" strike="noStrike" kern="1200">
                        <a:solidFill>
                          <a:srgbClr val="000000"/>
                        </a:solidFill>
                        <a:effectLst/>
                        <a:latin typeface="Calibri" panose="020F0502020204030204" pitchFamily="34" charset="0"/>
                        <a:ea typeface="+mn-ea"/>
                        <a:cs typeface="+mn-cs"/>
                      </a:endParaRPr>
                    </a:p>
                  </a:txBody>
                  <a:tcPr marL="9525" marR="9525" marT="9525" marB="0" anchor="ctr">
                    <a:lnR w="12700" cap="flat" cmpd="sng" algn="ctr">
                      <a:solidFill>
                        <a:schemeClr val="bg2"/>
                      </a:solidFill>
                      <a:prstDash val="solid"/>
                      <a:round/>
                      <a:headEnd type="none" w="med" len="med"/>
                      <a:tailEnd type="none" w="med" len="med"/>
                    </a:lnR>
                  </a:tcPr>
                </a:tc>
                <a:tc>
                  <a:txBody>
                    <a:bodyPr/>
                    <a:lstStyle/>
                    <a:p>
                      <a:pPr marL="0" algn="ctr" defTabSz="914423" rtl="0" eaLnBrk="1" fontAlgn="b" latinLnBrk="0" hangingPunct="1"/>
                      <a:r>
                        <a:rPr lang="sv-SE" sz="1200" b="0" i="0" u="none" strike="noStrike" kern="1200">
                          <a:solidFill>
                            <a:srgbClr val="000000"/>
                          </a:solidFill>
                          <a:effectLst/>
                          <a:latin typeface="Calibri" panose="020F0502020204030204" pitchFamily="34" charset="0"/>
                          <a:ea typeface="+mn-ea"/>
                          <a:cs typeface="+mn-cs"/>
                        </a:rPr>
                        <a:t>Via app</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ctr" defTabSz="914423" rtl="0" eaLnBrk="1" fontAlgn="b" latinLnBrk="0" hangingPunct="1"/>
                      <a:r>
                        <a:rPr lang="sv-SE" sz="1200" b="0" i="0" u="none" strike="noStrike" kern="1200">
                          <a:solidFill>
                            <a:srgbClr val="000000"/>
                          </a:solidFill>
                          <a:effectLst/>
                          <a:latin typeface="Calibri" panose="020F0502020204030204" pitchFamily="34" charset="0"/>
                          <a:ea typeface="+mn-ea"/>
                          <a:cs typeface="+mn-cs"/>
                        </a:rPr>
                        <a:t>Webbspelaren</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marL="0" algn="ctr" defTabSz="914423" rtl="0" eaLnBrk="1" fontAlgn="b" latinLnBrk="0" hangingPunct="1"/>
                      <a:r>
                        <a:rPr lang="sv-SE" sz="1200" b="0" i="0" u="none" strike="noStrike" kern="1200">
                          <a:solidFill>
                            <a:srgbClr val="000000"/>
                          </a:solidFill>
                          <a:effectLst/>
                          <a:latin typeface="Calibri" panose="020F0502020204030204" pitchFamily="34" charset="0"/>
                          <a:ea typeface="+mn-ea"/>
                          <a:cs typeface="+mn-cs"/>
                        </a:rPr>
                        <a:t>EasyReader</a:t>
                      </a:r>
                    </a:p>
                  </a:txBody>
                  <a:tcPr marL="9525" marR="9525" marT="9525" marB="0" anchor="ctr"/>
                </a:tc>
                <a:tc>
                  <a:txBody>
                    <a:bodyPr/>
                    <a:lstStyle/>
                    <a:p>
                      <a:pPr marL="0" algn="ctr" defTabSz="914423" rtl="0" eaLnBrk="1" fontAlgn="b" latinLnBrk="0" hangingPunct="1"/>
                      <a:r>
                        <a:rPr lang="sv-SE" sz="1200" b="0" i="0" u="none" strike="noStrike" kern="1200">
                          <a:solidFill>
                            <a:srgbClr val="000000"/>
                          </a:solidFill>
                          <a:effectLst/>
                          <a:latin typeface="Calibri" panose="020F0502020204030204" pitchFamily="34" charset="0"/>
                          <a:ea typeface="+mn-ea"/>
                          <a:cs typeface="+mn-cs"/>
                        </a:rPr>
                        <a:t>Med annat läsprogram</a:t>
                      </a:r>
                    </a:p>
                  </a:txBody>
                  <a:tcPr marL="9525" marR="9525" marT="9525" marB="0" anchor="ctr"/>
                </a:tc>
                <a:tc>
                  <a:txBody>
                    <a:bodyPr/>
                    <a:lstStyle/>
                    <a:p>
                      <a:pPr marL="0" algn="ctr" defTabSz="914423" rtl="0" eaLnBrk="1" fontAlgn="b" latinLnBrk="0" hangingPunct="1"/>
                      <a:r>
                        <a:rPr lang="sv-SE" sz="1200" b="0" i="0" u="none" strike="noStrike" kern="1200">
                          <a:solidFill>
                            <a:srgbClr val="000000"/>
                          </a:solidFill>
                          <a:effectLst/>
                          <a:latin typeface="Calibri" panose="020F0502020204030204" pitchFamily="34" charset="0"/>
                          <a:ea typeface="+mn-ea"/>
                          <a:cs typeface="+mn-cs"/>
                        </a:rPr>
                        <a:t>Via Daisy</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820031394"/>
                  </a:ext>
                </a:extLst>
              </a:tr>
              <a:tr h="252372">
                <a:tc>
                  <a:txBody>
                    <a:bodyPr/>
                    <a:lstStyle/>
                    <a:p>
                      <a:pPr marL="0" algn="l" defTabSz="914423" rtl="0" eaLnBrk="1" fontAlgn="b" latinLnBrk="0" hangingPunct="1"/>
                      <a:r>
                        <a:rPr lang="sv-SE" sz="1200" b="0" i="0" u="none" strike="noStrike" kern="1200">
                          <a:solidFill>
                            <a:srgbClr val="000000"/>
                          </a:solidFill>
                          <a:effectLst/>
                          <a:latin typeface="Calibri" panose="020F0502020204030204" pitchFamily="34" charset="0"/>
                          <a:ea typeface="+mn-ea"/>
                          <a:cs typeface="+mn-cs"/>
                        </a:rPr>
                        <a:t>NLI</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70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64</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63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78</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698318234"/>
                  </a:ext>
                </a:extLst>
              </a:tr>
              <a:tr h="375456">
                <a:tc>
                  <a:txBody>
                    <a:bodyPr/>
                    <a:lstStyle/>
                    <a:p>
                      <a:pPr marL="0" algn="l" defTabSz="914423" rtl="0" eaLnBrk="1" fontAlgn="b" latinLnBrk="0" hangingPunct="1"/>
                      <a:r>
                        <a:rPr lang="sv-SE" sz="1200" b="0" i="0" u="none" strike="noStrike" kern="1200">
                          <a:solidFill>
                            <a:srgbClr val="000000"/>
                          </a:solidFill>
                          <a:effectLst/>
                          <a:latin typeface="Calibri" panose="020F0502020204030204" pitchFamily="34" charset="0"/>
                          <a:ea typeface="+mn-ea"/>
                          <a:cs typeface="+mn-cs"/>
                        </a:rPr>
                        <a:t>Hur nöjd eller missnöjd är du med MTM:s talböcker som helhet?</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72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67</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67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81</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442853965"/>
                  </a:ext>
                </a:extLst>
              </a:tr>
              <a:tr h="375456">
                <a:tc>
                  <a:txBody>
                    <a:bodyPr/>
                    <a:lstStyle/>
                    <a:p>
                      <a:pPr marL="0" algn="l" defTabSz="914423" rtl="0" eaLnBrk="1" fontAlgn="b" latinLnBrk="0" hangingPunct="1"/>
                      <a:r>
                        <a:rPr lang="sv-SE" sz="1200" b="0" i="0" u="none" strike="noStrike" kern="1200">
                          <a:solidFill>
                            <a:srgbClr val="000000"/>
                          </a:solidFill>
                          <a:effectLst/>
                          <a:latin typeface="Calibri" panose="020F0502020204030204" pitchFamily="34" charset="0"/>
                          <a:ea typeface="+mn-ea"/>
                          <a:cs typeface="+mn-cs"/>
                        </a:rPr>
                        <a:t>Hur väl lever MTM:s talböcker upp till dina förväntningar?</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72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67</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70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76</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460441863"/>
                  </a:ext>
                </a:extLst>
              </a:tr>
              <a:tr h="558420">
                <a:tc>
                  <a:txBody>
                    <a:bodyPr/>
                    <a:lstStyle/>
                    <a:p>
                      <a:pPr marL="0" algn="l" defTabSz="914423" rtl="0" eaLnBrk="1" fontAlgn="b" latinLnBrk="0" hangingPunct="1"/>
                      <a:r>
                        <a:rPr lang="sv-SE" sz="1200" b="0" i="0" u="none" strike="noStrike" kern="1200">
                          <a:solidFill>
                            <a:srgbClr val="000000"/>
                          </a:solidFill>
                          <a:effectLst/>
                          <a:latin typeface="Calibri" panose="020F0502020204030204" pitchFamily="34" charset="0"/>
                          <a:ea typeface="+mn-ea"/>
                          <a:cs typeface="+mn-cs"/>
                        </a:rPr>
                        <a:t>Tänk på en perfekt talbok. Hur nära eller långt ifrån en sådan talbok hamnar MTM:s talböcker?</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64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60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54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70</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998486039"/>
                  </a:ext>
                </a:extLst>
              </a:tr>
              <a:tr h="252372">
                <a:tc>
                  <a:txBody>
                    <a:bodyPr/>
                    <a:lstStyle/>
                    <a:p>
                      <a:pPr marL="0" algn="l" defTabSz="914423" rtl="0" eaLnBrk="1" fontAlgn="b" latinLnBrk="0" hangingPunct="1"/>
                      <a:r>
                        <a:rPr lang="sv-SE" sz="1200" b="0" i="0" u="none" strike="noStrike" kern="1200">
                          <a:solidFill>
                            <a:srgbClr val="000000"/>
                          </a:solidFill>
                          <a:effectLst/>
                          <a:latin typeface="Calibri" panose="020F0502020204030204" pitchFamily="34" charset="0"/>
                          <a:ea typeface="+mn-ea"/>
                          <a:cs typeface="+mn-cs"/>
                        </a:rPr>
                        <a:t>Lägsta antal svar</a:t>
                      </a:r>
                    </a:p>
                  </a:txBody>
                  <a:tcPr marL="9525" marR="9525" marT="9525" marB="0" anchor="b">
                    <a:lnR w="12700" cap="flat" cmpd="sng" algn="ctr">
                      <a:solidFill>
                        <a:schemeClr val="bg2"/>
                      </a:solidFill>
                      <a:prstDash val="solid"/>
                      <a:round/>
                      <a:headEnd type="none" w="med" len="med"/>
                      <a:tailEnd type="none" w="med" len="med"/>
                    </a:lnR>
                  </a:tcPr>
                </a:tc>
                <a:tc>
                  <a:txBody>
                    <a:bodyPr/>
                    <a:lstStyle/>
                    <a:p>
                      <a:pPr marL="0" algn="ctr" defTabSz="914423" rtl="0" eaLnBrk="1" fontAlgn="b" latinLnBrk="0" hangingPunct="1"/>
                      <a:r>
                        <a:rPr lang="sv-SE" sz="1200" b="0" i="0" u="none" strike="noStrike" kern="1200">
                          <a:solidFill>
                            <a:srgbClr val="000000"/>
                          </a:solidFill>
                          <a:effectLst/>
                          <a:latin typeface="Calibri" panose="020F0502020204030204" pitchFamily="34" charset="0"/>
                          <a:ea typeface="+mn-ea"/>
                          <a:cs typeface="+mn-cs"/>
                        </a:rPr>
                        <a:t>378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marL="0" algn="ctr" defTabSz="914423" rtl="0" eaLnBrk="1" fontAlgn="b" latinLnBrk="0" hangingPunct="1"/>
                      <a:r>
                        <a:rPr lang="sv-SE" sz="1200" b="0" i="0" u="none" strike="noStrike" kern="1200">
                          <a:solidFill>
                            <a:srgbClr val="000000"/>
                          </a:solidFill>
                          <a:effectLst/>
                          <a:latin typeface="Calibri" panose="020F0502020204030204" pitchFamily="34" charset="0"/>
                          <a:ea typeface="+mn-ea"/>
                          <a:cs typeface="+mn-cs"/>
                        </a:rPr>
                        <a:t>103</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marL="0" algn="ctr" defTabSz="914423" rtl="0" eaLnBrk="1" fontAlgn="b" latinLnBrk="0" hangingPunct="1"/>
                      <a:r>
                        <a:rPr lang="sv-SE" sz="1200" b="0" i="0" u="none" strike="noStrike" kern="1200">
                          <a:solidFill>
                            <a:srgbClr val="000000"/>
                          </a:solidFill>
                          <a:effectLst/>
                          <a:latin typeface="Calibri" panose="020F0502020204030204" pitchFamily="34" charset="0"/>
                          <a:ea typeface="+mn-ea"/>
                          <a:cs typeface="+mn-cs"/>
                        </a:rPr>
                        <a:t>27</a:t>
                      </a:r>
                    </a:p>
                  </a:txBody>
                  <a:tcPr marL="9525" marR="9525" marT="9525" marB="0" anchor="ctr"/>
                </a:tc>
                <a:tc>
                  <a:txBody>
                    <a:bodyPr/>
                    <a:lstStyle/>
                    <a:p>
                      <a:pPr marL="0" algn="ctr" defTabSz="914423" rtl="0" eaLnBrk="1" fontAlgn="b" latinLnBrk="0" hangingPunct="1"/>
                      <a:r>
                        <a:rPr lang="sv-SE" sz="1200" b="0" i="0" u="none" strike="noStrike" kern="1200">
                          <a:solidFill>
                            <a:srgbClr val="000000"/>
                          </a:solidFill>
                          <a:effectLst/>
                          <a:latin typeface="Calibri" panose="020F0502020204030204" pitchFamily="34" charset="0"/>
                          <a:ea typeface="+mn-ea"/>
                          <a:cs typeface="+mn-cs"/>
                        </a:rPr>
                        <a:t>34</a:t>
                      </a:r>
                    </a:p>
                  </a:txBody>
                  <a:tcPr marL="9525" marR="9525" marT="9525" marB="0" anchor="ctr"/>
                </a:tc>
                <a:tc>
                  <a:txBody>
                    <a:bodyPr/>
                    <a:lstStyle/>
                    <a:p>
                      <a:pPr marL="0" algn="ctr" defTabSz="914423" rtl="0" eaLnBrk="1" fontAlgn="b" latinLnBrk="0" hangingPunct="1"/>
                      <a:r>
                        <a:rPr lang="sv-SE" sz="1200" b="0" i="0" u="none" strike="noStrike" kern="1200">
                          <a:solidFill>
                            <a:srgbClr val="000000"/>
                          </a:solidFill>
                          <a:effectLst/>
                          <a:latin typeface="Calibri" panose="020F0502020204030204" pitchFamily="34" charset="0"/>
                          <a:ea typeface="+mn-ea"/>
                          <a:cs typeface="+mn-cs"/>
                        </a:rPr>
                        <a:t>13</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1245532014"/>
                  </a:ext>
                </a:extLst>
              </a:tr>
            </a:tbl>
          </a:graphicData>
        </a:graphic>
      </p:graphicFrame>
      <p:sp>
        <p:nvSpPr>
          <p:cNvPr id="18" name="Ellips 17">
            <a:extLst>
              <a:ext uri="{FF2B5EF4-FFF2-40B4-BE49-F238E27FC236}">
                <a16:creationId xmlns:a16="http://schemas.microsoft.com/office/drawing/2014/main" id="{86194641-C6DF-A64C-A614-E0D666356217}"/>
              </a:ext>
              <a:ext uri="{C183D7F6-B498-43B3-948B-1728B52AA6E4}">
                <adec:decorative xmlns:adec="http://schemas.microsoft.com/office/drawing/2017/decorative" val="1"/>
              </a:ext>
            </a:extLst>
          </p:cNvPr>
          <p:cNvSpPr/>
          <p:nvPr/>
        </p:nvSpPr>
        <p:spPr>
          <a:xfrm rot="638044">
            <a:off x="8009153" y="382143"/>
            <a:ext cx="1969569" cy="191731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400" b="1" dirty="0">
                <a:solidFill>
                  <a:srgbClr val="000000"/>
                </a:solidFill>
                <a:latin typeface="MADE TOMMY" panose="02000503000000020004" pitchFamily="2" charset="77"/>
                <a:cs typeface="Arial Black" panose="020B0604020202020204" pitchFamily="34" charset="0"/>
              </a:rPr>
              <a:t>NLI</a:t>
            </a:r>
          </a:p>
          <a:p>
            <a:pPr algn="ctr"/>
            <a:r>
              <a:rPr lang="sv-SE" sz="4400" b="1" dirty="0">
                <a:solidFill>
                  <a:srgbClr val="000000"/>
                </a:solidFill>
                <a:latin typeface="MADE TOMMY" panose="02000503000000020004" pitchFamily="2" charset="77"/>
                <a:cs typeface="Arial Black" panose="020B0604020202020204" pitchFamily="34" charset="0"/>
              </a:rPr>
              <a:t>70</a:t>
            </a:r>
          </a:p>
        </p:txBody>
      </p:sp>
    </p:spTree>
    <p:extLst>
      <p:ext uri="{BB962C8B-B14F-4D97-AF65-F5344CB8AC3E}">
        <p14:creationId xmlns:p14="http://schemas.microsoft.com/office/powerpoint/2010/main" val="15623216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77A2A6-0B96-DF4E-A5A2-F7D8B223E44D}"/>
              </a:ext>
            </a:extLst>
          </p:cNvPr>
          <p:cNvSpPr>
            <a:spLocks noGrp="1"/>
          </p:cNvSpPr>
          <p:nvPr>
            <p:ph type="title"/>
          </p:nvPr>
        </p:nvSpPr>
        <p:spPr/>
        <p:txBody>
          <a:bodyPr/>
          <a:lstStyle/>
          <a:p>
            <a:pPr rtl="0" eaLnBrk="1" latinLnBrk="0" hangingPunct="1"/>
            <a:r>
              <a:rPr lang="sv-SE" sz="1800" kern="1200" dirty="0">
                <a:solidFill>
                  <a:srgbClr val="000000"/>
                </a:solidFill>
                <a:effectLst/>
                <a:latin typeface="Arial" panose="020B0604020202020204" pitchFamily="34" charset="0"/>
                <a:ea typeface="+mn-ea"/>
                <a:cs typeface="+mn-cs"/>
              </a:rPr>
              <a:t>Hur troligt är det att du skulle rekommendera MTM:s talböcker till en vän eller kollega som har samma behov som dig?</a:t>
            </a:r>
            <a:endParaRPr lang="sv-SE" dirty="0">
              <a:effectLst/>
            </a:endParaRPr>
          </a:p>
        </p:txBody>
      </p:sp>
      <p:graphicFrame>
        <p:nvGraphicFramePr>
          <p:cNvPr id="7" name="Tabell 6">
            <a:extLst>
              <a:ext uri="{FF2B5EF4-FFF2-40B4-BE49-F238E27FC236}">
                <a16:creationId xmlns:a16="http://schemas.microsoft.com/office/drawing/2014/main" id="{B4F5B843-8775-0243-A9A6-69704D6B0800}"/>
              </a:ext>
            </a:extLst>
          </p:cNvPr>
          <p:cNvGraphicFramePr>
            <a:graphicFrameLocks noGrp="1"/>
          </p:cNvGraphicFramePr>
          <p:nvPr>
            <p:extLst>
              <p:ext uri="{D42A27DB-BD31-4B8C-83A1-F6EECF244321}">
                <p14:modId xmlns:p14="http://schemas.microsoft.com/office/powerpoint/2010/main" val="781277294"/>
              </p:ext>
            </p:extLst>
          </p:nvPr>
        </p:nvGraphicFramePr>
        <p:xfrm>
          <a:off x="492290" y="1672611"/>
          <a:ext cx="2210126" cy="972000"/>
        </p:xfrm>
        <a:graphic>
          <a:graphicData uri="http://schemas.openxmlformats.org/drawingml/2006/table">
            <a:tbl>
              <a:tblPr>
                <a:tableStyleId>{073A0DAA-6AF3-43AB-8588-CEC1D06C72B9}</a:tableStyleId>
              </a:tblPr>
              <a:tblGrid>
                <a:gridCol w="1105063">
                  <a:extLst>
                    <a:ext uri="{9D8B030D-6E8A-4147-A177-3AD203B41FA5}">
                      <a16:colId xmlns:a16="http://schemas.microsoft.com/office/drawing/2014/main" val="3332255092"/>
                    </a:ext>
                  </a:extLst>
                </a:gridCol>
                <a:gridCol w="1105063">
                  <a:extLst>
                    <a:ext uri="{9D8B030D-6E8A-4147-A177-3AD203B41FA5}">
                      <a16:colId xmlns:a16="http://schemas.microsoft.com/office/drawing/2014/main" val="4280995663"/>
                    </a:ext>
                  </a:extLst>
                </a:gridCol>
              </a:tblGrid>
              <a:tr h="324000">
                <a:tc>
                  <a:txBody>
                    <a:bodyPr/>
                    <a:lstStyle/>
                    <a:p>
                      <a:pPr algn="l" fontAlgn="b"/>
                      <a:endParaRPr lang="sv-SE" sz="14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400" u="none" strike="noStrike" dirty="0">
                          <a:effectLst/>
                          <a:latin typeface="+mn-lt"/>
                        </a:rPr>
                        <a:t>läsare</a:t>
                      </a:r>
                      <a:endParaRPr lang="sv-SE" sz="14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415426459"/>
                  </a:ext>
                </a:extLst>
              </a:tr>
              <a:tr h="324000">
                <a:tc>
                  <a:txBody>
                    <a:bodyPr/>
                    <a:lstStyle/>
                    <a:p>
                      <a:pPr algn="l" fontAlgn="b"/>
                      <a:r>
                        <a:rPr lang="sv-SE" sz="1400" u="none" strike="noStrike">
                          <a:effectLst/>
                          <a:latin typeface="+mn-lt"/>
                        </a:rPr>
                        <a:t>antal svar</a:t>
                      </a:r>
                      <a:endParaRPr lang="sv-SE" sz="14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400" b="0" i="0" u="none" strike="noStrike">
                          <a:solidFill>
                            <a:srgbClr val="000000"/>
                          </a:solidFill>
                          <a:effectLst/>
                          <a:latin typeface="+mn-lt"/>
                        </a:rPr>
                        <a:t>494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799711031"/>
                  </a:ext>
                </a:extLst>
              </a:tr>
              <a:tr h="324000">
                <a:tc>
                  <a:txBody>
                    <a:bodyPr/>
                    <a:lstStyle/>
                    <a:p>
                      <a:pPr algn="l" fontAlgn="b"/>
                      <a:r>
                        <a:rPr lang="sv-SE" sz="1400" u="none" strike="noStrike">
                          <a:effectLst/>
                          <a:latin typeface="+mn-lt"/>
                        </a:rPr>
                        <a:t>andel vet ej</a:t>
                      </a:r>
                      <a:endParaRPr lang="sv-SE" sz="14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400" b="0" i="0" u="none" strike="noStrike" dirty="0">
                          <a:solidFill>
                            <a:srgbClr val="000000"/>
                          </a:solidFill>
                          <a:effectLst/>
                          <a:latin typeface="+mn-lt"/>
                        </a:rPr>
                        <a:t>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418314016"/>
                  </a:ext>
                </a:extLst>
              </a:tr>
            </a:tbl>
          </a:graphicData>
        </a:graphic>
      </p:graphicFrame>
      <p:graphicFrame>
        <p:nvGraphicFramePr>
          <p:cNvPr id="6" name="Diagram 5" descr="Stapeldiagram som redovisar frågan.">
            <a:extLst>
              <a:ext uri="{FF2B5EF4-FFF2-40B4-BE49-F238E27FC236}">
                <a16:creationId xmlns:a16="http://schemas.microsoft.com/office/drawing/2014/main" id="{82670A78-2F6C-9A4C-8669-121753063ECD}"/>
              </a:ext>
            </a:extLst>
          </p:cNvPr>
          <p:cNvGraphicFramePr/>
          <p:nvPr>
            <p:extLst>
              <p:ext uri="{D42A27DB-BD31-4B8C-83A1-F6EECF244321}">
                <p14:modId xmlns:p14="http://schemas.microsoft.com/office/powerpoint/2010/main" val="2901498788"/>
              </p:ext>
            </p:extLst>
          </p:nvPr>
        </p:nvGraphicFramePr>
        <p:xfrm>
          <a:off x="492290" y="1376364"/>
          <a:ext cx="11207420" cy="47619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32612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FF4819-EA0B-5D4F-ABCA-6CF8C40F1E18}"/>
              </a:ext>
            </a:extLst>
          </p:cNvPr>
          <p:cNvSpPr>
            <a:spLocks noGrp="1"/>
          </p:cNvSpPr>
          <p:nvPr>
            <p:ph type="title"/>
          </p:nvPr>
        </p:nvSpPr>
        <p:spPr/>
        <p:txBody>
          <a:bodyPr/>
          <a:lstStyle/>
          <a:p>
            <a:r>
              <a:rPr lang="en-US" dirty="0"/>
              <a:t>NPS - Net Promoter Score</a:t>
            </a:r>
          </a:p>
        </p:txBody>
      </p:sp>
      <p:sp>
        <p:nvSpPr>
          <p:cNvPr id="12" name="Platshållare för text 2">
            <a:extLst>
              <a:ext uri="{FF2B5EF4-FFF2-40B4-BE49-F238E27FC236}">
                <a16:creationId xmlns:a16="http://schemas.microsoft.com/office/drawing/2014/main" id="{6A50237D-3B28-EB41-AE0A-67BA26A23A6D}"/>
              </a:ext>
            </a:extLst>
          </p:cNvPr>
          <p:cNvSpPr txBox="1">
            <a:spLocks/>
          </p:cNvSpPr>
          <p:nvPr/>
        </p:nvSpPr>
        <p:spPr>
          <a:xfrm>
            <a:off x="1635291" y="1640808"/>
            <a:ext cx="5337921" cy="582063"/>
          </a:xfrm>
          <a:prstGeom prst="rect">
            <a:avLst/>
          </a:prstGeom>
        </p:spPr>
        <p:txBody>
          <a:bodyPr vert="horz" lIns="91440" tIns="45720" rIns="91440" bIns="45720" rtlCol="0" anchor="t">
            <a:normAutofit fontScale="62500" lnSpcReduction="20000"/>
          </a:bodyPr>
          <a:lstStyle>
            <a:lvl1pPr marL="228606" indent="-228606" algn="l" defTabSz="914423" rtl="0" eaLnBrk="1" latinLnBrk="0" hangingPunct="1">
              <a:lnSpc>
                <a:spcPct val="100000"/>
              </a:lnSpc>
              <a:spcBef>
                <a:spcPts val="1001"/>
              </a:spcBef>
              <a:buFont typeface="Arial" panose="020B0604020202020204" pitchFamily="34" charset="0"/>
              <a:buChar char="•"/>
              <a:defRPr sz="2400" kern="1200">
                <a:solidFill>
                  <a:schemeClr val="tx1"/>
                </a:solidFill>
                <a:latin typeface="+mn-lt"/>
                <a:ea typeface="+mn-ea"/>
                <a:cs typeface="+mn-cs"/>
              </a:defRPr>
            </a:lvl1pPr>
            <a:lvl2pPr marL="685818" indent="-228606" algn="l" defTabSz="914423"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29" indent="-228606" algn="l" defTabSz="914423" rtl="0" eaLnBrk="1" latinLnBrk="0" hangingPunct="1">
              <a:lnSpc>
                <a:spcPct val="100000"/>
              </a:lnSpc>
              <a:spcBef>
                <a:spcPts val="500"/>
              </a:spcBef>
              <a:buFont typeface="Courier New" panose="02070309020205020404" pitchFamily="49" charset="0"/>
              <a:buChar char="o"/>
              <a:defRPr sz="1600" kern="1200">
                <a:solidFill>
                  <a:schemeClr val="tx1"/>
                </a:solidFill>
                <a:latin typeface="+mn-lt"/>
                <a:ea typeface="+mn-ea"/>
                <a:cs typeface="+mn-cs"/>
              </a:defRPr>
            </a:lvl3pPr>
            <a:lvl4pPr marL="1600241" indent="-228606" algn="l" defTabSz="914423" rtl="0" eaLnBrk="1" latinLnBrk="0" hangingPunct="1">
              <a:lnSpc>
                <a:spcPct val="100000"/>
              </a:lnSpc>
              <a:spcBef>
                <a:spcPts val="500"/>
              </a:spcBef>
              <a:buFont typeface="Courier New" panose="02070309020205020404" pitchFamily="49" charset="0"/>
              <a:buChar char="o"/>
              <a:defRPr sz="14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4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None/>
            </a:pPr>
            <a:r>
              <a:rPr lang="sv-SE" b="1" dirty="0"/>
              <a:t>Hur troligt är det att du skulle rekommendera Talböcker till en vän eller kollega som har samma behov som dig?</a:t>
            </a:r>
            <a:r>
              <a:rPr lang="sv-SE" dirty="0"/>
              <a:t> </a:t>
            </a:r>
            <a:endParaRPr lang="sv-SE" sz="1600" dirty="0"/>
          </a:p>
        </p:txBody>
      </p:sp>
      <p:pic>
        <p:nvPicPr>
          <p:cNvPr id="7" name="Bildobjekt 6" descr="Bild som förklarar hur NPS räknas ut.">
            <a:extLst>
              <a:ext uri="{FF2B5EF4-FFF2-40B4-BE49-F238E27FC236}">
                <a16:creationId xmlns:a16="http://schemas.microsoft.com/office/drawing/2014/main" id="{AC689728-97D0-E04A-BA16-0DE7137261BF}"/>
              </a:ext>
            </a:extLst>
          </p:cNvPr>
          <p:cNvPicPr>
            <a:picLocks noChangeAspect="1"/>
          </p:cNvPicPr>
          <p:nvPr/>
        </p:nvPicPr>
        <p:blipFill>
          <a:blip r:embed="rId3"/>
          <a:stretch>
            <a:fillRect/>
          </a:stretch>
        </p:blipFill>
        <p:spPr>
          <a:xfrm>
            <a:off x="1787844" y="2222871"/>
            <a:ext cx="4141868" cy="1641709"/>
          </a:xfrm>
          <a:prstGeom prst="rect">
            <a:avLst/>
          </a:prstGeom>
        </p:spPr>
      </p:pic>
      <p:graphicFrame>
        <p:nvGraphicFramePr>
          <p:cNvPr id="11" name="Tabell 7">
            <a:extLst>
              <a:ext uri="{FF2B5EF4-FFF2-40B4-BE49-F238E27FC236}">
                <a16:creationId xmlns:a16="http://schemas.microsoft.com/office/drawing/2014/main" id="{F2FB494F-6FCA-024E-B231-3DCB5A15CA7A}"/>
              </a:ext>
            </a:extLst>
          </p:cNvPr>
          <p:cNvGraphicFramePr>
            <a:graphicFrameLocks noGrp="1"/>
          </p:cNvGraphicFramePr>
          <p:nvPr>
            <p:extLst>
              <p:ext uri="{D42A27DB-BD31-4B8C-83A1-F6EECF244321}">
                <p14:modId xmlns:p14="http://schemas.microsoft.com/office/powerpoint/2010/main" val="410615154"/>
              </p:ext>
            </p:extLst>
          </p:nvPr>
        </p:nvGraphicFramePr>
        <p:xfrm>
          <a:off x="1787845" y="3864580"/>
          <a:ext cx="3108541" cy="2800885"/>
        </p:xfrm>
        <a:graphic>
          <a:graphicData uri="http://schemas.openxmlformats.org/drawingml/2006/table">
            <a:tbl>
              <a:tblPr firstRow="1" bandRow="1">
                <a:tableStyleId>{5C22544A-7EE6-4342-B048-85BDC9FD1C3A}</a:tableStyleId>
              </a:tblPr>
              <a:tblGrid>
                <a:gridCol w="1908925">
                  <a:extLst>
                    <a:ext uri="{9D8B030D-6E8A-4147-A177-3AD203B41FA5}">
                      <a16:colId xmlns:a16="http://schemas.microsoft.com/office/drawing/2014/main" val="2021594479"/>
                    </a:ext>
                  </a:extLst>
                </a:gridCol>
                <a:gridCol w="1199616">
                  <a:extLst>
                    <a:ext uri="{9D8B030D-6E8A-4147-A177-3AD203B41FA5}">
                      <a16:colId xmlns:a16="http://schemas.microsoft.com/office/drawing/2014/main" val="354442134"/>
                    </a:ext>
                  </a:extLst>
                </a:gridCol>
              </a:tblGrid>
              <a:tr h="284754">
                <a:tc>
                  <a:txBody>
                    <a:bodyPr/>
                    <a:lstStyle/>
                    <a:p>
                      <a:r>
                        <a:rPr lang="sv-SE" sz="1400" dirty="0">
                          <a:solidFill>
                            <a:schemeClr val="tx1"/>
                          </a:solidFill>
                        </a:rPr>
                        <a:t>NPS</a:t>
                      </a:r>
                    </a:p>
                  </a:txBody>
                  <a:tcPr anchor="ctr"/>
                </a:tc>
                <a:tc>
                  <a:txBody>
                    <a:bodyPr/>
                    <a:lstStyle/>
                    <a:p>
                      <a:pPr marL="0" algn="ctr" defTabSz="914423" rtl="0" eaLnBrk="1" fontAlgn="b" latinLnBrk="0" hangingPunct="1"/>
                      <a:r>
                        <a:rPr lang="sv-SE" sz="1400" b="1" kern="1200" dirty="0">
                          <a:solidFill>
                            <a:schemeClr val="tx1"/>
                          </a:solidFill>
                          <a:latin typeface="+mn-lt"/>
                          <a:ea typeface="+mn-ea"/>
                          <a:cs typeface="+mn-cs"/>
                        </a:rPr>
                        <a:t>läsare</a:t>
                      </a:r>
                    </a:p>
                  </a:txBody>
                  <a:tcPr marL="9525" marR="9525" marT="9525" marB="0" anchor="ctr"/>
                </a:tc>
                <a:extLst>
                  <a:ext uri="{0D108BD9-81ED-4DB2-BD59-A6C34878D82A}">
                    <a16:rowId xmlns:a16="http://schemas.microsoft.com/office/drawing/2014/main" val="2820031394"/>
                  </a:ext>
                </a:extLst>
              </a:tr>
              <a:tr h="395137">
                <a:tc>
                  <a:txBody>
                    <a:bodyPr/>
                    <a:lstStyle/>
                    <a:p>
                      <a:pPr algn="l"/>
                      <a:r>
                        <a:rPr lang="sv-SE" sz="1400" b="1" u="none" strike="noStrike" kern="1200" dirty="0" err="1">
                          <a:solidFill>
                            <a:schemeClr val="tx1"/>
                          </a:solidFill>
                          <a:effectLst/>
                          <a:latin typeface="+mn-lt"/>
                          <a:ea typeface="+mn-ea"/>
                          <a:cs typeface="+mn-cs"/>
                        </a:rPr>
                        <a:t>Detractor</a:t>
                      </a:r>
                      <a:endParaRPr lang="sv-SE" sz="1400" b="1" u="none" strike="noStrike" kern="1200" dirty="0">
                        <a:solidFill>
                          <a:schemeClr val="tx1"/>
                        </a:solidFill>
                        <a:effectLst/>
                        <a:latin typeface="+mn-lt"/>
                        <a:ea typeface="+mn-ea"/>
                        <a:cs typeface="+mn-cs"/>
                      </a:endParaRPr>
                    </a:p>
                  </a:txBody>
                  <a:tcPr marL="46840" marR="46840" marT="46840" marB="46840" anchor="ctr"/>
                </a:tc>
                <a:tc>
                  <a:txBody>
                    <a:bodyPr/>
                    <a:lstStyle/>
                    <a:p>
                      <a:pPr marL="0" algn="ctr" defTabSz="914423" rtl="0" eaLnBrk="1" fontAlgn="b" latinLnBrk="0" hangingPunct="1"/>
                      <a:r>
                        <a:rPr lang="sv-SE" sz="1400" b="1" u="none" strike="noStrike" kern="1200">
                          <a:solidFill>
                            <a:schemeClr val="tx1"/>
                          </a:solidFill>
                          <a:effectLst/>
                          <a:latin typeface="+mn-lt"/>
                          <a:ea typeface="+mn-ea"/>
                          <a:cs typeface="+mn-cs"/>
                        </a:rPr>
                        <a:t>19%</a:t>
                      </a:r>
                    </a:p>
                  </a:txBody>
                  <a:tcPr marL="9525" marR="9525" marT="9525" marB="0" anchor="ctr"/>
                </a:tc>
                <a:extLst>
                  <a:ext uri="{0D108BD9-81ED-4DB2-BD59-A6C34878D82A}">
                    <a16:rowId xmlns:a16="http://schemas.microsoft.com/office/drawing/2014/main" val="698318234"/>
                  </a:ext>
                </a:extLst>
              </a:tr>
              <a:tr h="395137">
                <a:tc>
                  <a:txBody>
                    <a:bodyPr/>
                    <a:lstStyle/>
                    <a:p>
                      <a:pPr algn="l"/>
                      <a:r>
                        <a:rPr lang="sv-SE" sz="1400" b="1" u="none" strike="noStrike" kern="1200" dirty="0">
                          <a:solidFill>
                            <a:schemeClr val="tx1"/>
                          </a:solidFill>
                          <a:effectLst/>
                          <a:latin typeface="+mn-lt"/>
                          <a:ea typeface="+mn-ea"/>
                          <a:cs typeface="+mn-cs"/>
                        </a:rPr>
                        <a:t>Neutral</a:t>
                      </a:r>
                    </a:p>
                  </a:txBody>
                  <a:tcPr marL="46840" marR="46840" marT="46840" marB="46840" anchor="ctr"/>
                </a:tc>
                <a:tc>
                  <a:txBody>
                    <a:bodyPr/>
                    <a:lstStyle/>
                    <a:p>
                      <a:pPr marL="0" algn="ctr" defTabSz="914423" rtl="0" eaLnBrk="1" fontAlgn="b" latinLnBrk="0" hangingPunct="1"/>
                      <a:r>
                        <a:rPr lang="sv-SE" sz="1400" b="1" u="none" strike="noStrike" kern="1200">
                          <a:solidFill>
                            <a:schemeClr val="tx1"/>
                          </a:solidFill>
                          <a:effectLst/>
                          <a:latin typeface="+mn-lt"/>
                          <a:ea typeface="+mn-ea"/>
                          <a:cs typeface="+mn-cs"/>
                        </a:rPr>
                        <a:t>5%</a:t>
                      </a:r>
                    </a:p>
                  </a:txBody>
                  <a:tcPr marL="9525" marR="9525" marT="9525" marB="0" anchor="ctr"/>
                </a:tc>
                <a:extLst>
                  <a:ext uri="{0D108BD9-81ED-4DB2-BD59-A6C34878D82A}">
                    <a16:rowId xmlns:a16="http://schemas.microsoft.com/office/drawing/2014/main" val="401599660"/>
                  </a:ext>
                </a:extLst>
              </a:tr>
              <a:tr h="395137">
                <a:tc>
                  <a:txBody>
                    <a:bodyPr/>
                    <a:lstStyle/>
                    <a:p>
                      <a:pPr algn="l"/>
                      <a:r>
                        <a:rPr lang="sv-SE" sz="1400" b="1" u="none" strike="noStrike" kern="1200" dirty="0" err="1">
                          <a:solidFill>
                            <a:schemeClr val="tx1"/>
                          </a:solidFill>
                          <a:effectLst/>
                          <a:latin typeface="+mn-lt"/>
                          <a:ea typeface="+mn-ea"/>
                          <a:cs typeface="+mn-cs"/>
                        </a:rPr>
                        <a:t>Promoter</a:t>
                      </a:r>
                      <a:endParaRPr lang="sv-SE" sz="1400" b="1" u="none" strike="noStrike" kern="1200" dirty="0">
                        <a:solidFill>
                          <a:schemeClr val="tx1"/>
                        </a:solidFill>
                        <a:effectLst/>
                        <a:latin typeface="+mn-lt"/>
                        <a:ea typeface="+mn-ea"/>
                        <a:cs typeface="+mn-cs"/>
                      </a:endParaRPr>
                    </a:p>
                  </a:txBody>
                  <a:tcPr marL="46840" marR="46840" marT="46840" marB="46840" anchor="ctr"/>
                </a:tc>
                <a:tc>
                  <a:txBody>
                    <a:bodyPr/>
                    <a:lstStyle/>
                    <a:p>
                      <a:pPr marL="0" algn="ctr" defTabSz="914423" rtl="0" eaLnBrk="1" fontAlgn="b" latinLnBrk="0" hangingPunct="1"/>
                      <a:r>
                        <a:rPr lang="sv-SE" sz="1400" b="1" u="none" strike="noStrike" kern="1200">
                          <a:solidFill>
                            <a:schemeClr val="tx1"/>
                          </a:solidFill>
                          <a:effectLst/>
                          <a:latin typeface="+mn-lt"/>
                          <a:ea typeface="+mn-ea"/>
                          <a:cs typeface="+mn-cs"/>
                        </a:rPr>
                        <a:t>76%</a:t>
                      </a:r>
                    </a:p>
                  </a:txBody>
                  <a:tcPr marL="9525" marR="9525" marT="9525" marB="0" anchor="ctr"/>
                </a:tc>
                <a:extLst>
                  <a:ext uri="{0D108BD9-81ED-4DB2-BD59-A6C34878D82A}">
                    <a16:rowId xmlns:a16="http://schemas.microsoft.com/office/drawing/2014/main" val="3427506747"/>
                  </a:ext>
                </a:extLst>
              </a:tr>
              <a:tr h="395137">
                <a:tc>
                  <a:txBody>
                    <a:bodyPr/>
                    <a:lstStyle/>
                    <a:p>
                      <a:pPr algn="l"/>
                      <a:r>
                        <a:rPr lang="sv-SE" sz="1400" b="1" u="none" strike="noStrike" kern="1200" dirty="0">
                          <a:solidFill>
                            <a:schemeClr val="tx1"/>
                          </a:solidFill>
                          <a:effectLst/>
                          <a:latin typeface="+mn-lt"/>
                          <a:ea typeface="+mn-ea"/>
                          <a:cs typeface="+mn-cs"/>
                        </a:rPr>
                        <a:t>NPS</a:t>
                      </a:r>
                    </a:p>
                  </a:txBody>
                  <a:tcPr marL="46840" marR="46840" marT="46840" marB="46840" anchor="ctr"/>
                </a:tc>
                <a:tc>
                  <a:txBody>
                    <a:bodyPr/>
                    <a:lstStyle/>
                    <a:p>
                      <a:pPr marL="0" algn="ctr" defTabSz="914423" rtl="0" eaLnBrk="1" fontAlgn="b" latinLnBrk="0" hangingPunct="1"/>
                      <a:r>
                        <a:rPr lang="sv-SE" sz="1400" b="1" u="none" strike="noStrike" kern="1200">
                          <a:solidFill>
                            <a:schemeClr val="tx1"/>
                          </a:solidFill>
                          <a:effectLst/>
                          <a:latin typeface="+mn-lt"/>
                          <a:ea typeface="+mn-ea"/>
                          <a:cs typeface="+mn-cs"/>
                        </a:rPr>
                        <a:t>57</a:t>
                      </a:r>
                    </a:p>
                  </a:txBody>
                  <a:tcPr marL="9525" marR="9525" marT="9525" marB="0" anchor="ctr"/>
                </a:tc>
                <a:extLst>
                  <a:ext uri="{0D108BD9-81ED-4DB2-BD59-A6C34878D82A}">
                    <a16:rowId xmlns:a16="http://schemas.microsoft.com/office/drawing/2014/main" val="2670465080"/>
                  </a:ext>
                </a:extLst>
              </a:tr>
              <a:tr h="395137">
                <a:tc>
                  <a:txBody>
                    <a:bodyPr/>
                    <a:lstStyle/>
                    <a:p>
                      <a:pPr algn="l"/>
                      <a:r>
                        <a:rPr lang="sv-SE" sz="1400" b="1" u="none" strike="noStrike" kern="1200" dirty="0">
                          <a:solidFill>
                            <a:schemeClr val="tx1"/>
                          </a:solidFill>
                          <a:effectLst/>
                          <a:latin typeface="+mn-lt"/>
                          <a:ea typeface="+mn-ea"/>
                          <a:cs typeface="+mn-cs"/>
                        </a:rPr>
                        <a:t>Antal svar </a:t>
                      </a:r>
                    </a:p>
                    <a:p>
                      <a:pPr algn="l"/>
                      <a:r>
                        <a:rPr lang="sv-SE" sz="1400" b="1" u="none" strike="noStrike" kern="1200" dirty="0">
                          <a:solidFill>
                            <a:schemeClr val="tx1"/>
                          </a:solidFill>
                          <a:effectLst/>
                          <a:latin typeface="+mn-lt"/>
                          <a:ea typeface="+mn-ea"/>
                          <a:cs typeface="+mn-cs"/>
                        </a:rPr>
                        <a:t>(exkl. Vet inte)</a:t>
                      </a:r>
                    </a:p>
                  </a:txBody>
                  <a:tcPr marL="46840" marR="46840" marT="46840" marB="46840" anchor="ctr"/>
                </a:tc>
                <a:tc>
                  <a:txBody>
                    <a:bodyPr/>
                    <a:lstStyle/>
                    <a:p>
                      <a:pPr marL="0" algn="ctr" defTabSz="914423" rtl="0" eaLnBrk="1" fontAlgn="b" latinLnBrk="0" hangingPunct="1"/>
                      <a:r>
                        <a:rPr lang="sv-SE" sz="1400" b="1" u="none" strike="noStrike" kern="1200">
                          <a:solidFill>
                            <a:schemeClr val="tx1"/>
                          </a:solidFill>
                          <a:effectLst/>
                          <a:latin typeface="+mn-lt"/>
                          <a:ea typeface="+mn-ea"/>
                          <a:cs typeface="+mn-cs"/>
                        </a:rPr>
                        <a:t>429</a:t>
                      </a:r>
                    </a:p>
                  </a:txBody>
                  <a:tcPr marL="9525" marR="9525" marT="9525" marB="0" anchor="ctr"/>
                </a:tc>
                <a:extLst>
                  <a:ext uri="{0D108BD9-81ED-4DB2-BD59-A6C34878D82A}">
                    <a16:rowId xmlns:a16="http://schemas.microsoft.com/office/drawing/2014/main" val="591626944"/>
                  </a:ext>
                </a:extLst>
              </a:tr>
              <a:tr h="395137">
                <a:tc>
                  <a:txBody>
                    <a:bodyPr/>
                    <a:lstStyle/>
                    <a:p>
                      <a:pPr algn="l"/>
                      <a:r>
                        <a:rPr lang="sv-SE" sz="1400" b="1" u="none" strike="noStrike" kern="1200" dirty="0">
                          <a:solidFill>
                            <a:schemeClr val="tx1"/>
                          </a:solidFill>
                          <a:effectLst/>
                          <a:latin typeface="+mn-lt"/>
                          <a:ea typeface="+mn-ea"/>
                          <a:cs typeface="+mn-cs"/>
                        </a:rPr>
                        <a:t>Andel Vet inte</a:t>
                      </a:r>
                    </a:p>
                  </a:txBody>
                  <a:tcPr marL="46840" marR="46840" marT="46840" marB="46840" anchor="ctr"/>
                </a:tc>
                <a:tc>
                  <a:txBody>
                    <a:bodyPr/>
                    <a:lstStyle/>
                    <a:p>
                      <a:pPr marL="0" algn="ctr" defTabSz="914423" rtl="0" eaLnBrk="1" fontAlgn="b" latinLnBrk="0" hangingPunct="1"/>
                      <a:r>
                        <a:rPr lang="sv-SE" sz="1400" b="1" u="none" strike="noStrike" kern="1200" dirty="0">
                          <a:solidFill>
                            <a:schemeClr val="tx1"/>
                          </a:solidFill>
                          <a:effectLst/>
                          <a:latin typeface="+mn-lt"/>
                          <a:ea typeface="+mn-ea"/>
                          <a:cs typeface="+mn-cs"/>
                        </a:rPr>
                        <a:t>14%</a:t>
                      </a:r>
                    </a:p>
                  </a:txBody>
                  <a:tcPr marL="9525" marR="9525" marT="9525" marB="0" anchor="ctr"/>
                </a:tc>
                <a:extLst>
                  <a:ext uri="{0D108BD9-81ED-4DB2-BD59-A6C34878D82A}">
                    <a16:rowId xmlns:a16="http://schemas.microsoft.com/office/drawing/2014/main" val="421451000"/>
                  </a:ext>
                </a:extLst>
              </a:tr>
            </a:tbl>
          </a:graphicData>
        </a:graphic>
      </p:graphicFrame>
      <p:sp>
        <p:nvSpPr>
          <p:cNvPr id="21" name="Rubrik 1">
            <a:extLst>
              <a:ext uri="{FF2B5EF4-FFF2-40B4-BE49-F238E27FC236}">
                <a16:creationId xmlns:a16="http://schemas.microsoft.com/office/drawing/2014/main" id="{CCCDAAE3-6B45-2444-8339-2C11DC3B812D}"/>
              </a:ext>
            </a:extLst>
          </p:cNvPr>
          <p:cNvSpPr txBox="1">
            <a:spLocks/>
          </p:cNvSpPr>
          <p:nvPr/>
        </p:nvSpPr>
        <p:spPr>
          <a:xfrm>
            <a:off x="6973212" y="2370613"/>
            <a:ext cx="4075788" cy="3424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bg1"/>
                </a:solidFill>
                <a:latin typeface="Univers LT Std 55" panose="020B0603020202020204" pitchFamily="34" charset="0"/>
                <a:ea typeface="+mj-ea"/>
                <a:cs typeface="+mj-cs"/>
              </a:defRPr>
            </a:lvl1pPr>
          </a:lstStyle>
          <a:p>
            <a:r>
              <a:rPr lang="en-US" sz="1800" dirty="0">
                <a:solidFill>
                  <a:schemeClr val="tx1"/>
                </a:solidFill>
              </a:rPr>
              <a:t>Net Promoter Score: 57</a:t>
            </a:r>
          </a:p>
        </p:txBody>
      </p:sp>
      <p:pic>
        <p:nvPicPr>
          <p:cNvPr id="19" name="Platshållare för innehåll 4" descr="Bild visar detractors, neutral och promoters.">
            <a:extLst>
              <a:ext uri="{FF2B5EF4-FFF2-40B4-BE49-F238E27FC236}">
                <a16:creationId xmlns:a16="http://schemas.microsoft.com/office/drawing/2014/main" id="{4CEBB471-80BD-D74E-9C42-21660E771C15}"/>
              </a:ext>
            </a:extLst>
          </p:cNvPr>
          <p:cNvPicPr>
            <a:picLocks noGrp="1" noChangeAspect="1"/>
          </p:cNvPicPr>
          <p:nvPr>
            <p:ph idx="1"/>
          </p:nvPr>
        </p:nvPicPr>
        <p:blipFill rotWithShape="1">
          <a:blip r:embed="rId4"/>
          <a:srcRect t="11123" b="14721"/>
          <a:stretch/>
        </p:blipFill>
        <p:spPr>
          <a:xfrm>
            <a:off x="6538053" y="2842992"/>
            <a:ext cx="4195290" cy="2655575"/>
          </a:xfrm>
        </p:spPr>
      </p:pic>
      <p:sp>
        <p:nvSpPr>
          <p:cNvPr id="20" name="textruta 19">
            <a:extLst>
              <a:ext uri="{FF2B5EF4-FFF2-40B4-BE49-F238E27FC236}">
                <a16:creationId xmlns:a16="http://schemas.microsoft.com/office/drawing/2014/main" id="{6B14B2F1-BB39-EE41-9824-C99D97D04BF7}"/>
              </a:ext>
            </a:extLst>
          </p:cNvPr>
          <p:cNvSpPr txBox="1"/>
          <p:nvPr/>
        </p:nvSpPr>
        <p:spPr>
          <a:xfrm>
            <a:off x="6794097" y="5468917"/>
            <a:ext cx="3853518" cy="338554"/>
          </a:xfrm>
          <a:prstGeom prst="rect">
            <a:avLst/>
          </a:prstGeom>
          <a:noFill/>
        </p:spPr>
        <p:txBody>
          <a:bodyPr wrap="square" rtlCol="0">
            <a:spAutoFit/>
          </a:bodyPr>
          <a:lstStyle/>
          <a:p>
            <a:r>
              <a:rPr lang="sv-SE" sz="1600" dirty="0"/>
              <a:t>19%	           5%                    76%</a:t>
            </a:r>
          </a:p>
        </p:txBody>
      </p:sp>
    </p:spTree>
    <p:extLst>
      <p:ext uri="{BB962C8B-B14F-4D97-AF65-F5344CB8AC3E}">
        <p14:creationId xmlns:p14="http://schemas.microsoft.com/office/powerpoint/2010/main" val="11082715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FF4819-EA0B-5D4F-ABCA-6CF8C40F1E18}"/>
              </a:ext>
            </a:extLst>
          </p:cNvPr>
          <p:cNvSpPr>
            <a:spLocks noGrp="1"/>
          </p:cNvSpPr>
          <p:nvPr>
            <p:ph type="title"/>
          </p:nvPr>
        </p:nvSpPr>
        <p:spPr/>
        <p:txBody>
          <a:bodyPr/>
          <a:lstStyle/>
          <a:p>
            <a:r>
              <a:rPr lang="en-US" dirty="0"/>
              <a:t>NPS - </a:t>
            </a:r>
            <a:r>
              <a:rPr lang="en-US" dirty="0" err="1"/>
              <a:t>Nedbrytningar</a:t>
            </a:r>
            <a:endParaRPr lang="en-US" dirty="0"/>
          </a:p>
        </p:txBody>
      </p:sp>
      <p:graphicFrame>
        <p:nvGraphicFramePr>
          <p:cNvPr id="11" name="Tabell 10">
            <a:extLst>
              <a:ext uri="{FF2B5EF4-FFF2-40B4-BE49-F238E27FC236}">
                <a16:creationId xmlns:a16="http://schemas.microsoft.com/office/drawing/2014/main" id="{C4B12A85-4A5C-2840-A6ED-E10ED68E6FB2}"/>
              </a:ext>
            </a:extLst>
          </p:cNvPr>
          <p:cNvGraphicFramePr>
            <a:graphicFrameLocks noGrp="1"/>
          </p:cNvGraphicFramePr>
          <p:nvPr>
            <p:extLst>
              <p:ext uri="{D42A27DB-BD31-4B8C-83A1-F6EECF244321}">
                <p14:modId xmlns:p14="http://schemas.microsoft.com/office/powerpoint/2010/main" val="415128519"/>
              </p:ext>
            </p:extLst>
          </p:nvPr>
        </p:nvGraphicFramePr>
        <p:xfrm>
          <a:off x="1620837" y="2152644"/>
          <a:ext cx="7712157" cy="1800090"/>
        </p:xfrm>
        <a:graphic>
          <a:graphicData uri="http://schemas.openxmlformats.org/drawingml/2006/table">
            <a:tbl>
              <a:tblPr firstRow="1" bandRow="1">
                <a:tableStyleId>{7DF18680-E054-41AD-8BC1-D1AEF772440D}</a:tableStyleId>
              </a:tblPr>
              <a:tblGrid>
                <a:gridCol w="1344753">
                  <a:extLst>
                    <a:ext uri="{9D8B030D-6E8A-4147-A177-3AD203B41FA5}">
                      <a16:colId xmlns:a16="http://schemas.microsoft.com/office/drawing/2014/main" val="1159429802"/>
                    </a:ext>
                  </a:extLst>
                </a:gridCol>
                <a:gridCol w="798936">
                  <a:extLst>
                    <a:ext uri="{9D8B030D-6E8A-4147-A177-3AD203B41FA5}">
                      <a16:colId xmlns:a16="http://schemas.microsoft.com/office/drawing/2014/main" val="2164895139"/>
                    </a:ext>
                  </a:extLst>
                </a:gridCol>
                <a:gridCol w="757965">
                  <a:extLst>
                    <a:ext uri="{9D8B030D-6E8A-4147-A177-3AD203B41FA5}">
                      <a16:colId xmlns:a16="http://schemas.microsoft.com/office/drawing/2014/main" val="3977316141"/>
                    </a:ext>
                  </a:extLst>
                </a:gridCol>
                <a:gridCol w="594080">
                  <a:extLst>
                    <a:ext uri="{9D8B030D-6E8A-4147-A177-3AD203B41FA5}">
                      <a16:colId xmlns:a16="http://schemas.microsoft.com/office/drawing/2014/main" val="1115663435"/>
                    </a:ext>
                  </a:extLst>
                </a:gridCol>
                <a:gridCol w="659683">
                  <a:extLst>
                    <a:ext uri="{9D8B030D-6E8A-4147-A177-3AD203B41FA5}">
                      <a16:colId xmlns:a16="http://schemas.microsoft.com/office/drawing/2014/main" val="3279052059"/>
                    </a:ext>
                  </a:extLst>
                </a:gridCol>
                <a:gridCol w="592790">
                  <a:extLst>
                    <a:ext uri="{9D8B030D-6E8A-4147-A177-3AD203B41FA5}">
                      <a16:colId xmlns:a16="http://schemas.microsoft.com/office/drawing/2014/main" val="1960000901"/>
                    </a:ext>
                  </a:extLst>
                </a:gridCol>
                <a:gridCol w="592790">
                  <a:extLst>
                    <a:ext uri="{9D8B030D-6E8A-4147-A177-3AD203B41FA5}">
                      <a16:colId xmlns:a16="http://schemas.microsoft.com/office/drawing/2014/main" val="354442134"/>
                    </a:ext>
                  </a:extLst>
                </a:gridCol>
                <a:gridCol w="592790">
                  <a:extLst>
                    <a:ext uri="{9D8B030D-6E8A-4147-A177-3AD203B41FA5}">
                      <a16:colId xmlns:a16="http://schemas.microsoft.com/office/drawing/2014/main" val="4262389095"/>
                    </a:ext>
                  </a:extLst>
                </a:gridCol>
                <a:gridCol w="592790">
                  <a:extLst>
                    <a:ext uri="{9D8B030D-6E8A-4147-A177-3AD203B41FA5}">
                      <a16:colId xmlns:a16="http://schemas.microsoft.com/office/drawing/2014/main" val="3976197383"/>
                    </a:ext>
                  </a:extLst>
                </a:gridCol>
                <a:gridCol w="592790">
                  <a:extLst>
                    <a:ext uri="{9D8B030D-6E8A-4147-A177-3AD203B41FA5}">
                      <a16:colId xmlns:a16="http://schemas.microsoft.com/office/drawing/2014/main" val="1071710823"/>
                    </a:ext>
                  </a:extLst>
                </a:gridCol>
                <a:gridCol w="592790">
                  <a:extLst>
                    <a:ext uri="{9D8B030D-6E8A-4147-A177-3AD203B41FA5}">
                      <a16:colId xmlns:a16="http://schemas.microsoft.com/office/drawing/2014/main" val="2009447256"/>
                    </a:ext>
                  </a:extLst>
                </a:gridCol>
              </a:tblGrid>
              <a:tr h="432000">
                <a:tc>
                  <a:txBody>
                    <a:bodyPr/>
                    <a:lstStyle/>
                    <a:p>
                      <a:endParaRPr lang="sv-SE" sz="1400" dirty="0"/>
                    </a:p>
                  </a:txBody>
                  <a:tcPr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dirty="0">
                          <a:solidFill>
                            <a:srgbClr val="000000"/>
                          </a:solidFill>
                          <a:effectLst/>
                          <a:latin typeface="Calibri" panose="020F0502020204030204" pitchFamily="34" charset="0"/>
                        </a:rPr>
                        <a:t>Total</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Kvinna</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Man</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Annat</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upp till 25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26 - 35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36 - 45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46 - 55 år</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56 - 65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66 - 75 år</a:t>
                      </a:r>
                    </a:p>
                  </a:txBody>
                  <a:tcPr marL="9525" marR="9525" marT="9525" marB="0" anchor="ctr"/>
                </a:tc>
                <a:extLst>
                  <a:ext uri="{0D108BD9-81ED-4DB2-BD59-A6C34878D82A}">
                    <a16:rowId xmlns:a16="http://schemas.microsoft.com/office/drawing/2014/main" val="2820031394"/>
                  </a:ext>
                </a:extLst>
              </a:tr>
              <a:tr h="273618">
                <a:tc>
                  <a:txBody>
                    <a:bodyPr/>
                    <a:lstStyle/>
                    <a:p>
                      <a:r>
                        <a:rPr lang="sv-SE" sz="1000" b="0" u="none" strike="noStrike" kern="1200" dirty="0" err="1">
                          <a:solidFill>
                            <a:schemeClr val="tx1"/>
                          </a:solidFill>
                          <a:effectLst/>
                          <a:latin typeface="+mn-lt"/>
                          <a:ea typeface="+mn-ea"/>
                          <a:cs typeface="+mn-cs"/>
                        </a:rPr>
                        <a:t>Detractor</a:t>
                      </a:r>
                      <a:endParaRPr lang="sv-SE" sz="1000" b="0" u="none" strike="noStrike" kern="1200" dirty="0">
                        <a:solidFill>
                          <a:schemeClr val="tx1"/>
                        </a:solidFill>
                        <a:effectLst/>
                        <a:latin typeface="+mn-lt"/>
                        <a:ea typeface="+mn-ea"/>
                        <a:cs typeface="+mn-cs"/>
                      </a:endParaRPr>
                    </a:p>
                  </a:txBody>
                  <a:tcPr marL="46840" marR="46840" marT="46840" marB="4684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19%</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22%</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14%</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9%</a:t>
                      </a:r>
                    </a:p>
                  </a:txBody>
                  <a:tcPr marL="9525" marR="9525" marT="9525" marB="0" anchor="ctr"/>
                </a:tc>
                <a:extLst>
                  <a:ext uri="{0D108BD9-81ED-4DB2-BD59-A6C34878D82A}">
                    <a16:rowId xmlns:a16="http://schemas.microsoft.com/office/drawing/2014/main" val="698318234"/>
                  </a:ext>
                </a:extLst>
              </a:tr>
              <a:tr h="273618">
                <a:tc>
                  <a:txBody>
                    <a:bodyPr/>
                    <a:lstStyle/>
                    <a:p>
                      <a:r>
                        <a:rPr lang="sv-SE" sz="1000" b="0" u="none" strike="noStrike" kern="1200" dirty="0">
                          <a:solidFill>
                            <a:schemeClr val="tx1"/>
                          </a:solidFill>
                          <a:effectLst/>
                          <a:latin typeface="+mn-lt"/>
                          <a:ea typeface="+mn-ea"/>
                          <a:cs typeface="+mn-cs"/>
                        </a:rPr>
                        <a:t>Neutral</a:t>
                      </a:r>
                    </a:p>
                  </a:txBody>
                  <a:tcPr marL="46840" marR="46840" marT="46840" marB="4684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5%</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6%</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2442853965"/>
                  </a:ext>
                </a:extLst>
              </a:tr>
              <a:tr h="273618">
                <a:tc>
                  <a:txBody>
                    <a:bodyPr/>
                    <a:lstStyle/>
                    <a:p>
                      <a:r>
                        <a:rPr lang="sv-SE" sz="1000" b="0" u="none" strike="noStrike" kern="1200" dirty="0" err="1">
                          <a:solidFill>
                            <a:schemeClr val="tx1"/>
                          </a:solidFill>
                          <a:effectLst/>
                          <a:latin typeface="+mn-lt"/>
                          <a:ea typeface="+mn-ea"/>
                          <a:cs typeface="+mn-cs"/>
                        </a:rPr>
                        <a:t>Promoter</a:t>
                      </a:r>
                      <a:endParaRPr lang="sv-SE" sz="1000" b="0" u="none" strike="noStrike" kern="1200" dirty="0">
                        <a:solidFill>
                          <a:schemeClr val="tx1"/>
                        </a:solidFill>
                        <a:effectLst/>
                        <a:latin typeface="+mn-lt"/>
                        <a:ea typeface="+mn-ea"/>
                        <a:cs typeface="+mn-cs"/>
                      </a:endParaRPr>
                    </a:p>
                  </a:txBody>
                  <a:tcPr marL="46840" marR="46840" marT="46840" marB="4684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76%</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72%</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83%</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83%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91%</a:t>
                      </a:r>
                    </a:p>
                  </a:txBody>
                  <a:tcPr marL="9525" marR="9525" marT="9525" marB="0" anchor="ctr"/>
                </a:tc>
                <a:extLst>
                  <a:ext uri="{0D108BD9-81ED-4DB2-BD59-A6C34878D82A}">
                    <a16:rowId xmlns:a16="http://schemas.microsoft.com/office/drawing/2014/main" val="2460441863"/>
                  </a:ext>
                </a:extLst>
              </a:tr>
              <a:tr h="273618">
                <a:tc>
                  <a:txBody>
                    <a:bodyPr/>
                    <a:lstStyle/>
                    <a:p>
                      <a:r>
                        <a:rPr lang="sv-SE" sz="1000" b="0" u="none" strike="noStrike" kern="1200" dirty="0">
                          <a:solidFill>
                            <a:schemeClr val="tx1"/>
                          </a:solidFill>
                          <a:effectLst/>
                          <a:latin typeface="+mn-lt"/>
                          <a:ea typeface="+mn-ea"/>
                          <a:cs typeface="+mn-cs"/>
                        </a:rPr>
                        <a:t>NPS</a:t>
                      </a:r>
                    </a:p>
                  </a:txBody>
                  <a:tcPr marL="46840" marR="46840" marT="46840" marB="4684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57%</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50%</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68%</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67%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53%</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56%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81%</a:t>
                      </a:r>
                    </a:p>
                  </a:txBody>
                  <a:tcPr marL="9525" marR="9525" marT="9525" marB="0" anchor="ctr"/>
                </a:tc>
                <a:extLst>
                  <a:ext uri="{0D108BD9-81ED-4DB2-BD59-A6C34878D82A}">
                    <a16:rowId xmlns:a16="http://schemas.microsoft.com/office/drawing/2014/main" val="2998486039"/>
                  </a:ext>
                </a:extLst>
              </a:tr>
              <a:tr h="273618">
                <a:tc>
                  <a:txBody>
                    <a:bodyPr/>
                    <a:lstStyle/>
                    <a:p>
                      <a:r>
                        <a:rPr lang="sv-SE" sz="1000" b="0" u="none" strike="noStrike" kern="1200" dirty="0">
                          <a:solidFill>
                            <a:schemeClr val="tx1"/>
                          </a:solidFill>
                          <a:effectLst/>
                          <a:latin typeface="+mn-lt"/>
                          <a:ea typeface="+mn-ea"/>
                          <a:cs typeface="+mn-cs"/>
                        </a:rPr>
                        <a:t>Antal svar:</a:t>
                      </a:r>
                    </a:p>
                  </a:txBody>
                  <a:tcPr marL="46840" marR="46840" marT="46840" marB="4684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dirty="0">
                          <a:solidFill>
                            <a:srgbClr val="000000"/>
                          </a:solidFill>
                          <a:effectLst/>
                          <a:latin typeface="Calibri" panose="020F0502020204030204" pitchFamily="34" charset="0"/>
                        </a:rPr>
                        <a:t>494</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305</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173</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93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81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80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52</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59</a:t>
                      </a:r>
                    </a:p>
                  </a:txBody>
                  <a:tcPr marL="9525" marR="9525" marT="9525" marB="0" anchor="ctr"/>
                </a:tc>
                <a:extLst>
                  <a:ext uri="{0D108BD9-81ED-4DB2-BD59-A6C34878D82A}">
                    <a16:rowId xmlns:a16="http://schemas.microsoft.com/office/drawing/2014/main" val="1810370286"/>
                  </a:ext>
                </a:extLst>
              </a:tr>
            </a:tbl>
          </a:graphicData>
        </a:graphic>
      </p:graphicFrame>
      <p:graphicFrame>
        <p:nvGraphicFramePr>
          <p:cNvPr id="12" name="Tabell 11">
            <a:extLst>
              <a:ext uri="{FF2B5EF4-FFF2-40B4-BE49-F238E27FC236}">
                <a16:creationId xmlns:a16="http://schemas.microsoft.com/office/drawing/2014/main" id="{366FE639-E371-EE4B-9ACC-1AE17433AA0A}"/>
              </a:ext>
            </a:extLst>
          </p:cNvPr>
          <p:cNvGraphicFramePr>
            <a:graphicFrameLocks noGrp="1"/>
          </p:cNvGraphicFramePr>
          <p:nvPr/>
        </p:nvGraphicFramePr>
        <p:xfrm>
          <a:off x="1620838" y="4251615"/>
          <a:ext cx="8920800" cy="1662905"/>
        </p:xfrm>
        <a:graphic>
          <a:graphicData uri="http://schemas.openxmlformats.org/drawingml/2006/table">
            <a:tbl>
              <a:tblPr firstRow="1" bandRow="1">
                <a:tableStyleId>{7DF18680-E054-41AD-8BC1-D1AEF772440D}</a:tableStyleId>
              </a:tblPr>
              <a:tblGrid>
                <a:gridCol w="2476800">
                  <a:extLst>
                    <a:ext uri="{9D8B030D-6E8A-4147-A177-3AD203B41FA5}">
                      <a16:colId xmlns:a16="http://schemas.microsoft.com/office/drawing/2014/main" val="1159429802"/>
                    </a:ext>
                  </a:extLst>
                </a:gridCol>
                <a:gridCol w="1288800">
                  <a:extLst>
                    <a:ext uri="{9D8B030D-6E8A-4147-A177-3AD203B41FA5}">
                      <a16:colId xmlns:a16="http://schemas.microsoft.com/office/drawing/2014/main" val="2021594479"/>
                    </a:ext>
                  </a:extLst>
                </a:gridCol>
                <a:gridCol w="1288800">
                  <a:extLst>
                    <a:ext uri="{9D8B030D-6E8A-4147-A177-3AD203B41FA5}">
                      <a16:colId xmlns:a16="http://schemas.microsoft.com/office/drawing/2014/main" val="219397501"/>
                    </a:ext>
                  </a:extLst>
                </a:gridCol>
                <a:gridCol w="1288800">
                  <a:extLst>
                    <a:ext uri="{9D8B030D-6E8A-4147-A177-3AD203B41FA5}">
                      <a16:colId xmlns:a16="http://schemas.microsoft.com/office/drawing/2014/main" val="2164895139"/>
                    </a:ext>
                  </a:extLst>
                </a:gridCol>
                <a:gridCol w="1288800">
                  <a:extLst>
                    <a:ext uri="{9D8B030D-6E8A-4147-A177-3AD203B41FA5}">
                      <a16:colId xmlns:a16="http://schemas.microsoft.com/office/drawing/2014/main" val="3977316141"/>
                    </a:ext>
                  </a:extLst>
                </a:gridCol>
                <a:gridCol w="1288800">
                  <a:extLst>
                    <a:ext uri="{9D8B030D-6E8A-4147-A177-3AD203B41FA5}">
                      <a16:colId xmlns:a16="http://schemas.microsoft.com/office/drawing/2014/main" val="3137828575"/>
                    </a:ext>
                  </a:extLst>
                </a:gridCol>
              </a:tblGrid>
              <a:tr h="432000">
                <a:tc>
                  <a:txBody>
                    <a:bodyPr/>
                    <a:lstStyle/>
                    <a:p>
                      <a:endParaRPr lang="sv-SE" sz="1400" dirty="0"/>
                    </a:p>
                  </a:txBody>
                  <a:tcPr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Via app</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Webbspelaren</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EasyReader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Med annat läsprogram</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Via Daisy</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820031394"/>
                  </a:ext>
                </a:extLst>
              </a:tr>
              <a:tr h="246181">
                <a:tc>
                  <a:txBody>
                    <a:bodyPr/>
                    <a:lstStyle/>
                    <a:p>
                      <a:r>
                        <a:rPr lang="sv-SE" sz="1000" b="0" u="none" strike="noStrike" kern="1200" dirty="0" err="1">
                          <a:solidFill>
                            <a:schemeClr val="tx1"/>
                          </a:solidFill>
                          <a:effectLst/>
                          <a:latin typeface="+mn-lt"/>
                          <a:ea typeface="+mn-ea"/>
                          <a:cs typeface="+mn-cs"/>
                        </a:rPr>
                        <a:t>Detractor</a:t>
                      </a:r>
                      <a:endParaRPr lang="sv-SE" sz="1000" b="0" u="none" strike="noStrike" kern="1200" dirty="0">
                        <a:solidFill>
                          <a:schemeClr val="tx1"/>
                        </a:solidFill>
                        <a:effectLst/>
                        <a:latin typeface="+mn-lt"/>
                        <a:ea typeface="+mn-ea"/>
                        <a:cs typeface="+mn-cs"/>
                      </a:endParaRPr>
                    </a:p>
                  </a:txBody>
                  <a:tcPr marL="46840" marR="46840" marT="46840" marB="4684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20%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27%</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18%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21%</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698318234"/>
                  </a:ext>
                </a:extLst>
              </a:tr>
              <a:tr h="246181">
                <a:tc>
                  <a:txBody>
                    <a:bodyPr/>
                    <a:lstStyle/>
                    <a:p>
                      <a:r>
                        <a:rPr lang="sv-SE" sz="1000" b="0" u="none" strike="noStrike" kern="1200" dirty="0">
                          <a:solidFill>
                            <a:schemeClr val="tx1"/>
                          </a:solidFill>
                          <a:effectLst/>
                          <a:latin typeface="+mn-lt"/>
                          <a:ea typeface="+mn-ea"/>
                          <a:cs typeface="+mn-cs"/>
                        </a:rPr>
                        <a:t>Neutral</a:t>
                      </a:r>
                    </a:p>
                  </a:txBody>
                  <a:tcPr marL="46840" marR="46840" marT="46840" marB="4684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12%</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442853965"/>
                  </a:ext>
                </a:extLst>
              </a:tr>
              <a:tr h="246181">
                <a:tc>
                  <a:txBody>
                    <a:bodyPr/>
                    <a:lstStyle/>
                    <a:p>
                      <a:r>
                        <a:rPr lang="sv-SE" sz="1000" b="0" u="none" strike="noStrike" kern="1200" dirty="0" err="1">
                          <a:solidFill>
                            <a:schemeClr val="tx1"/>
                          </a:solidFill>
                          <a:effectLst/>
                          <a:latin typeface="+mn-lt"/>
                          <a:ea typeface="+mn-ea"/>
                          <a:cs typeface="+mn-cs"/>
                        </a:rPr>
                        <a:t>Promoter</a:t>
                      </a:r>
                      <a:endParaRPr lang="sv-SE" sz="1000" b="0" u="none" strike="noStrike" kern="1200" dirty="0">
                        <a:solidFill>
                          <a:schemeClr val="tx1"/>
                        </a:solidFill>
                        <a:effectLst/>
                        <a:latin typeface="+mn-lt"/>
                        <a:ea typeface="+mn-ea"/>
                        <a:cs typeface="+mn-cs"/>
                      </a:endParaRPr>
                    </a:p>
                  </a:txBody>
                  <a:tcPr marL="46840" marR="46840" marT="46840" marB="4684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75%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61%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73%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79%</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460441863"/>
                  </a:ext>
                </a:extLst>
              </a:tr>
              <a:tr h="246181">
                <a:tc>
                  <a:txBody>
                    <a:bodyPr/>
                    <a:lstStyle/>
                    <a:p>
                      <a:r>
                        <a:rPr lang="sv-SE" sz="1000" b="0" u="none" strike="noStrike" kern="1200" dirty="0">
                          <a:solidFill>
                            <a:schemeClr val="tx1"/>
                          </a:solidFill>
                          <a:effectLst/>
                          <a:latin typeface="+mn-lt"/>
                          <a:ea typeface="+mn-ea"/>
                          <a:cs typeface="+mn-cs"/>
                        </a:rPr>
                        <a:t>NPS</a:t>
                      </a:r>
                    </a:p>
                  </a:txBody>
                  <a:tcPr marL="46840" marR="46840" marT="46840" marB="4684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55%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35%</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55%</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57%</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998486039"/>
                  </a:ext>
                </a:extLst>
              </a:tr>
              <a:tr h="246181">
                <a:tc>
                  <a:txBody>
                    <a:bodyPr/>
                    <a:lstStyle/>
                    <a:p>
                      <a:r>
                        <a:rPr lang="sv-SE" sz="1000" b="0" u="none" strike="noStrike" kern="1200" dirty="0">
                          <a:solidFill>
                            <a:schemeClr val="tx1"/>
                          </a:solidFill>
                          <a:effectLst/>
                          <a:latin typeface="+mn-lt"/>
                          <a:ea typeface="+mn-ea"/>
                          <a:cs typeface="+mn-cs"/>
                        </a:rPr>
                        <a:t>Antal svar:</a:t>
                      </a:r>
                    </a:p>
                  </a:txBody>
                  <a:tcPr marL="46840" marR="46840" marT="46840" marB="4684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391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106</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15</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3225178226"/>
                  </a:ext>
                </a:extLst>
              </a:tr>
            </a:tbl>
          </a:graphicData>
        </a:graphic>
      </p:graphicFrame>
    </p:spTree>
    <p:extLst>
      <p:ext uri="{BB962C8B-B14F-4D97-AF65-F5344CB8AC3E}">
        <p14:creationId xmlns:p14="http://schemas.microsoft.com/office/powerpoint/2010/main" val="4275592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AFB11C-9E0D-F543-8084-17268F733678}"/>
              </a:ext>
            </a:extLst>
          </p:cNvPr>
          <p:cNvSpPr>
            <a:spLocks noGrp="1"/>
          </p:cNvSpPr>
          <p:nvPr>
            <p:ph type="title"/>
          </p:nvPr>
        </p:nvSpPr>
        <p:spPr/>
        <p:txBody>
          <a:bodyPr/>
          <a:lstStyle/>
          <a:p>
            <a:pPr rtl="0" eaLnBrk="1" latinLnBrk="0" hangingPunct="1"/>
            <a:r>
              <a:rPr lang="sv-SE" sz="1500" kern="1200" dirty="0">
                <a:solidFill>
                  <a:srgbClr val="000000"/>
                </a:solidFill>
                <a:effectLst/>
                <a:latin typeface="Arial" panose="020B0604020202020204" pitchFamily="34" charset="0"/>
                <a:ea typeface="+mn-ea"/>
                <a:cs typeface="+mn-cs"/>
              </a:rPr>
              <a:t>0 - 6. Vad ska MTM främst förbättra i sina talböcker för att du skall bli mer benägen att rekommendera den?</a:t>
            </a:r>
          </a:p>
          <a:p>
            <a:endParaRPr lang="sv-SE" dirty="0"/>
          </a:p>
        </p:txBody>
      </p:sp>
      <p:sp>
        <p:nvSpPr>
          <p:cNvPr id="7" name="Platshållare för text 2">
            <a:extLst>
              <a:ext uri="{FF2B5EF4-FFF2-40B4-BE49-F238E27FC236}">
                <a16:creationId xmlns:a16="http://schemas.microsoft.com/office/drawing/2014/main" id="{F1CF3732-439D-0F4B-B804-281E216A18C3}"/>
              </a:ext>
            </a:extLst>
          </p:cNvPr>
          <p:cNvSpPr txBox="1">
            <a:spLocks/>
          </p:cNvSpPr>
          <p:nvPr/>
        </p:nvSpPr>
        <p:spPr>
          <a:xfrm>
            <a:off x="1635291" y="1329077"/>
            <a:ext cx="8935872" cy="1007390"/>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400" dirty="0"/>
              <a:t>Fritext</a:t>
            </a:r>
            <a:br>
              <a:rPr lang="sv-SE" sz="1400" dirty="0"/>
            </a:br>
            <a:br>
              <a:rPr lang="sv-SE" sz="1400" dirty="0"/>
            </a:br>
            <a:r>
              <a:rPr lang="sv-SE" sz="1400" b="0" dirty="0"/>
              <a:t>Antal svar: 50 </a:t>
            </a:r>
          </a:p>
          <a:p>
            <a:endParaRPr lang="sv-SE" dirty="0"/>
          </a:p>
        </p:txBody>
      </p:sp>
      <p:graphicFrame>
        <p:nvGraphicFramePr>
          <p:cNvPr id="5" name="Diagram 4" descr="Stapeldiagram som redovisar frågan.">
            <a:extLst>
              <a:ext uri="{FF2B5EF4-FFF2-40B4-BE49-F238E27FC236}">
                <a16:creationId xmlns:a16="http://schemas.microsoft.com/office/drawing/2014/main" id="{C71ED5F9-BF0B-714E-A0C0-5976A8A7F3A0}"/>
              </a:ext>
            </a:extLst>
          </p:cNvPr>
          <p:cNvGraphicFramePr>
            <a:graphicFrameLocks/>
          </p:cNvGraphicFramePr>
          <p:nvPr>
            <p:extLst>
              <p:ext uri="{D42A27DB-BD31-4B8C-83A1-F6EECF244321}">
                <p14:modId xmlns:p14="http://schemas.microsoft.com/office/powerpoint/2010/main" val="3025408555"/>
              </p:ext>
            </p:extLst>
          </p:nvPr>
        </p:nvGraphicFramePr>
        <p:xfrm>
          <a:off x="1803400" y="2404072"/>
          <a:ext cx="8585200" cy="35687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ADE46AB0-2A8D-2D45-BDE3-B406C68D8FCC}"/>
              </a:ext>
            </a:extLst>
          </p:cNvPr>
          <p:cNvSpPr txBox="1"/>
          <p:nvPr/>
        </p:nvSpPr>
        <p:spPr>
          <a:xfrm>
            <a:off x="1635291" y="5975280"/>
            <a:ext cx="8314358" cy="646331"/>
          </a:xfrm>
          <a:prstGeom prst="rect">
            <a:avLst/>
          </a:prstGeom>
          <a:noFill/>
        </p:spPr>
        <p:txBody>
          <a:bodyPr wrap="square" rtlCol="0">
            <a:spAutoFit/>
          </a:bodyPr>
          <a:lstStyle/>
          <a:p>
            <a:r>
              <a:rPr lang="sv-SE" sz="1200" dirty="0"/>
              <a:t>Fritextsvaren har kategoriserats. Frågan ställdes bara till de som svarat 0-6 på frågan ” Hur troligt är det att du skulle rekommendera MTM:s talböcker till en vän eller kollega som har samma behov som dig?”</a:t>
            </a:r>
          </a:p>
          <a:p>
            <a:endParaRPr lang="sv-SE" sz="1200" dirty="0"/>
          </a:p>
        </p:txBody>
      </p:sp>
    </p:spTree>
    <p:extLst>
      <p:ext uri="{BB962C8B-B14F-4D97-AF65-F5344CB8AC3E}">
        <p14:creationId xmlns:p14="http://schemas.microsoft.com/office/powerpoint/2010/main" val="948380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2AF839-D679-084E-B4D1-8AC222672AFE}"/>
              </a:ext>
            </a:extLst>
          </p:cNvPr>
          <p:cNvSpPr>
            <a:spLocks noGrp="1"/>
          </p:cNvSpPr>
          <p:nvPr>
            <p:ph type="title"/>
          </p:nvPr>
        </p:nvSpPr>
        <p:spPr/>
        <p:txBody>
          <a:bodyPr/>
          <a:lstStyle/>
          <a:p>
            <a:pPr rtl="0" eaLnBrk="1" latinLnBrk="0" hangingPunct="1"/>
            <a:r>
              <a:rPr lang="sv-SE" sz="1700" kern="1200" dirty="0">
                <a:solidFill>
                  <a:srgbClr val="000000"/>
                </a:solidFill>
                <a:effectLst/>
                <a:latin typeface="Arial" panose="020B0604020202020204" pitchFamily="34" charset="0"/>
                <a:ea typeface="+mn-ea"/>
                <a:cs typeface="+mn-cs"/>
              </a:rPr>
              <a:t>7 - 8. Vad skulle krävas för att du skulle ge MTM:s talböcker ett ännu högre betyg?</a:t>
            </a:r>
            <a:endParaRPr lang="sv-SE" dirty="0">
              <a:effectLst/>
            </a:endParaRPr>
          </a:p>
          <a:p>
            <a:endParaRPr lang="sv-SE" dirty="0"/>
          </a:p>
        </p:txBody>
      </p:sp>
      <p:sp>
        <p:nvSpPr>
          <p:cNvPr id="7" name="Platshållare för text 2">
            <a:extLst>
              <a:ext uri="{FF2B5EF4-FFF2-40B4-BE49-F238E27FC236}">
                <a16:creationId xmlns:a16="http://schemas.microsoft.com/office/drawing/2014/main" id="{F1CF3732-439D-0F4B-B804-281E216A18C3}"/>
              </a:ext>
            </a:extLst>
          </p:cNvPr>
          <p:cNvSpPr txBox="1">
            <a:spLocks/>
          </p:cNvSpPr>
          <p:nvPr/>
        </p:nvSpPr>
        <p:spPr>
          <a:xfrm>
            <a:off x="1635291" y="1640807"/>
            <a:ext cx="8935872" cy="1007390"/>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400" dirty="0"/>
              <a:t>Fritext</a:t>
            </a:r>
            <a:br>
              <a:rPr lang="sv-SE" sz="1400" dirty="0"/>
            </a:br>
            <a:br>
              <a:rPr lang="sv-SE" sz="1400" dirty="0"/>
            </a:br>
            <a:r>
              <a:rPr lang="sv-SE" sz="1400" b="0" dirty="0"/>
              <a:t>Antal svar: 48</a:t>
            </a:r>
          </a:p>
          <a:p>
            <a:endParaRPr lang="sv-SE" dirty="0"/>
          </a:p>
        </p:txBody>
      </p:sp>
      <p:graphicFrame>
        <p:nvGraphicFramePr>
          <p:cNvPr id="5" name="Diagram 4" descr="Stapeldiagram som redovisar frågan.">
            <a:extLst>
              <a:ext uri="{FF2B5EF4-FFF2-40B4-BE49-F238E27FC236}">
                <a16:creationId xmlns:a16="http://schemas.microsoft.com/office/drawing/2014/main" id="{6996D0B6-A477-7E4C-960F-7BD024FE3410}"/>
              </a:ext>
            </a:extLst>
          </p:cNvPr>
          <p:cNvGraphicFramePr>
            <a:graphicFrameLocks/>
          </p:cNvGraphicFramePr>
          <p:nvPr>
            <p:extLst>
              <p:ext uri="{D42A27DB-BD31-4B8C-83A1-F6EECF244321}">
                <p14:modId xmlns:p14="http://schemas.microsoft.com/office/powerpoint/2010/main" val="2503271800"/>
              </p:ext>
            </p:extLst>
          </p:nvPr>
        </p:nvGraphicFramePr>
        <p:xfrm>
          <a:off x="1187450" y="2648198"/>
          <a:ext cx="9817100" cy="324546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ADE46AB0-2A8D-2D45-BDE3-B406C68D8FCC}"/>
              </a:ext>
            </a:extLst>
          </p:cNvPr>
          <p:cNvSpPr txBox="1"/>
          <p:nvPr/>
        </p:nvSpPr>
        <p:spPr>
          <a:xfrm>
            <a:off x="1635291" y="5975280"/>
            <a:ext cx="8314358" cy="646331"/>
          </a:xfrm>
          <a:prstGeom prst="rect">
            <a:avLst/>
          </a:prstGeom>
          <a:noFill/>
        </p:spPr>
        <p:txBody>
          <a:bodyPr wrap="square" rtlCol="0">
            <a:spAutoFit/>
          </a:bodyPr>
          <a:lstStyle/>
          <a:p>
            <a:r>
              <a:rPr lang="sv-SE" sz="1200" dirty="0"/>
              <a:t>Fritextsvaren har kategoriserats. Frågan ställdes bara till de som svarat 7-8 på frågan ” Hur troligt är det att du skulle rekommendera MTM:s talböcker till en vän eller kollega som har samma behov som dig?”</a:t>
            </a:r>
          </a:p>
          <a:p>
            <a:endParaRPr lang="sv-SE" sz="1200" dirty="0"/>
          </a:p>
        </p:txBody>
      </p:sp>
    </p:spTree>
    <p:extLst>
      <p:ext uri="{BB962C8B-B14F-4D97-AF65-F5344CB8AC3E}">
        <p14:creationId xmlns:p14="http://schemas.microsoft.com/office/powerpoint/2010/main" val="40666485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3E85A3-1A2A-1D45-AC0B-23DFD65B7B0D}"/>
              </a:ext>
            </a:extLst>
          </p:cNvPr>
          <p:cNvSpPr>
            <a:spLocks noGrp="1"/>
          </p:cNvSpPr>
          <p:nvPr>
            <p:ph type="title"/>
          </p:nvPr>
        </p:nvSpPr>
        <p:spPr/>
        <p:txBody>
          <a:bodyPr/>
          <a:lstStyle/>
          <a:p>
            <a:pPr rtl="0" eaLnBrk="1" latinLnBrk="0" hangingPunct="1"/>
            <a:r>
              <a:rPr lang="sv-SE" sz="1800" kern="1200" dirty="0">
                <a:solidFill>
                  <a:srgbClr val="000000"/>
                </a:solidFill>
                <a:effectLst/>
                <a:latin typeface="Arial" panose="020B0604020202020204" pitchFamily="34" charset="0"/>
                <a:ea typeface="+mn-ea"/>
                <a:cs typeface="+mn-cs"/>
              </a:rPr>
              <a:t>9 - 10. Vad är det främsta skälet till att du rekommenderar MTM:s talböcker?</a:t>
            </a:r>
            <a:endParaRPr lang="sv-SE" dirty="0">
              <a:effectLst/>
            </a:endParaRPr>
          </a:p>
          <a:p>
            <a:endParaRPr lang="sv-SE" dirty="0"/>
          </a:p>
        </p:txBody>
      </p:sp>
      <p:sp>
        <p:nvSpPr>
          <p:cNvPr id="7" name="Platshållare för text 2">
            <a:extLst>
              <a:ext uri="{FF2B5EF4-FFF2-40B4-BE49-F238E27FC236}">
                <a16:creationId xmlns:a16="http://schemas.microsoft.com/office/drawing/2014/main" id="{F1CF3732-439D-0F4B-B804-281E216A18C3}"/>
              </a:ext>
            </a:extLst>
          </p:cNvPr>
          <p:cNvSpPr txBox="1">
            <a:spLocks/>
          </p:cNvSpPr>
          <p:nvPr/>
        </p:nvSpPr>
        <p:spPr>
          <a:xfrm>
            <a:off x="1324534" y="907500"/>
            <a:ext cx="8935872" cy="1670564"/>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400" dirty="0">
                <a:solidFill>
                  <a:srgbClr val="000000"/>
                </a:solidFill>
                <a:latin typeface="Arial" panose="020B0604020202020204"/>
              </a:rPr>
              <a:t>Fritext</a:t>
            </a:r>
            <a:br>
              <a:rPr lang="sv-SE" sz="1400" dirty="0">
                <a:solidFill>
                  <a:srgbClr val="000000"/>
                </a:solidFill>
                <a:latin typeface="Arial" panose="020B0604020202020204"/>
              </a:rPr>
            </a:br>
            <a:br>
              <a:rPr lang="sv-SE" sz="1400" dirty="0">
                <a:solidFill>
                  <a:srgbClr val="000000"/>
                </a:solidFill>
                <a:latin typeface="Arial" panose="020B0604020202020204"/>
              </a:rPr>
            </a:br>
            <a:r>
              <a:rPr lang="sv-SE" sz="1400" b="0" dirty="0">
                <a:solidFill>
                  <a:srgbClr val="000000"/>
                </a:solidFill>
                <a:latin typeface="Arial" panose="020B0604020202020204"/>
              </a:rPr>
              <a:t>Antal svar: 206</a:t>
            </a:r>
          </a:p>
          <a:p>
            <a:endParaRPr lang="sv-SE" dirty="0">
              <a:solidFill>
                <a:srgbClr val="000000"/>
              </a:solidFill>
              <a:latin typeface="Arial" panose="020B0604020202020204"/>
            </a:endParaRPr>
          </a:p>
        </p:txBody>
      </p:sp>
      <p:graphicFrame>
        <p:nvGraphicFramePr>
          <p:cNvPr id="5" name="Diagram 4" descr="Stapeldiagram som redovisar frågan.">
            <a:extLst>
              <a:ext uri="{FF2B5EF4-FFF2-40B4-BE49-F238E27FC236}">
                <a16:creationId xmlns:a16="http://schemas.microsoft.com/office/drawing/2014/main" id="{53433EC9-9B79-A64A-8A76-F7B3A65E97F5}"/>
              </a:ext>
            </a:extLst>
          </p:cNvPr>
          <p:cNvGraphicFramePr>
            <a:graphicFrameLocks/>
          </p:cNvGraphicFramePr>
          <p:nvPr>
            <p:extLst>
              <p:ext uri="{D42A27DB-BD31-4B8C-83A1-F6EECF244321}">
                <p14:modId xmlns:p14="http://schemas.microsoft.com/office/powerpoint/2010/main" val="2271207960"/>
              </p:ext>
            </p:extLst>
          </p:nvPr>
        </p:nvGraphicFramePr>
        <p:xfrm>
          <a:off x="1372477" y="1727200"/>
          <a:ext cx="9461500" cy="465782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ADE46AB0-2A8D-2D45-BDE3-B406C68D8FCC}"/>
              </a:ext>
            </a:extLst>
          </p:cNvPr>
          <p:cNvSpPr txBox="1"/>
          <p:nvPr/>
        </p:nvSpPr>
        <p:spPr>
          <a:xfrm>
            <a:off x="1635291" y="6153080"/>
            <a:ext cx="8314358" cy="646331"/>
          </a:xfrm>
          <a:prstGeom prst="rect">
            <a:avLst/>
          </a:prstGeom>
          <a:noFill/>
        </p:spPr>
        <p:txBody>
          <a:bodyPr wrap="square" rtlCol="0">
            <a:spAutoFit/>
          </a:bodyPr>
          <a:lstStyle/>
          <a:p>
            <a:r>
              <a:rPr lang="sv-SE" sz="1200" dirty="0">
                <a:solidFill>
                  <a:srgbClr val="000000"/>
                </a:solidFill>
                <a:latin typeface="Arial" panose="020B0604020202020204"/>
              </a:rPr>
              <a:t>Fritextsvaren har kategoriserats. Frågan ställdes bara till de som svarat 9-10 på frågan ” Hur troligt är det att du skulle rekommendera MTM:s talböcker till en vän eller kollega som har samma behov som dig?”</a:t>
            </a:r>
          </a:p>
          <a:p>
            <a:endParaRPr lang="sv-SE" sz="1200" dirty="0">
              <a:solidFill>
                <a:srgbClr val="000000"/>
              </a:solidFill>
              <a:latin typeface="Arial" panose="020B0604020202020204"/>
            </a:endParaRPr>
          </a:p>
        </p:txBody>
      </p:sp>
    </p:spTree>
    <p:extLst>
      <p:ext uri="{BB962C8B-B14F-4D97-AF65-F5344CB8AC3E}">
        <p14:creationId xmlns:p14="http://schemas.microsoft.com/office/powerpoint/2010/main" val="3526548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a:xfrm>
            <a:off x="2715149" y="2262221"/>
            <a:ext cx="6781800" cy="1166779"/>
          </a:xfrm>
        </p:spPr>
        <p:txBody>
          <a:bodyPr anchor="b">
            <a:normAutofit/>
          </a:bodyPr>
          <a:lstStyle/>
          <a:p>
            <a:r>
              <a:rPr lang="sv-SE" dirty="0"/>
              <a:t>Bakgrund &amp; Genomförande</a:t>
            </a:r>
          </a:p>
        </p:txBody>
      </p:sp>
    </p:spTree>
    <p:extLst>
      <p:ext uri="{BB962C8B-B14F-4D97-AF65-F5344CB8AC3E}">
        <p14:creationId xmlns:p14="http://schemas.microsoft.com/office/powerpoint/2010/main" val="30179253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23CBA6D-ACC5-4948-BF26-05D9073C831B}"/>
              </a:ext>
            </a:extLst>
          </p:cNvPr>
          <p:cNvSpPr>
            <a:spLocks noGrp="1"/>
          </p:cNvSpPr>
          <p:nvPr>
            <p:ph type="title"/>
          </p:nvPr>
        </p:nvSpPr>
        <p:spPr/>
        <p:txBody>
          <a:bodyPr/>
          <a:lstStyle/>
          <a:p>
            <a:pPr rtl="0" eaLnBrk="1" latinLnBrk="0" hangingPunct="1"/>
            <a:r>
              <a:rPr lang="sv-SE" sz="1800" b="1" kern="1200" dirty="0">
                <a:solidFill>
                  <a:srgbClr val="000000"/>
                </a:solidFill>
                <a:effectLst/>
                <a:latin typeface="Arial" panose="020B0604020202020204" pitchFamily="34" charset="0"/>
                <a:ea typeface="+mn-ea"/>
                <a:cs typeface="+mn-cs"/>
              </a:rPr>
              <a:t>Vad har du oftast läst under de senaste sex månaderna, talböcker med mänskligt tal eller syntetiskt tal?</a:t>
            </a:r>
            <a:endParaRPr lang="sv-SE" dirty="0">
              <a:effectLst/>
            </a:endParaRPr>
          </a:p>
        </p:txBody>
      </p:sp>
      <p:sp>
        <p:nvSpPr>
          <p:cNvPr id="4" name="Platshållare för innehåll 3">
            <a:extLst>
              <a:ext uri="{FF2B5EF4-FFF2-40B4-BE49-F238E27FC236}">
                <a16:creationId xmlns:a16="http://schemas.microsoft.com/office/drawing/2014/main" id="{2A76563F-AA94-2D44-9292-7367E6446BC6}"/>
              </a:ext>
            </a:extLst>
          </p:cNvPr>
          <p:cNvSpPr>
            <a:spLocks noGrp="1"/>
          </p:cNvSpPr>
          <p:nvPr>
            <p:ph sz="half" idx="2"/>
          </p:nvPr>
        </p:nvSpPr>
        <p:spPr/>
        <p:txBody>
          <a:bodyPr/>
          <a:lstStyle/>
          <a:p>
            <a:pPr marL="0" indent="0">
              <a:buNone/>
            </a:pPr>
            <a:r>
              <a:rPr lang="sv-SE" dirty="0"/>
              <a:t>Antal svar: 505</a:t>
            </a:r>
          </a:p>
        </p:txBody>
      </p:sp>
      <p:graphicFrame>
        <p:nvGraphicFramePr>
          <p:cNvPr id="2" name="Diagram 1" descr="Stapeldiagram som redovisar frågan.">
            <a:extLst>
              <a:ext uri="{FF2B5EF4-FFF2-40B4-BE49-F238E27FC236}">
                <a16:creationId xmlns:a16="http://schemas.microsoft.com/office/drawing/2014/main" id="{05C439E6-CEB9-7F46-809A-66F8CA70AB64}"/>
              </a:ext>
            </a:extLst>
          </p:cNvPr>
          <p:cNvGraphicFramePr/>
          <p:nvPr>
            <p:extLst>
              <p:ext uri="{D42A27DB-BD31-4B8C-83A1-F6EECF244321}">
                <p14:modId xmlns:p14="http://schemas.microsoft.com/office/powerpoint/2010/main" val="835963813"/>
              </p:ext>
            </p:extLst>
          </p:nvPr>
        </p:nvGraphicFramePr>
        <p:xfrm>
          <a:off x="1620838" y="2893802"/>
          <a:ext cx="6604000" cy="32885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03991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1620243" y="441325"/>
            <a:ext cx="8543925" cy="935038"/>
          </a:xfrm>
        </p:spPr>
        <p:txBody>
          <a:bodyPr/>
          <a:lstStyle/>
          <a:p>
            <a:r>
              <a:rPr lang="sv-SE" dirty="0"/>
              <a:t>Generellt</a:t>
            </a:r>
          </a:p>
        </p:txBody>
      </p:sp>
      <p:graphicFrame>
        <p:nvGraphicFramePr>
          <p:cNvPr id="3" name="Diagram 2" descr="Stapeldiagram som redovisar generella frågor.">
            <a:extLst>
              <a:ext uri="{FF2B5EF4-FFF2-40B4-BE49-F238E27FC236}">
                <a16:creationId xmlns:a16="http://schemas.microsoft.com/office/drawing/2014/main" id="{DFE904C3-24A9-0046-A02B-3B434B78C994}"/>
              </a:ext>
            </a:extLst>
          </p:cNvPr>
          <p:cNvGraphicFramePr/>
          <p:nvPr>
            <p:extLst>
              <p:ext uri="{D42A27DB-BD31-4B8C-83A1-F6EECF244321}">
                <p14:modId xmlns:p14="http://schemas.microsoft.com/office/powerpoint/2010/main" val="2174124875"/>
              </p:ext>
            </p:extLst>
          </p:nvPr>
        </p:nvGraphicFramePr>
        <p:xfrm>
          <a:off x="1620838" y="1628776"/>
          <a:ext cx="7458799" cy="440266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ruta 4">
            <a:extLst>
              <a:ext uri="{FF2B5EF4-FFF2-40B4-BE49-F238E27FC236}">
                <a16:creationId xmlns:a16="http://schemas.microsoft.com/office/drawing/2014/main" id="{B35A5422-08B7-2141-9369-3BD1E835BB42}"/>
              </a:ext>
            </a:extLst>
          </p:cNvPr>
          <p:cNvSpPr txBox="1"/>
          <p:nvPr/>
        </p:nvSpPr>
        <p:spPr>
          <a:xfrm>
            <a:off x="1620839" y="2059621"/>
            <a:ext cx="2247607" cy="461665"/>
          </a:xfrm>
          <a:prstGeom prst="rect">
            <a:avLst/>
          </a:prstGeom>
          <a:noFill/>
        </p:spPr>
        <p:txBody>
          <a:bodyPr wrap="square" rtlCol="0">
            <a:spAutoFit/>
          </a:bodyPr>
          <a:lstStyle/>
          <a:p>
            <a:pPr algn="r"/>
            <a:r>
              <a:rPr lang="sv-SE" sz="1200" dirty="0">
                <a:solidFill>
                  <a:srgbClr val="000000"/>
                </a:solidFill>
                <a:latin typeface="Arial" panose="020B0604020202020204"/>
              </a:rPr>
              <a:t>Ljudstyrkan/Volymen är jämn under hela talboken</a:t>
            </a:r>
          </a:p>
        </p:txBody>
      </p:sp>
      <p:sp>
        <p:nvSpPr>
          <p:cNvPr id="22" name="textruta 21">
            <a:extLst>
              <a:ext uri="{FF2B5EF4-FFF2-40B4-BE49-F238E27FC236}">
                <a16:creationId xmlns:a16="http://schemas.microsoft.com/office/drawing/2014/main" id="{D7665FD8-24F4-F241-A7A5-13404F424718}"/>
              </a:ext>
            </a:extLst>
          </p:cNvPr>
          <p:cNvSpPr txBox="1"/>
          <p:nvPr/>
        </p:nvSpPr>
        <p:spPr>
          <a:xfrm>
            <a:off x="1620839" y="2983585"/>
            <a:ext cx="2247607" cy="461665"/>
          </a:xfrm>
          <a:prstGeom prst="rect">
            <a:avLst/>
          </a:prstGeom>
          <a:noFill/>
        </p:spPr>
        <p:txBody>
          <a:bodyPr wrap="square" rtlCol="0">
            <a:spAutoFit/>
          </a:bodyPr>
          <a:lstStyle/>
          <a:p>
            <a:pPr algn="r"/>
            <a:r>
              <a:rPr lang="sv-SE" sz="1200">
                <a:solidFill>
                  <a:srgbClr val="000000"/>
                </a:solidFill>
                <a:latin typeface="Arial" panose="020B0604020202020204"/>
              </a:rPr>
              <a:t>Det förekommer inte oväntade avbrott i talboken</a:t>
            </a:r>
          </a:p>
        </p:txBody>
      </p:sp>
      <p:sp>
        <p:nvSpPr>
          <p:cNvPr id="14" name="textruta 13">
            <a:extLst>
              <a:ext uri="{FF2B5EF4-FFF2-40B4-BE49-F238E27FC236}">
                <a16:creationId xmlns:a16="http://schemas.microsoft.com/office/drawing/2014/main" id="{AEF52B0D-AD21-404A-8616-E632010A852E}"/>
              </a:ext>
            </a:extLst>
          </p:cNvPr>
          <p:cNvSpPr txBox="1"/>
          <p:nvPr/>
        </p:nvSpPr>
        <p:spPr>
          <a:xfrm>
            <a:off x="1620243" y="3915307"/>
            <a:ext cx="2247607" cy="461665"/>
          </a:xfrm>
          <a:prstGeom prst="rect">
            <a:avLst/>
          </a:prstGeom>
          <a:noFill/>
        </p:spPr>
        <p:txBody>
          <a:bodyPr wrap="square" rtlCol="0">
            <a:spAutoFit/>
          </a:bodyPr>
          <a:lstStyle/>
          <a:p>
            <a:pPr algn="r"/>
            <a:r>
              <a:rPr lang="sv-SE" sz="1200">
                <a:solidFill>
                  <a:srgbClr val="000000"/>
                </a:solidFill>
                <a:latin typeface="Arial" panose="020B0604020202020204"/>
              </a:rPr>
              <a:t>Det förekommer inte störande ljud i talboken</a:t>
            </a:r>
          </a:p>
        </p:txBody>
      </p:sp>
      <p:sp>
        <p:nvSpPr>
          <p:cNvPr id="15" name="textruta 14">
            <a:extLst>
              <a:ext uri="{FF2B5EF4-FFF2-40B4-BE49-F238E27FC236}">
                <a16:creationId xmlns:a16="http://schemas.microsoft.com/office/drawing/2014/main" id="{20F26436-25E5-E547-843C-679E6DBBD88A}"/>
              </a:ext>
            </a:extLst>
          </p:cNvPr>
          <p:cNvSpPr txBox="1"/>
          <p:nvPr/>
        </p:nvSpPr>
        <p:spPr>
          <a:xfrm>
            <a:off x="1620242" y="4865905"/>
            <a:ext cx="2247607" cy="461665"/>
          </a:xfrm>
          <a:prstGeom prst="rect">
            <a:avLst/>
          </a:prstGeom>
          <a:noFill/>
        </p:spPr>
        <p:txBody>
          <a:bodyPr wrap="square" rtlCol="0">
            <a:spAutoFit/>
          </a:bodyPr>
          <a:lstStyle/>
          <a:p>
            <a:pPr algn="r"/>
            <a:r>
              <a:rPr lang="sv-SE" sz="1200">
                <a:solidFill>
                  <a:srgbClr val="000000"/>
                </a:solidFill>
                <a:latin typeface="Arial" panose="020B0604020202020204"/>
              </a:rPr>
              <a:t>Ljudkvaliteten är som helhet mycket bra</a:t>
            </a:r>
          </a:p>
        </p:txBody>
      </p:sp>
      <p:graphicFrame>
        <p:nvGraphicFramePr>
          <p:cNvPr id="4" name="Tabell 3">
            <a:extLst>
              <a:ext uri="{FF2B5EF4-FFF2-40B4-BE49-F238E27FC236}">
                <a16:creationId xmlns:a16="http://schemas.microsoft.com/office/drawing/2014/main" id="{3302F1B4-9429-7A4F-A6A1-F2AE006C7833}"/>
              </a:ext>
            </a:extLst>
          </p:cNvPr>
          <p:cNvGraphicFramePr>
            <a:graphicFrameLocks noGrp="1"/>
          </p:cNvGraphicFramePr>
          <p:nvPr>
            <p:extLst>
              <p:ext uri="{D42A27DB-BD31-4B8C-83A1-F6EECF244321}">
                <p14:modId xmlns:p14="http://schemas.microsoft.com/office/powerpoint/2010/main" val="3850738357"/>
              </p:ext>
            </p:extLst>
          </p:nvPr>
        </p:nvGraphicFramePr>
        <p:xfrm>
          <a:off x="8973105" y="1473138"/>
          <a:ext cx="1598058" cy="3917009"/>
        </p:xfrm>
        <a:graphic>
          <a:graphicData uri="http://schemas.openxmlformats.org/drawingml/2006/table">
            <a:tbl>
              <a:tblPr>
                <a:tableStyleId>{073A0DAA-6AF3-43AB-8588-CEC1D06C72B9}</a:tableStyleId>
              </a:tblPr>
              <a:tblGrid>
                <a:gridCol w="532686">
                  <a:extLst>
                    <a:ext uri="{9D8B030D-6E8A-4147-A177-3AD203B41FA5}">
                      <a16:colId xmlns:a16="http://schemas.microsoft.com/office/drawing/2014/main" val="3349311195"/>
                    </a:ext>
                  </a:extLst>
                </a:gridCol>
                <a:gridCol w="532686">
                  <a:extLst>
                    <a:ext uri="{9D8B030D-6E8A-4147-A177-3AD203B41FA5}">
                      <a16:colId xmlns:a16="http://schemas.microsoft.com/office/drawing/2014/main" val="3355539757"/>
                    </a:ext>
                  </a:extLst>
                </a:gridCol>
                <a:gridCol w="532686">
                  <a:extLst>
                    <a:ext uri="{9D8B030D-6E8A-4147-A177-3AD203B41FA5}">
                      <a16:colId xmlns:a16="http://schemas.microsoft.com/office/drawing/2014/main" val="781301272"/>
                    </a:ext>
                  </a:extLst>
                </a:gridCol>
              </a:tblGrid>
              <a:tr h="488828">
                <a:tc>
                  <a:txBody>
                    <a:bodyPr/>
                    <a:lstStyle/>
                    <a:p>
                      <a:pPr algn="ctr" fontAlgn="b"/>
                      <a:r>
                        <a:rPr lang="sv-SE" sz="1200" u="none" strike="noStrike">
                          <a:effectLst/>
                        </a:rPr>
                        <a:t>antal svar</a:t>
                      </a:r>
                      <a:endParaRPr lang="sv-SE" sz="12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u="none" strike="noStrike">
                          <a:effectLst/>
                        </a:rPr>
                        <a:t>andel vet ej</a:t>
                      </a:r>
                      <a:endParaRPr lang="sv-SE" sz="12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u="none" strike="noStrike">
                          <a:effectLst/>
                        </a:rPr>
                        <a:t>medel-värde</a:t>
                      </a:r>
                      <a:endParaRPr lang="sv-SE" sz="12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59807716"/>
                  </a:ext>
                </a:extLst>
              </a:tr>
              <a:tr h="513102">
                <a:tc>
                  <a:txBody>
                    <a:bodyPr/>
                    <a:lstStyle/>
                    <a:p>
                      <a:pPr algn="ctr" fontAlgn="b"/>
                      <a:r>
                        <a:rPr lang="sv-SE" sz="1200" u="none" strike="noStrike">
                          <a:effectLst/>
                        </a:rPr>
                        <a:t>502</a:t>
                      </a:r>
                      <a:endParaRPr lang="sv-SE" sz="12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u="none" strike="noStrike">
                          <a:effectLst/>
                        </a:rPr>
                        <a:t>7%</a:t>
                      </a:r>
                      <a:endParaRPr lang="sv-SE" sz="12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u="none" strike="noStrike">
                          <a:effectLst/>
                        </a:rPr>
                        <a:t>4,02</a:t>
                      </a:r>
                      <a:endParaRPr lang="sv-SE" sz="12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6313923"/>
                  </a:ext>
                </a:extLst>
              </a:tr>
              <a:tr h="488138">
                <a:tc>
                  <a:txBody>
                    <a:bodyPr/>
                    <a:lstStyle/>
                    <a:p>
                      <a:pPr algn="ctr" fontAlgn="b"/>
                      <a:endParaRPr lang="sv-SE" sz="12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sv-SE" sz="12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sv-SE" sz="12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3594071"/>
                  </a:ext>
                </a:extLst>
              </a:tr>
              <a:tr h="488138">
                <a:tc>
                  <a:txBody>
                    <a:bodyPr/>
                    <a:lstStyle/>
                    <a:p>
                      <a:pPr algn="ctr" fontAlgn="b"/>
                      <a:r>
                        <a:rPr lang="sv-SE" sz="1200" u="none" strike="noStrike">
                          <a:effectLst/>
                        </a:rPr>
                        <a:t>500</a:t>
                      </a:r>
                      <a:endParaRPr lang="sv-SE" sz="12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u="none" strike="noStrike">
                          <a:effectLst/>
                        </a:rPr>
                        <a:t>5%</a:t>
                      </a:r>
                      <a:endParaRPr lang="sv-SE" sz="12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u="none" strike="noStrike">
                          <a:effectLst/>
                        </a:rPr>
                        <a:t>3,53</a:t>
                      </a:r>
                      <a:endParaRPr lang="sv-SE" sz="12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337315"/>
                  </a:ext>
                </a:extLst>
              </a:tr>
              <a:tr h="501889">
                <a:tc>
                  <a:txBody>
                    <a:bodyPr/>
                    <a:lstStyle/>
                    <a:p>
                      <a:pPr algn="ctr" fontAlgn="b"/>
                      <a:endParaRPr lang="sv-SE" sz="12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sv-SE" sz="12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sv-SE" sz="12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0563591"/>
                  </a:ext>
                </a:extLst>
              </a:tr>
              <a:tr h="495014">
                <a:tc>
                  <a:txBody>
                    <a:bodyPr/>
                    <a:lstStyle/>
                    <a:p>
                      <a:pPr algn="ctr" fontAlgn="b"/>
                      <a:r>
                        <a:rPr lang="sv-SE" sz="1200" u="none" strike="noStrike">
                          <a:effectLst/>
                        </a:rPr>
                        <a:t>503</a:t>
                      </a:r>
                      <a:endParaRPr lang="sv-SE" sz="12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u="none" strike="noStrike">
                          <a:effectLst/>
                        </a:rPr>
                        <a:t>4%</a:t>
                      </a:r>
                      <a:endParaRPr lang="sv-SE" sz="12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u="none" strike="noStrike">
                          <a:effectLst/>
                        </a:rPr>
                        <a:t>3,78</a:t>
                      </a:r>
                      <a:endParaRPr lang="sv-SE" sz="12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449341"/>
                  </a:ext>
                </a:extLst>
              </a:tr>
              <a:tr h="460637">
                <a:tc>
                  <a:txBody>
                    <a:bodyPr/>
                    <a:lstStyle/>
                    <a:p>
                      <a:pPr algn="ctr" fontAlgn="b"/>
                      <a:endParaRPr lang="sv-SE" sz="12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sv-SE" sz="12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sv-SE" sz="12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8671083"/>
                  </a:ext>
                </a:extLst>
              </a:tr>
              <a:tr h="481263">
                <a:tc>
                  <a:txBody>
                    <a:bodyPr/>
                    <a:lstStyle/>
                    <a:p>
                      <a:pPr algn="ctr" fontAlgn="b"/>
                      <a:r>
                        <a:rPr lang="sv-SE" sz="1200" u="none" strike="noStrike">
                          <a:effectLst/>
                        </a:rPr>
                        <a:t>501</a:t>
                      </a:r>
                      <a:endParaRPr lang="sv-SE" sz="12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u="none" strike="noStrike">
                          <a:effectLst/>
                        </a:rPr>
                        <a:t>2%</a:t>
                      </a:r>
                      <a:endParaRPr lang="sv-SE" sz="12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u="none" strike="noStrike" dirty="0">
                          <a:effectLst/>
                        </a:rPr>
                        <a:t>3,88</a:t>
                      </a:r>
                      <a:endParaRPr lang="sv-SE" sz="12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9535245"/>
                  </a:ext>
                </a:extLst>
              </a:tr>
            </a:tbl>
          </a:graphicData>
        </a:graphic>
      </p:graphicFrame>
    </p:spTree>
    <p:extLst>
      <p:ext uri="{BB962C8B-B14F-4D97-AF65-F5344CB8AC3E}">
        <p14:creationId xmlns:p14="http://schemas.microsoft.com/office/powerpoint/2010/main" val="31838840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F100F7-C424-0E40-A796-22CB4F70419D}"/>
              </a:ext>
            </a:extLst>
          </p:cNvPr>
          <p:cNvSpPr>
            <a:spLocks noGrp="1"/>
          </p:cNvSpPr>
          <p:nvPr>
            <p:ph type="title"/>
          </p:nvPr>
        </p:nvSpPr>
        <p:spPr>
          <a:xfrm>
            <a:off x="604172" y="-907193"/>
            <a:ext cx="10925627" cy="907193"/>
          </a:xfrm>
        </p:spPr>
        <p:txBody>
          <a:bodyPr vert="horz" lIns="91440" tIns="45720" rIns="91440" bIns="45720" rtlCol="0" anchor="b">
            <a:normAutofit/>
          </a:bodyPr>
          <a:lstStyle/>
          <a:p>
            <a:r>
              <a:rPr lang="sv-SE" dirty="0"/>
              <a:t>Generellt</a:t>
            </a:r>
          </a:p>
        </p:txBody>
      </p:sp>
      <p:graphicFrame>
        <p:nvGraphicFramePr>
          <p:cNvPr id="8" name="Tabell 7">
            <a:extLst>
              <a:ext uri="{FF2B5EF4-FFF2-40B4-BE49-F238E27FC236}">
                <a16:creationId xmlns:a16="http://schemas.microsoft.com/office/drawing/2014/main" id="{CFB64D56-87DB-2B40-9EDD-4CA03C37F7D3}"/>
              </a:ext>
            </a:extLst>
          </p:cNvPr>
          <p:cNvGraphicFramePr>
            <a:graphicFrameLocks noGrp="1"/>
          </p:cNvGraphicFramePr>
          <p:nvPr>
            <p:extLst>
              <p:ext uri="{D42A27DB-BD31-4B8C-83A1-F6EECF244321}">
                <p14:modId xmlns:p14="http://schemas.microsoft.com/office/powerpoint/2010/main" val="3141223282"/>
              </p:ext>
            </p:extLst>
          </p:nvPr>
        </p:nvGraphicFramePr>
        <p:xfrm>
          <a:off x="1632000" y="1628775"/>
          <a:ext cx="8336058" cy="2105091"/>
        </p:xfrm>
        <a:graphic>
          <a:graphicData uri="http://schemas.openxmlformats.org/drawingml/2006/table">
            <a:tbl>
              <a:tblPr firstRow="1" bandRow="1">
                <a:tableStyleId>{7DF18680-E054-41AD-8BC1-D1AEF772440D}</a:tableStyleId>
              </a:tblPr>
              <a:tblGrid>
                <a:gridCol w="2600238">
                  <a:extLst>
                    <a:ext uri="{9D8B030D-6E8A-4147-A177-3AD203B41FA5}">
                      <a16:colId xmlns:a16="http://schemas.microsoft.com/office/drawing/2014/main" val="1159429802"/>
                    </a:ext>
                  </a:extLst>
                </a:gridCol>
                <a:gridCol w="573582">
                  <a:extLst>
                    <a:ext uri="{9D8B030D-6E8A-4147-A177-3AD203B41FA5}">
                      <a16:colId xmlns:a16="http://schemas.microsoft.com/office/drawing/2014/main" val="2164895139"/>
                    </a:ext>
                  </a:extLst>
                </a:gridCol>
                <a:gridCol w="573582">
                  <a:extLst>
                    <a:ext uri="{9D8B030D-6E8A-4147-A177-3AD203B41FA5}">
                      <a16:colId xmlns:a16="http://schemas.microsoft.com/office/drawing/2014/main" val="3977316141"/>
                    </a:ext>
                  </a:extLst>
                </a:gridCol>
                <a:gridCol w="573582">
                  <a:extLst>
                    <a:ext uri="{9D8B030D-6E8A-4147-A177-3AD203B41FA5}">
                      <a16:colId xmlns:a16="http://schemas.microsoft.com/office/drawing/2014/main" val="1115663435"/>
                    </a:ext>
                  </a:extLst>
                </a:gridCol>
                <a:gridCol w="573582">
                  <a:extLst>
                    <a:ext uri="{9D8B030D-6E8A-4147-A177-3AD203B41FA5}">
                      <a16:colId xmlns:a16="http://schemas.microsoft.com/office/drawing/2014/main" val="3279052059"/>
                    </a:ext>
                  </a:extLst>
                </a:gridCol>
                <a:gridCol w="573582">
                  <a:extLst>
                    <a:ext uri="{9D8B030D-6E8A-4147-A177-3AD203B41FA5}">
                      <a16:colId xmlns:a16="http://schemas.microsoft.com/office/drawing/2014/main" val="1960000901"/>
                    </a:ext>
                  </a:extLst>
                </a:gridCol>
                <a:gridCol w="573582">
                  <a:extLst>
                    <a:ext uri="{9D8B030D-6E8A-4147-A177-3AD203B41FA5}">
                      <a16:colId xmlns:a16="http://schemas.microsoft.com/office/drawing/2014/main" val="354442134"/>
                    </a:ext>
                  </a:extLst>
                </a:gridCol>
                <a:gridCol w="573582">
                  <a:extLst>
                    <a:ext uri="{9D8B030D-6E8A-4147-A177-3AD203B41FA5}">
                      <a16:colId xmlns:a16="http://schemas.microsoft.com/office/drawing/2014/main" val="4262389095"/>
                    </a:ext>
                  </a:extLst>
                </a:gridCol>
                <a:gridCol w="573582">
                  <a:extLst>
                    <a:ext uri="{9D8B030D-6E8A-4147-A177-3AD203B41FA5}">
                      <a16:colId xmlns:a16="http://schemas.microsoft.com/office/drawing/2014/main" val="3976197383"/>
                    </a:ext>
                  </a:extLst>
                </a:gridCol>
                <a:gridCol w="573582">
                  <a:extLst>
                    <a:ext uri="{9D8B030D-6E8A-4147-A177-3AD203B41FA5}">
                      <a16:colId xmlns:a16="http://schemas.microsoft.com/office/drawing/2014/main" val="577757319"/>
                    </a:ext>
                  </a:extLst>
                </a:gridCol>
                <a:gridCol w="573582">
                  <a:extLst>
                    <a:ext uri="{9D8B030D-6E8A-4147-A177-3AD203B41FA5}">
                      <a16:colId xmlns:a16="http://schemas.microsoft.com/office/drawing/2014/main" val="1200448746"/>
                    </a:ext>
                  </a:extLst>
                </a:gridCol>
              </a:tblGrid>
              <a:tr h="432000">
                <a:tc>
                  <a:txBody>
                    <a:bodyPr/>
                    <a:lstStyle/>
                    <a:p>
                      <a:pPr algn="l" fontAlgn="b"/>
                      <a:endParaRPr lang="sv-SE" sz="12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dirty="0">
                          <a:solidFill>
                            <a:srgbClr val="000000"/>
                          </a:solidFill>
                          <a:effectLst/>
                          <a:latin typeface="Calibri" panose="020F0502020204030204" pitchFamily="34" charset="0"/>
                        </a:rPr>
                        <a:t>Total</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Kvinna</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Man</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Annat</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upp till 25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26 - 35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36 - 45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46 - 55 år</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56 - 65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66 - 75 år</a:t>
                      </a:r>
                    </a:p>
                  </a:txBody>
                  <a:tcPr marL="9525" marR="9525" marT="9525" marB="0" anchor="ctr"/>
                </a:tc>
                <a:extLst>
                  <a:ext uri="{0D108BD9-81ED-4DB2-BD59-A6C34878D82A}">
                    <a16:rowId xmlns:a16="http://schemas.microsoft.com/office/drawing/2014/main" val="2820031394"/>
                  </a:ext>
                </a:extLst>
              </a:tr>
              <a:tr h="273618">
                <a:tc>
                  <a:txBody>
                    <a:bodyPr/>
                    <a:lstStyle/>
                    <a:p>
                      <a:pPr algn="l" fontAlgn="b"/>
                      <a:r>
                        <a:rPr lang="sv-SE" sz="1200" b="0" i="0" u="none" strike="noStrike">
                          <a:solidFill>
                            <a:srgbClr val="000000"/>
                          </a:solidFill>
                          <a:effectLst/>
                          <a:latin typeface="Calibri" panose="020F0502020204030204" pitchFamily="34" charset="0"/>
                        </a:rPr>
                        <a:t>Ljudstyrkan/Volymen är jämn under hela talboken</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dirty="0">
                          <a:solidFill>
                            <a:srgbClr val="000000"/>
                          </a:solidFill>
                          <a:effectLst/>
                          <a:latin typeface="Calibri" panose="020F0502020204030204" pitchFamily="34" charset="0"/>
                        </a:rPr>
                        <a:t>4,0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dirty="0">
                          <a:solidFill>
                            <a:srgbClr val="000000"/>
                          </a:solidFill>
                          <a:effectLst/>
                          <a:latin typeface="Calibri" panose="020F0502020204030204" pitchFamily="34" charset="0"/>
                        </a:rPr>
                        <a:t>4,0</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dirty="0">
                          <a:solidFill>
                            <a:srgbClr val="000000"/>
                          </a:solidFill>
                          <a:effectLst/>
                          <a:latin typeface="Calibri" panose="020F0502020204030204" pitchFamily="34" charset="0"/>
                        </a:rPr>
                        <a:t>4,1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4,0</a:t>
                      </a:r>
                    </a:p>
                  </a:txBody>
                  <a:tcPr marL="9525" marR="9525" marT="9525" marB="0" anchor="ctr"/>
                </a:tc>
                <a:extLst>
                  <a:ext uri="{0D108BD9-81ED-4DB2-BD59-A6C34878D82A}">
                    <a16:rowId xmlns:a16="http://schemas.microsoft.com/office/drawing/2014/main" val="698318234"/>
                  </a:ext>
                </a:extLst>
              </a:tr>
              <a:tr h="273618">
                <a:tc>
                  <a:txBody>
                    <a:bodyPr/>
                    <a:lstStyle/>
                    <a:p>
                      <a:pPr algn="l" fontAlgn="b"/>
                      <a:r>
                        <a:rPr lang="sv-SE" sz="1200" b="0" i="0" u="none" strike="noStrike">
                          <a:solidFill>
                            <a:srgbClr val="000000"/>
                          </a:solidFill>
                          <a:effectLst/>
                          <a:latin typeface="Calibri" panose="020F0502020204030204" pitchFamily="34" charset="0"/>
                        </a:rPr>
                        <a:t>Det förekommer inte oväntade avbrott i talboken</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3,5</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3,5</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dirty="0">
                          <a:solidFill>
                            <a:srgbClr val="000000"/>
                          </a:solidFill>
                          <a:effectLst/>
                          <a:latin typeface="Calibri" panose="020F0502020204030204" pitchFamily="34" charset="0"/>
                        </a:rPr>
                        <a:t>3,6</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dirty="0">
                          <a:solidFill>
                            <a:srgbClr val="000000"/>
                          </a:solidFill>
                          <a:effectLst/>
                          <a:latin typeface="Calibri" panose="020F0502020204030204" pitchFamily="34" charset="0"/>
                        </a:rPr>
                        <a:t>3,9</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3,4</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3,6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3,5</a:t>
                      </a:r>
                    </a:p>
                  </a:txBody>
                  <a:tcPr marL="9525" marR="9525" marT="9525" marB="0" anchor="ctr"/>
                </a:tc>
                <a:extLst>
                  <a:ext uri="{0D108BD9-81ED-4DB2-BD59-A6C34878D82A}">
                    <a16:rowId xmlns:a16="http://schemas.microsoft.com/office/drawing/2014/main" val="2442853965"/>
                  </a:ext>
                </a:extLst>
              </a:tr>
              <a:tr h="273618">
                <a:tc>
                  <a:txBody>
                    <a:bodyPr/>
                    <a:lstStyle/>
                    <a:p>
                      <a:pPr algn="l" fontAlgn="b"/>
                      <a:r>
                        <a:rPr lang="sv-SE" sz="1200" b="0" i="0" u="none" strike="noStrike">
                          <a:solidFill>
                            <a:srgbClr val="000000"/>
                          </a:solidFill>
                          <a:effectLst/>
                          <a:latin typeface="Calibri" panose="020F0502020204030204" pitchFamily="34" charset="0"/>
                        </a:rPr>
                        <a:t>Det förekommer inte störande ljud i talboken</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3,8</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3,8</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3,8</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4,4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3,8</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3,6</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4,0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3,9</a:t>
                      </a:r>
                    </a:p>
                  </a:txBody>
                  <a:tcPr marL="9525" marR="9525" marT="9525" marB="0" anchor="ctr"/>
                </a:tc>
                <a:extLst>
                  <a:ext uri="{0D108BD9-81ED-4DB2-BD59-A6C34878D82A}">
                    <a16:rowId xmlns:a16="http://schemas.microsoft.com/office/drawing/2014/main" val="2460441863"/>
                  </a:ext>
                </a:extLst>
              </a:tr>
              <a:tr h="273618">
                <a:tc>
                  <a:txBody>
                    <a:bodyPr/>
                    <a:lstStyle/>
                    <a:p>
                      <a:pPr algn="l" fontAlgn="b"/>
                      <a:r>
                        <a:rPr lang="sv-SE" sz="1200" b="0" i="0" u="none" strike="noStrike">
                          <a:solidFill>
                            <a:srgbClr val="000000"/>
                          </a:solidFill>
                          <a:effectLst/>
                          <a:latin typeface="Calibri" panose="020F0502020204030204" pitchFamily="34" charset="0"/>
                        </a:rPr>
                        <a:t>Ljudkvaliteten är som helhet mycket bra</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3,9</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3,9</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3,9</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3,8</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4,0</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4,1</a:t>
                      </a:r>
                    </a:p>
                  </a:txBody>
                  <a:tcPr marL="9525" marR="9525" marT="9525" marB="0" anchor="ctr"/>
                </a:tc>
                <a:extLst>
                  <a:ext uri="{0D108BD9-81ED-4DB2-BD59-A6C34878D82A}">
                    <a16:rowId xmlns:a16="http://schemas.microsoft.com/office/drawing/2014/main" val="2998486039"/>
                  </a:ext>
                </a:extLst>
              </a:tr>
              <a:tr h="273618">
                <a:tc>
                  <a:txBody>
                    <a:bodyPr/>
                    <a:lstStyle/>
                    <a:p>
                      <a:pPr algn="l" fontAlgn="b"/>
                      <a:r>
                        <a:rPr lang="sv-SE" sz="1200" b="0" i="0" u="none" strike="noStrike">
                          <a:solidFill>
                            <a:srgbClr val="000000"/>
                          </a:solidFill>
                          <a:effectLst/>
                          <a:latin typeface="Calibri" panose="020F0502020204030204" pitchFamily="34" charset="0"/>
                        </a:rPr>
                        <a:t>Lägsta antal svar</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dirty="0">
                          <a:solidFill>
                            <a:srgbClr val="000000"/>
                          </a:solidFill>
                          <a:effectLst/>
                          <a:latin typeface="Calibri" panose="020F0502020204030204" pitchFamily="34" charset="0"/>
                        </a:rPr>
                        <a:t>469</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284</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167</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82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75</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50</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56</a:t>
                      </a:r>
                    </a:p>
                  </a:txBody>
                  <a:tcPr marL="9525" marR="9525" marT="9525" marB="0" anchor="ctr"/>
                </a:tc>
                <a:extLst>
                  <a:ext uri="{0D108BD9-81ED-4DB2-BD59-A6C34878D82A}">
                    <a16:rowId xmlns:a16="http://schemas.microsoft.com/office/drawing/2014/main" val="1102485750"/>
                  </a:ext>
                </a:extLst>
              </a:tr>
            </a:tbl>
          </a:graphicData>
        </a:graphic>
      </p:graphicFrame>
      <p:graphicFrame>
        <p:nvGraphicFramePr>
          <p:cNvPr id="13" name="Tabell 12">
            <a:extLst>
              <a:ext uri="{FF2B5EF4-FFF2-40B4-BE49-F238E27FC236}">
                <a16:creationId xmlns:a16="http://schemas.microsoft.com/office/drawing/2014/main" id="{E804B1DD-8893-8848-9336-0D63775AC867}"/>
              </a:ext>
            </a:extLst>
          </p:cNvPr>
          <p:cNvGraphicFramePr>
            <a:graphicFrameLocks noGrp="1"/>
          </p:cNvGraphicFramePr>
          <p:nvPr/>
        </p:nvGraphicFramePr>
        <p:xfrm>
          <a:off x="1620838" y="3952441"/>
          <a:ext cx="8920800" cy="2179419"/>
        </p:xfrm>
        <a:graphic>
          <a:graphicData uri="http://schemas.openxmlformats.org/drawingml/2006/table">
            <a:tbl>
              <a:tblPr firstRow="1" bandRow="1">
                <a:tableStyleId>{7DF18680-E054-41AD-8BC1-D1AEF772440D}</a:tableStyleId>
              </a:tblPr>
              <a:tblGrid>
                <a:gridCol w="2476800">
                  <a:extLst>
                    <a:ext uri="{9D8B030D-6E8A-4147-A177-3AD203B41FA5}">
                      <a16:colId xmlns:a16="http://schemas.microsoft.com/office/drawing/2014/main" val="1159429802"/>
                    </a:ext>
                  </a:extLst>
                </a:gridCol>
                <a:gridCol w="1288800">
                  <a:extLst>
                    <a:ext uri="{9D8B030D-6E8A-4147-A177-3AD203B41FA5}">
                      <a16:colId xmlns:a16="http://schemas.microsoft.com/office/drawing/2014/main" val="2021594479"/>
                    </a:ext>
                  </a:extLst>
                </a:gridCol>
                <a:gridCol w="1288800">
                  <a:extLst>
                    <a:ext uri="{9D8B030D-6E8A-4147-A177-3AD203B41FA5}">
                      <a16:colId xmlns:a16="http://schemas.microsoft.com/office/drawing/2014/main" val="219397501"/>
                    </a:ext>
                  </a:extLst>
                </a:gridCol>
                <a:gridCol w="1288800">
                  <a:extLst>
                    <a:ext uri="{9D8B030D-6E8A-4147-A177-3AD203B41FA5}">
                      <a16:colId xmlns:a16="http://schemas.microsoft.com/office/drawing/2014/main" val="2164895139"/>
                    </a:ext>
                  </a:extLst>
                </a:gridCol>
                <a:gridCol w="1288800">
                  <a:extLst>
                    <a:ext uri="{9D8B030D-6E8A-4147-A177-3AD203B41FA5}">
                      <a16:colId xmlns:a16="http://schemas.microsoft.com/office/drawing/2014/main" val="3977316141"/>
                    </a:ext>
                  </a:extLst>
                </a:gridCol>
                <a:gridCol w="1288800">
                  <a:extLst>
                    <a:ext uri="{9D8B030D-6E8A-4147-A177-3AD203B41FA5}">
                      <a16:colId xmlns:a16="http://schemas.microsoft.com/office/drawing/2014/main" val="1006039135"/>
                    </a:ext>
                  </a:extLst>
                </a:gridCol>
              </a:tblGrid>
              <a:tr h="432000">
                <a:tc>
                  <a:txBody>
                    <a:bodyPr/>
                    <a:lstStyle/>
                    <a:p>
                      <a:pPr algn="l" fontAlgn="b"/>
                      <a:endParaRPr lang="sv-SE" sz="12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Via app</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Webbspelaren</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EasyReader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Med annat läsprogram</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Via Daisy</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820031394"/>
                  </a:ext>
                </a:extLst>
              </a:tr>
              <a:tr h="375306">
                <a:tc>
                  <a:txBody>
                    <a:bodyPr/>
                    <a:lstStyle/>
                    <a:p>
                      <a:pPr algn="l" fontAlgn="b"/>
                      <a:r>
                        <a:rPr lang="sv-SE" sz="1200" b="0" i="0" u="none" strike="noStrike">
                          <a:solidFill>
                            <a:srgbClr val="000000"/>
                          </a:solidFill>
                          <a:effectLst/>
                          <a:latin typeface="Calibri" panose="020F0502020204030204" pitchFamily="34" charset="0"/>
                        </a:rPr>
                        <a:t>Ljudstyrkan/Volymen är jämn under hela talboken</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4,0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4,0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4,2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4,0</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698318234"/>
                  </a:ext>
                </a:extLst>
              </a:tr>
              <a:tr h="375306">
                <a:tc>
                  <a:txBody>
                    <a:bodyPr/>
                    <a:lstStyle/>
                    <a:p>
                      <a:pPr algn="l" fontAlgn="b"/>
                      <a:r>
                        <a:rPr lang="sv-SE" sz="1200" b="0" i="0" u="none" strike="noStrike">
                          <a:solidFill>
                            <a:srgbClr val="000000"/>
                          </a:solidFill>
                          <a:effectLst/>
                          <a:latin typeface="Calibri" panose="020F0502020204030204" pitchFamily="34" charset="0"/>
                        </a:rPr>
                        <a:t>Det förekommer inte oväntade avbrott i talboken</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3,5</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3,7</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442853965"/>
                  </a:ext>
                </a:extLst>
              </a:tr>
              <a:tr h="375306">
                <a:tc>
                  <a:txBody>
                    <a:bodyPr/>
                    <a:lstStyle/>
                    <a:p>
                      <a:pPr algn="l" fontAlgn="b"/>
                      <a:r>
                        <a:rPr lang="sv-SE" sz="1200" b="0" i="0" u="none" strike="noStrike">
                          <a:solidFill>
                            <a:srgbClr val="000000"/>
                          </a:solidFill>
                          <a:effectLst/>
                          <a:latin typeface="Calibri" panose="020F0502020204030204" pitchFamily="34" charset="0"/>
                        </a:rPr>
                        <a:t>Det förekommer inte störande ljud i talboken</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3,9</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3,9</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460441863"/>
                  </a:ext>
                </a:extLst>
              </a:tr>
              <a:tr h="375306">
                <a:tc>
                  <a:txBody>
                    <a:bodyPr/>
                    <a:lstStyle/>
                    <a:p>
                      <a:pPr algn="l" fontAlgn="b"/>
                      <a:r>
                        <a:rPr lang="sv-SE" sz="1200" b="0" i="0" u="none" strike="noStrike">
                          <a:solidFill>
                            <a:srgbClr val="000000"/>
                          </a:solidFill>
                          <a:effectLst/>
                          <a:latin typeface="Calibri" panose="020F0502020204030204" pitchFamily="34" charset="0"/>
                        </a:rPr>
                        <a:t>Ljudkvaliteten är som helhet mycket bra</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3,8</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3,9</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998486039"/>
                  </a:ext>
                </a:extLst>
              </a:tr>
              <a:tr h="246195">
                <a:tc>
                  <a:txBody>
                    <a:bodyPr/>
                    <a:lstStyle/>
                    <a:p>
                      <a:pPr algn="l" fontAlgn="b"/>
                      <a:r>
                        <a:rPr lang="sv-SE" sz="1200" b="0" i="0" u="none" strike="noStrike">
                          <a:solidFill>
                            <a:srgbClr val="000000"/>
                          </a:solidFill>
                          <a:effectLst/>
                          <a:latin typeface="Calibri" panose="020F0502020204030204" pitchFamily="34" charset="0"/>
                        </a:rPr>
                        <a:t>Lägsta antal svar</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371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96</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15</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1858962741"/>
                  </a:ext>
                </a:extLst>
              </a:tr>
            </a:tbl>
          </a:graphicData>
        </a:graphic>
      </p:graphicFrame>
    </p:spTree>
    <p:extLst>
      <p:ext uri="{BB962C8B-B14F-4D97-AF65-F5344CB8AC3E}">
        <p14:creationId xmlns:p14="http://schemas.microsoft.com/office/powerpoint/2010/main" val="237965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1620243" y="441325"/>
            <a:ext cx="8543925" cy="935038"/>
          </a:xfrm>
        </p:spPr>
        <p:txBody>
          <a:bodyPr/>
          <a:lstStyle/>
          <a:p>
            <a:r>
              <a:rPr lang="sv-SE" dirty="0"/>
              <a:t>Mänskligt tal</a:t>
            </a:r>
          </a:p>
        </p:txBody>
      </p:sp>
      <p:graphicFrame>
        <p:nvGraphicFramePr>
          <p:cNvPr id="3" name="Diagram 2" descr="Stapeldiagram som redovisar frågor om mänskligt tal.">
            <a:extLst>
              <a:ext uri="{FF2B5EF4-FFF2-40B4-BE49-F238E27FC236}">
                <a16:creationId xmlns:a16="http://schemas.microsoft.com/office/drawing/2014/main" id="{DFE904C3-24A9-0046-A02B-3B434B78C994}"/>
              </a:ext>
            </a:extLst>
          </p:cNvPr>
          <p:cNvGraphicFramePr/>
          <p:nvPr>
            <p:extLst>
              <p:ext uri="{D42A27DB-BD31-4B8C-83A1-F6EECF244321}">
                <p14:modId xmlns:p14="http://schemas.microsoft.com/office/powerpoint/2010/main" val="3673272537"/>
              </p:ext>
            </p:extLst>
          </p:nvPr>
        </p:nvGraphicFramePr>
        <p:xfrm>
          <a:off x="1620838" y="1628776"/>
          <a:ext cx="7458799" cy="44026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ell 3">
            <a:extLst>
              <a:ext uri="{FF2B5EF4-FFF2-40B4-BE49-F238E27FC236}">
                <a16:creationId xmlns:a16="http://schemas.microsoft.com/office/drawing/2014/main" id="{3302F1B4-9429-7A4F-A6A1-F2AE006C7833}"/>
              </a:ext>
            </a:extLst>
          </p:cNvPr>
          <p:cNvGraphicFramePr>
            <a:graphicFrameLocks noGrp="1"/>
          </p:cNvGraphicFramePr>
          <p:nvPr>
            <p:extLst>
              <p:ext uri="{D42A27DB-BD31-4B8C-83A1-F6EECF244321}">
                <p14:modId xmlns:p14="http://schemas.microsoft.com/office/powerpoint/2010/main" val="3355650650"/>
              </p:ext>
            </p:extLst>
          </p:nvPr>
        </p:nvGraphicFramePr>
        <p:xfrm>
          <a:off x="8973105" y="1473138"/>
          <a:ext cx="1598058" cy="3923885"/>
        </p:xfrm>
        <a:graphic>
          <a:graphicData uri="http://schemas.openxmlformats.org/drawingml/2006/table">
            <a:tbl>
              <a:tblPr>
                <a:tableStyleId>{073A0DAA-6AF3-43AB-8588-CEC1D06C72B9}</a:tableStyleId>
              </a:tblPr>
              <a:tblGrid>
                <a:gridCol w="532686">
                  <a:extLst>
                    <a:ext uri="{9D8B030D-6E8A-4147-A177-3AD203B41FA5}">
                      <a16:colId xmlns:a16="http://schemas.microsoft.com/office/drawing/2014/main" val="3349311195"/>
                    </a:ext>
                  </a:extLst>
                </a:gridCol>
                <a:gridCol w="532686">
                  <a:extLst>
                    <a:ext uri="{9D8B030D-6E8A-4147-A177-3AD203B41FA5}">
                      <a16:colId xmlns:a16="http://schemas.microsoft.com/office/drawing/2014/main" val="3355539757"/>
                    </a:ext>
                  </a:extLst>
                </a:gridCol>
                <a:gridCol w="532686">
                  <a:extLst>
                    <a:ext uri="{9D8B030D-6E8A-4147-A177-3AD203B41FA5}">
                      <a16:colId xmlns:a16="http://schemas.microsoft.com/office/drawing/2014/main" val="781301272"/>
                    </a:ext>
                  </a:extLst>
                </a:gridCol>
              </a:tblGrid>
              <a:tr h="525360">
                <a:tc>
                  <a:txBody>
                    <a:bodyPr/>
                    <a:lstStyle/>
                    <a:p>
                      <a:pPr algn="ctr" fontAlgn="b"/>
                      <a:r>
                        <a:rPr lang="sv-SE" sz="1200" u="none" strike="noStrike">
                          <a:effectLst/>
                        </a:rPr>
                        <a:t>antal svar</a:t>
                      </a:r>
                      <a:endParaRPr lang="sv-SE" sz="12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u="none" strike="noStrike">
                          <a:effectLst/>
                        </a:rPr>
                        <a:t>andel vet ej</a:t>
                      </a:r>
                      <a:endParaRPr lang="sv-SE" sz="12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u="none" strike="noStrike">
                          <a:effectLst/>
                        </a:rPr>
                        <a:t>medel-värde</a:t>
                      </a:r>
                      <a:endParaRPr lang="sv-SE" sz="12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59807716"/>
                  </a:ext>
                </a:extLst>
              </a:tr>
              <a:tr h="304690">
                <a:tc>
                  <a:txBody>
                    <a:bodyPr/>
                    <a:lstStyle/>
                    <a:p>
                      <a:pPr algn="ctr" fontAlgn="b"/>
                      <a:r>
                        <a:rPr lang="sv-SE" sz="1200" b="0" i="0" u="none" strike="noStrike">
                          <a:solidFill>
                            <a:srgbClr val="000000"/>
                          </a:solidFill>
                          <a:effectLst/>
                          <a:latin typeface="+mn-lt"/>
                        </a:rPr>
                        <a:t>407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b="0" i="0" u="none" strike="noStrike">
                          <a:solidFill>
                            <a:srgbClr val="000000"/>
                          </a:solidFill>
                          <a:effectLst/>
                          <a:latin typeface="+mn-lt"/>
                        </a:rPr>
                        <a:t>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b="0" i="0" u="none" strike="noStrike">
                          <a:solidFill>
                            <a:srgbClr val="000000"/>
                          </a:solidFill>
                          <a:effectLst/>
                          <a:latin typeface="+mn-lt"/>
                        </a:rPr>
                        <a:t>3,90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6313923"/>
                  </a:ext>
                </a:extLst>
              </a:tr>
              <a:tr h="323134">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3594071"/>
                  </a:ext>
                </a:extLst>
              </a:tr>
              <a:tr h="288758">
                <a:tc>
                  <a:txBody>
                    <a:bodyPr/>
                    <a:lstStyle/>
                    <a:p>
                      <a:pPr algn="ctr" fontAlgn="b"/>
                      <a:r>
                        <a:rPr lang="sv-SE" sz="1200" b="0" i="0" u="none" strike="noStrike">
                          <a:solidFill>
                            <a:srgbClr val="000000"/>
                          </a:solidFill>
                          <a:effectLst/>
                          <a:latin typeface="+mn-lt"/>
                        </a:rPr>
                        <a:t>407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b="0" i="0" u="none" strike="noStrike">
                          <a:solidFill>
                            <a:srgbClr val="000000"/>
                          </a:solidFill>
                          <a:effectLst/>
                          <a:latin typeface="+mn-lt"/>
                        </a:rPr>
                        <a:t>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b="0" i="0" u="none" strike="noStrike">
                          <a:solidFill>
                            <a:srgbClr val="000000"/>
                          </a:solidFill>
                          <a:effectLst/>
                          <a:latin typeface="+mn-lt"/>
                        </a:rPr>
                        <a:t>3,86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337315"/>
                  </a:ext>
                </a:extLst>
              </a:tr>
              <a:tr h="330009">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0563591"/>
                  </a:ext>
                </a:extLst>
              </a:tr>
              <a:tr h="295633">
                <a:tc>
                  <a:txBody>
                    <a:bodyPr/>
                    <a:lstStyle/>
                    <a:p>
                      <a:pPr algn="ctr" fontAlgn="b"/>
                      <a:r>
                        <a:rPr lang="sv-SE" sz="1200" b="0" i="0" u="none" strike="noStrike">
                          <a:solidFill>
                            <a:srgbClr val="000000"/>
                          </a:solidFill>
                          <a:effectLst/>
                          <a:latin typeface="+mn-lt"/>
                        </a:rPr>
                        <a:t>409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b="0" i="0" u="none" strike="noStrike">
                          <a:solidFill>
                            <a:srgbClr val="000000"/>
                          </a:solidFill>
                          <a:effectLst/>
                          <a:latin typeface="+mn-lt"/>
                        </a:rPr>
                        <a:t>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b="0" i="0" u="none" strike="noStrike">
                          <a:solidFill>
                            <a:srgbClr val="000000"/>
                          </a:solidFill>
                          <a:effectLst/>
                          <a:latin typeface="+mn-lt"/>
                        </a:rPr>
                        <a:t>3,79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449341"/>
                  </a:ext>
                </a:extLst>
              </a:tr>
              <a:tr h="309383">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8671083"/>
                  </a:ext>
                </a:extLst>
              </a:tr>
              <a:tr h="316259">
                <a:tc>
                  <a:txBody>
                    <a:bodyPr/>
                    <a:lstStyle/>
                    <a:p>
                      <a:pPr algn="ctr" fontAlgn="b"/>
                      <a:r>
                        <a:rPr lang="sv-SE" sz="1200" b="0" i="0" u="none" strike="noStrike">
                          <a:solidFill>
                            <a:srgbClr val="000000"/>
                          </a:solidFill>
                          <a:effectLst/>
                          <a:latin typeface="+mn-lt"/>
                        </a:rPr>
                        <a:t>406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b="0" i="0" u="none" strike="noStrike">
                          <a:solidFill>
                            <a:srgbClr val="000000"/>
                          </a:solidFill>
                          <a:effectLst/>
                          <a:latin typeface="+mn-lt"/>
                        </a:rPr>
                        <a:t>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b="0" i="0" u="none" strike="noStrike">
                          <a:solidFill>
                            <a:srgbClr val="000000"/>
                          </a:solidFill>
                          <a:effectLst/>
                          <a:latin typeface="+mn-lt"/>
                        </a:rPr>
                        <a:t>4,20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9535245"/>
                  </a:ext>
                </a:extLst>
              </a:tr>
              <a:tr h="316259">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6633008"/>
                  </a:ext>
                </a:extLst>
              </a:tr>
              <a:tr h="309383">
                <a:tc>
                  <a:txBody>
                    <a:bodyPr/>
                    <a:lstStyle/>
                    <a:p>
                      <a:pPr algn="ctr" fontAlgn="b"/>
                      <a:r>
                        <a:rPr lang="sv-SE" sz="1200" b="0" i="0" u="none" strike="noStrike">
                          <a:solidFill>
                            <a:srgbClr val="000000"/>
                          </a:solidFill>
                          <a:effectLst/>
                          <a:latin typeface="+mn-lt"/>
                        </a:rPr>
                        <a:t>406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b="0" i="0" u="none" strike="noStrike">
                          <a:solidFill>
                            <a:srgbClr val="000000"/>
                          </a:solidFill>
                          <a:effectLst/>
                          <a:latin typeface="+mn-lt"/>
                        </a:rPr>
                        <a:t>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b="0" i="0" u="none" strike="noStrike">
                          <a:solidFill>
                            <a:srgbClr val="000000"/>
                          </a:solidFill>
                          <a:effectLst/>
                          <a:latin typeface="+mn-lt"/>
                        </a:rPr>
                        <a:t>4,25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6863271"/>
                  </a:ext>
                </a:extLst>
              </a:tr>
              <a:tr h="309383">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027872"/>
                  </a:ext>
                </a:extLst>
              </a:tr>
              <a:tr h="295634">
                <a:tc>
                  <a:txBody>
                    <a:bodyPr/>
                    <a:lstStyle/>
                    <a:p>
                      <a:pPr algn="ctr" fontAlgn="b"/>
                      <a:r>
                        <a:rPr lang="sv-SE" sz="1200" b="0" i="0" u="none" strike="noStrike">
                          <a:solidFill>
                            <a:srgbClr val="000000"/>
                          </a:solidFill>
                          <a:effectLst/>
                          <a:latin typeface="+mn-lt"/>
                        </a:rPr>
                        <a:t>406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b="0" i="0" u="none" strike="noStrike">
                          <a:solidFill>
                            <a:srgbClr val="000000"/>
                          </a:solidFill>
                          <a:effectLst/>
                          <a:latin typeface="+mn-lt"/>
                        </a:rPr>
                        <a:t>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b="0" i="0" u="none" strike="noStrike" dirty="0">
                          <a:solidFill>
                            <a:srgbClr val="000000"/>
                          </a:solidFill>
                          <a:effectLst/>
                          <a:latin typeface="+mn-lt"/>
                        </a:rPr>
                        <a:t>4,07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3372018"/>
                  </a:ext>
                </a:extLst>
              </a:tr>
            </a:tbl>
          </a:graphicData>
        </a:graphic>
      </p:graphicFrame>
      <p:sp>
        <p:nvSpPr>
          <p:cNvPr id="5" name="textruta 4">
            <a:extLst>
              <a:ext uri="{FF2B5EF4-FFF2-40B4-BE49-F238E27FC236}">
                <a16:creationId xmlns:a16="http://schemas.microsoft.com/office/drawing/2014/main" id="{B35A5422-08B7-2141-9369-3BD1E835BB42}"/>
              </a:ext>
            </a:extLst>
          </p:cNvPr>
          <p:cNvSpPr txBox="1"/>
          <p:nvPr/>
        </p:nvSpPr>
        <p:spPr>
          <a:xfrm>
            <a:off x="1620839" y="2041865"/>
            <a:ext cx="2247607" cy="276999"/>
          </a:xfrm>
          <a:prstGeom prst="rect">
            <a:avLst/>
          </a:prstGeom>
          <a:noFill/>
        </p:spPr>
        <p:txBody>
          <a:bodyPr wrap="square" rtlCol="0">
            <a:spAutoFit/>
          </a:bodyPr>
          <a:lstStyle/>
          <a:p>
            <a:pPr algn="r"/>
            <a:r>
              <a:rPr lang="sv-SE" sz="1200">
                <a:solidFill>
                  <a:srgbClr val="000000"/>
                </a:solidFill>
                <a:latin typeface="Arial" panose="020B0604020202020204"/>
              </a:rPr>
              <a:t>Röstkvaliteten är bra</a:t>
            </a:r>
          </a:p>
        </p:txBody>
      </p:sp>
      <p:sp>
        <p:nvSpPr>
          <p:cNvPr id="22" name="textruta 21">
            <a:extLst>
              <a:ext uri="{FF2B5EF4-FFF2-40B4-BE49-F238E27FC236}">
                <a16:creationId xmlns:a16="http://schemas.microsoft.com/office/drawing/2014/main" id="{D7665FD8-24F4-F241-A7A5-13404F424718}"/>
              </a:ext>
            </a:extLst>
          </p:cNvPr>
          <p:cNvSpPr txBox="1"/>
          <p:nvPr/>
        </p:nvSpPr>
        <p:spPr>
          <a:xfrm>
            <a:off x="1620839" y="2634110"/>
            <a:ext cx="2247607" cy="276999"/>
          </a:xfrm>
          <a:prstGeom prst="rect">
            <a:avLst/>
          </a:prstGeom>
          <a:noFill/>
        </p:spPr>
        <p:txBody>
          <a:bodyPr wrap="square" rtlCol="0">
            <a:spAutoFit/>
          </a:bodyPr>
          <a:lstStyle/>
          <a:p>
            <a:pPr algn="r"/>
            <a:r>
              <a:rPr lang="sv-SE" sz="1200">
                <a:solidFill>
                  <a:srgbClr val="000000"/>
                </a:solidFill>
                <a:latin typeface="Arial" panose="020B0604020202020204"/>
              </a:rPr>
              <a:t>Inläsningen har bra flyt</a:t>
            </a:r>
          </a:p>
        </p:txBody>
      </p:sp>
      <p:sp>
        <p:nvSpPr>
          <p:cNvPr id="14" name="textruta 13">
            <a:extLst>
              <a:ext uri="{FF2B5EF4-FFF2-40B4-BE49-F238E27FC236}">
                <a16:creationId xmlns:a16="http://schemas.microsoft.com/office/drawing/2014/main" id="{AEF52B0D-AD21-404A-8616-E632010A852E}"/>
              </a:ext>
            </a:extLst>
          </p:cNvPr>
          <p:cNvSpPr txBox="1"/>
          <p:nvPr/>
        </p:nvSpPr>
        <p:spPr>
          <a:xfrm>
            <a:off x="1620242" y="3263867"/>
            <a:ext cx="2247607" cy="276999"/>
          </a:xfrm>
          <a:prstGeom prst="rect">
            <a:avLst/>
          </a:prstGeom>
          <a:noFill/>
        </p:spPr>
        <p:txBody>
          <a:bodyPr wrap="square" rtlCol="0">
            <a:spAutoFit/>
          </a:bodyPr>
          <a:lstStyle/>
          <a:p>
            <a:pPr algn="r"/>
            <a:r>
              <a:rPr lang="sv-SE" sz="1200">
                <a:solidFill>
                  <a:srgbClr val="000000"/>
                </a:solidFill>
                <a:latin typeface="Arial" panose="020B0604020202020204"/>
              </a:rPr>
              <a:t>Orden uttalas rätt</a:t>
            </a:r>
          </a:p>
        </p:txBody>
      </p:sp>
      <p:sp>
        <p:nvSpPr>
          <p:cNvPr id="15" name="textruta 14">
            <a:extLst>
              <a:ext uri="{FF2B5EF4-FFF2-40B4-BE49-F238E27FC236}">
                <a16:creationId xmlns:a16="http://schemas.microsoft.com/office/drawing/2014/main" id="{20F26436-25E5-E547-843C-679E6DBBD88A}"/>
              </a:ext>
            </a:extLst>
          </p:cNvPr>
          <p:cNvSpPr txBox="1"/>
          <p:nvPr/>
        </p:nvSpPr>
        <p:spPr>
          <a:xfrm>
            <a:off x="1620242" y="3780214"/>
            <a:ext cx="2247607" cy="461665"/>
          </a:xfrm>
          <a:prstGeom prst="rect">
            <a:avLst/>
          </a:prstGeom>
          <a:noFill/>
        </p:spPr>
        <p:txBody>
          <a:bodyPr wrap="square" rtlCol="0">
            <a:spAutoFit/>
          </a:bodyPr>
          <a:lstStyle/>
          <a:p>
            <a:pPr algn="r"/>
            <a:r>
              <a:rPr lang="sv-SE" sz="1200">
                <a:solidFill>
                  <a:srgbClr val="000000"/>
                </a:solidFill>
                <a:latin typeface="Arial" panose="020B0604020202020204"/>
              </a:rPr>
              <a:t>Inläsningen är tydlig och det är lätt att förstå innehållet</a:t>
            </a:r>
          </a:p>
        </p:txBody>
      </p:sp>
      <p:sp>
        <p:nvSpPr>
          <p:cNvPr id="9" name="textruta 8">
            <a:extLst>
              <a:ext uri="{FF2B5EF4-FFF2-40B4-BE49-F238E27FC236}">
                <a16:creationId xmlns:a16="http://schemas.microsoft.com/office/drawing/2014/main" id="{F5BFEDF6-4BCB-D64E-8BFC-AEBD9CED97FE}"/>
              </a:ext>
            </a:extLst>
          </p:cNvPr>
          <p:cNvSpPr txBox="1"/>
          <p:nvPr/>
        </p:nvSpPr>
        <p:spPr>
          <a:xfrm>
            <a:off x="1620839" y="4389236"/>
            <a:ext cx="2247607" cy="461665"/>
          </a:xfrm>
          <a:prstGeom prst="rect">
            <a:avLst/>
          </a:prstGeom>
          <a:noFill/>
        </p:spPr>
        <p:txBody>
          <a:bodyPr wrap="square" rtlCol="0">
            <a:spAutoFit/>
          </a:bodyPr>
          <a:lstStyle/>
          <a:p>
            <a:pPr algn="r"/>
            <a:r>
              <a:rPr lang="sv-SE" sz="1200" dirty="0">
                <a:solidFill>
                  <a:srgbClr val="000000"/>
                </a:solidFill>
                <a:latin typeface="Arial" panose="020B0604020202020204"/>
              </a:rPr>
              <a:t>Inläsaren upprepar sällan ord eller meningar</a:t>
            </a:r>
          </a:p>
        </p:txBody>
      </p:sp>
      <p:sp>
        <p:nvSpPr>
          <p:cNvPr id="10" name="textruta 9">
            <a:extLst>
              <a:ext uri="{FF2B5EF4-FFF2-40B4-BE49-F238E27FC236}">
                <a16:creationId xmlns:a16="http://schemas.microsoft.com/office/drawing/2014/main" id="{5ED88A3B-5083-7043-8198-665ABD90FE15}"/>
              </a:ext>
            </a:extLst>
          </p:cNvPr>
          <p:cNvSpPr txBox="1"/>
          <p:nvPr/>
        </p:nvSpPr>
        <p:spPr>
          <a:xfrm>
            <a:off x="1620241" y="5006140"/>
            <a:ext cx="2247607" cy="461665"/>
          </a:xfrm>
          <a:prstGeom prst="rect">
            <a:avLst/>
          </a:prstGeom>
          <a:noFill/>
        </p:spPr>
        <p:txBody>
          <a:bodyPr wrap="square" rtlCol="0">
            <a:spAutoFit/>
          </a:bodyPr>
          <a:lstStyle/>
          <a:p>
            <a:pPr algn="r"/>
            <a:r>
              <a:rPr lang="sv-SE" sz="1200">
                <a:solidFill>
                  <a:srgbClr val="000000"/>
                </a:solidFill>
                <a:latin typeface="Arial" panose="020B0604020202020204"/>
              </a:rPr>
              <a:t>Inläsningen är som helhet mycket bra</a:t>
            </a:r>
          </a:p>
        </p:txBody>
      </p:sp>
    </p:spTree>
    <p:extLst>
      <p:ext uri="{BB962C8B-B14F-4D97-AF65-F5344CB8AC3E}">
        <p14:creationId xmlns:p14="http://schemas.microsoft.com/office/powerpoint/2010/main" val="26881616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C419F5-F1F9-B843-9C5B-6257BB4C6FAF}"/>
              </a:ext>
            </a:extLst>
          </p:cNvPr>
          <p:cNvSpPr>
            <a:spLocks noGrp="1"/>
          </p:cNvSpPr>
          <p:nvPr>
            <p:ph type="title"/>
          </p:nvPr>
        </p:nvSpPr>
        <p:spPr>
          <a:xfrm>
            <a:off x="604172" y="-907193"/>
            <a:ext cx="10925627" cy="907193"/>
          </a:xfrm>
        </p:spPr>
        <p:txBody>
          <a:bodyPr vert="horz" lIns="91440" tIns="45720" rIns="91440" bIns="45720" rtlCol="0" anchor="b">
            <a:normAutofit/>
          </a:bodyPr>
          <a:lstStyle/>
          <a:p>
            <a:r>
              <a:rPr lang="sv-SE" dirty="0"/>
              <a:t>Mänskligt tal</a:t>
            </a:r>
          </a:p>
        </p:txBody>
      </p:sp>
      <p:graphicFrame>
        <p:nvGraphicFramePr>
          <p:cNvPr id="8" name="Tabell 7">
            <a:extLst>
              <a:ext uri="{FF2B5EF4-FFF2-40B4-BE49-F238E27FC236}">
                <a16:creationId xmlns:a16="http://schemas.microsoft.com/office/drawing/2014/main" id="{CFB64D56-87DB-2B40-9EDD-4CA03C37F7D3}"/>
              </a:ext>
            </a:extLst>
          </p:cNvPr>
          <p:cNvGraphicFramePr>
            <a:graphicFrameLocks noGrp="1"/>
          </p:cNvGraphicFramePr>
          <p:nvPr>
            <p:extLst>
              <p:ext uri="{D42A27DB-BD31-4B8C-83A1-F6EECF244321}">
                <p14:modId xmlns:p14="http://schemas.microsoft.com/office/powerpoint/2010/main" val="882955072"/>
              </p:ext>
            </p:extLst>
          </p:nvPr>
        </p:nvGraphicFramePr>
        <p:xfrm>
          <a:off x="1641468" y="876084"/>
          <a:ext cx="8348461" cy="2550660"/>
        </p:xfrm>
        <a:graphic>
          <a:graphicData uri="http://schemas.openxmlformats.org/drawingml/2006/table">
            <a:tbl>
              <a:tblPr firstRow="1" bandRow="1">
                <a:tableStyleId>{7DF18680-E054-41AD-8BC1-D1AEF772440D}</a:tableStyleId>
              </a:tblPr>
              <a:tblGrid>
                <a:gridCol w="2625111">
                  <a:extLst>
                    <a:ext uri="{9D8B030D-6E8A-4147-A177-3AD203B41FA5}">
                      <a16:colId xmlns:a16="http://schemas.microsoft.com/office/drawing/2014/main" val="1159429802"/>
                    </a:ext>
                  </a:extLst>
                </a:gridCol>
                <a:gridCol w="572335">
                  <a:extLst>
                    <a:ext uri="{9D8B030D-6E8A-4147-A177-3AD203B41FA5}">
                      <a16:colId xmlns:a16="http://schemas.microsoft.com/office/drawing/2014/main" val="2164895139"/>
                    </a:ext>
                  </a:extLst>
                </a:gridCol>
                <a:gridCol w="572335">
                  <a:extLst>
                    <a:ext uri="{9D8B030D-6E8A-4147-A177-3AD203B41FA5}">
                      <a16:colId xmlns:a16="http://schemas.microsoft.com/office/drawing/2014/main" val="3977316141"/>
                    </a:ext>
                  </a:extLst>
                </a:gridCol>
                <a:gridCol w="572335">
                  <a:extLst>
                    <a:ext uri="{9D8B030D-6E8A-4147-A177-3AD203B41FA5}">
                      <a16:colId xmlns:a16="http://schemas.microsoft.com/office/drawing/2014/main" val="1115663435"/>
                    </a:ext>
                  </a:extLst>
                </a:gridCol>
                <a:gridCol w="572335">
                  <a:extLst>
                    <a:ext uri="{9D8B030D-6E8A-4147-A177-3AD203B41FA5}">
                      <a16:colId xmlns:a16="http://schemas.microsoft.com/office/drawing/2014/main" val="3279052059"/>
                    </a:ext>
                  </a:extLst>
                </a:gridCol>
                <a:gridCol w="572335">
                  <a:extLst>
                    <a:ext uri="{9D8B030D-6E8A-4147-A177-3AD203B41FA5}">
                      <a16:colId xmlns:a16="http://schemas.microsoft.com/office/drawing/2014/main" val="1960000901"/>
                    </a:ext>
                  </a:extLst>
                </a:gridCol>
                <a:gridCol w="572335">
                  <a:extLst>
                    <a:ext uri="{9D8B030D-6E8A-4147-A177-3AD203B41FA5}">
                      <a16:colId xmlns:a16="http://schemas.microsoft.com/office/drawing/2014/main" val="354442134"/>
                    </a:ext>
                  </a:extLst>
                </a:gridCol>
                <a:gridCol w="572335">
                  <a:extLst>
                    <a:ext uri="{9D8B030D-6E8A-4147-A177-3AD203B41FA5}">
                      <a16:colId xmlns:a16="http://schemas.microsoft.com/office/drawing/2014/main" val="4262389095"/>
                    </a:ext>
                  </a:extLst>
                </a:gridCol>
                <a:gridCol w="572335">
                  <a:extLst>
                    <a:ext uri="{9D8B030D-6E8A-4147-A177-3AD203B41FA5}">
                      <a16:colId xmlns:a16="http://schemas.microsoft.com/office/drawing/2014/main" val="3976197383"/>
                    </a:ext>
                  </a:extLst>
                </a:gridCol>
                <a:gridCol w="572335">
                  <a:extLst>
                    <a:ext uri="{9D8B030D-6E8A-4147-A177-3AD203B41FA5}">
                      <a16:colId xmlns:a16="http://schemas.microsoft.com/office/drawing/2014/main" val="577757319"/>
                    </a:ext>
                  </a:extLst>
                </a:gridCol>
                <a:gridCol w="572335">
                  <a:extLst>
                    <a:ext uri="{9D8B030D-6E8A-4147-A177-3AD203B41FA5}">
                      <a16:colId xmlns:a16="http://schemas.microsoft.com/office/drawing/2014/main" val="1200448746"/>
                    </a:ext>
                  </a:extLst>
                </a:gridCol>
              </a:tblGrid>
              <a:tr h="432000">
                <a:tc>
                  <a:txBody>
                    <a:bodyPr/>
                    <a:lstStyle/>
                    <a:p>
                      <a:pPr algn="l" fontAlgn="b"/>
                      <a:endParaRPr lang="sv-SE" sz="12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dirty="0">
                          <a:solidFill>
                            <a:srgbClr val="000000"/>
                          </a:solidFill>
                          <a:effectLst/>
                          <a:latin typeface="Calibri" panose="020F0502020204030204" pitchFamily="34" charset="0"/>
                        </a:rPr>
                        <a:t>Total</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Kvinna</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Man</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Annat</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upp till 25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26 - 35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36 - 45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46 - 55 år</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56 - 65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66 - 75 år</a:t>
                      </a:r>
                    </a:p>
                  </a:txBody>
                  <a:tcPr marL="9525" marR="9525" marT="9525" marB="0" anchor="ctr"/>
                </a:tc>
                <a:extLst>
                  <a:ext uri="{0D108BD9-81ED-4DB2-BD59-A6C34878D82A}">
                    <a16:rowId xmlns:a16="http://schemas.microsoft.com/office/drawing/2014/main" val="2820031394"/>
                  </a:ext>
                </a:extLst>
              </a:tr>
              <a:tr h="273618">
                <a:tc>
                  <a:txBody>
                    <a:bodyPr/>
                    <a:lstStyle/>
                    <a:p>
                      <a:pPr algn="l" fontAlgn="b"/>
                      <a:r>
                        <a:rPr lang="sv-SE" sz="1200" b="0" i="0" u="none" strike="noStrike">
                          <a:solidFill>
                            <a:srgbClr val="000000"/>
                          </a:solidFill>
                          <a:effectLst/>
                          <a:latin typeface="Calibri" panose="020F0502020204030204" pitchFamily="34" charset="0"/>
                        </a:rPr>
                        <a:t>Röstkvaliteten är bra</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3,9</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3,9</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4,0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4,0</a:t>
                      </a:r>
                    </a:p>
                  </a:txBody>
                  <a:tcPr marL="9525" marR="9525" marT="9525" marB="0" anchor="ctr"/>
                </a:tc>
                <a:extLst>
                  <a:ext uri="{0D108BD9-81ED-4DB2-BD59-A6C34878D82A}">
                    <a16:rowId xmlns:a16="http://schemas.microsoft.com/office/drawing/2014/main" val="698318234"/>
                  </a:ext>
                </a:extLst>
              </a:tr>
              <a:tr h="273618">
                <a:tc>
                  <a:txBody>
                    <a:bodyPr/>
                    <a:lstStyle/>
                    <a:p>
                      <a:pPr algn="l" fontAlgn="b"/>
                      <a:r>
                        <a:rPr lang="sv-SE" sz="1200" b="0" i="0" u="none" strike="noStrike">
                          <a:solidFill>
                            <a:srgbClr val="000000"/>
                          </a:solidFill>
                          <a:effectLst/>
                          <a:latin typeface="Calibri" panose="020F0502020204030204" pitchFamily="34" charset="0"/>
                        </a:rPr>
                        <a:t>Inläsningen har bra flyt</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3,9</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3,8</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4,1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4,0</a:t>
                      </a:r>
                    </a:p>
                  </a:txBody>
                  <a:tcPr marL="9525" marR="9525" marT="9525" marB="0" anchor="ctr"/>
                </a:tc>
                <a:extLst>
                  <a:ext uri="{0D108BD9-81ED-4DB2-BD59-A6C34878D82A}">
                    <a16:rowId xmlns:a16="http://schemas.microsoft.com/office/drawing/2014/main" val="2442853965"/>
                  </a:ext>
                </a:extLst>
              </a:tr>
              <a:tr h="273618">
                <a:tc>
                  <a:txBody>
                    <a:bodyPr/>
                    <a:lstStyle/>
                    <a:p>
                      <a:pPr algn="l" fontAlgn="b"/>
                      <a:r>
                        <a:rPr lang="sv-SE" sz="1200" b="0" i="0" u="none" strike="noStrike">
                          <a:solidFill>
                            <a:srgbClr val="000000"/>
                          </a:solidFill>
                          <a:effectLst/>
                          <a:latin typeface="Calibri" panose="020F0502020204030204" pitchFamily="34" charset="0"/>
                        </a:rPr>
                        <a:t>Orden uttalas rätt</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3,8</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3,8</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3,8</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3,6</a:t>
                      </a:r>
                    </a:p>
                  </a:txBody>
                  <a:tcPr marL="9525" marR="9525" marT="9525" marB="0" anchor="ctr"/>
                </a:tc>
                <a:extLst>
                  <a:ext uri="{0D108BD9-81ED-4DB2-BD59-A6C34878D82A}">
                    <a16:rowId xmlns:a16="http://schemas.microsoft.com/office/drawing/2014/main" val="2460441863"/>
                  </a:ext>
                </a:extLst>
              </a:tr>
              <a:tr h="273618">
                <a:tc>
                  <a:txBody>
                    <a:bodyPr/>
                    <a:lstStyle/>
                    <a:p>
                      <a:pPr algn="l" fontAlgn="b"/>
                      <a:r>
                        <a:rPr lang="sv-SE" sz="1200" b="0" i="0" u="none" strike="noStrike">
                          <a:solidFill>
                            <a:srgbClr val="000000"/>
                          </a:solidFill>
                          <a:effectLst/>
                          <a:latin typeface="Calibri" panose="020F0502020204030204" pitchFamily="34" charset="0"/>
                        </a:rPr>
                        <a:t>Inläsningen är tydlig och det är lätt att förstå innehållet</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4,2</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4,1</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4,3</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4,3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4,3</a:t>
                      </a:r>
                    </a:p>
                  </a:txBody>
                  <a:tcPr marL="9525" marR="9525" marT="9525" marB="0" anchor="ctr"/>
                </a:tc>
                <a:extLst>
                  <a:ext uri="{0D108BD9-81ED-4DB2-BD59-A6C34878D82A}">
                    <a16:rowId xmlns:a16="http://schemas.microsoft.com/office/drawing/2014/main" val="2998486039"/>
                  </a:ext>
                </a:extLst>
              </a:tr>
              <a:tr h="273618">
                <a:tc>
                  <a:txBody>
                    <a:bodyPr/>
                    <a:lstStyle/>
                    <a:p>
                      <a:pPr algn="l" fontAlgn="b"/>
                      <a:r>
                        <a:rPr lang="sv-SE" sz="1200" b="0" i="0" u="none" strike="noStrike" dirty="0">
                          <a:solidFill>
                            <a:srgbClr val="000000"/>
                          </a:solidFill>
                          <a:effectLst/>
                          <a:latin typeface="Calibri" panose="020F0502020204030204" pitchFamily="34" charset="0"/>
                        </a:rPr>
                        <a:t>Inläsaren upprepar sällan ord eller meningar</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4,3</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4,2</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4,3</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4,5</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4,2</a:t>
                      </a:r>
                    </a:p>
                  </a:txBody>
                  <a:tcPr marL="9525" marR="9525" marT="9525" marB="0" anchor="ctr"/>
                </a:tc>
                <a:extLst>
                  <a:ext uri="{0D108BD9-81ED-4DB2-BD59-A6C34878D82A}">
                    <a16:rowId xmlns:a16="http://schemas.microsoft.com/office/drawing/2014/main" val="2688702048"/>
                  </a:ext>
                </a:extLst>
              </a:tr>
              <a:tr h="273618">
                <a:tc>
                  <a:txBody>
                    <a:bodyPr/>
                    <a:lstStyle/>
                    <a:p>
                      <a:pPr algn="l" fontAlgn="b"/>
                      <a:r>
                        <a:rPr lang="sv-SE" sz="1200" b="0" i="0" u="none" strike="noStrike">
                          <a:solidFill>
                            <a:srgbClr val="000000"/>
                          </a:solidFill>
                          <a:effectLst/>
                          <a:latin typeface="Calibri" panose="020F0502020204030204" pitchFamily="34" charset="0"/>
                        </a:rPr>
                        <a:t>Inläsningen är som helhet mycket bra</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4,1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4,1</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4,1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4,1</a:t>
                      </a:r>
                    </a:p>
                  </a:txBody>
                  <a:tcPr marL="9525" marR="9525" marT="9525" marB="0" anchor="ctr"/>
                </a:tc>
                <a:extLst>
                  <a:ext uri="{0D108BD9-81ED-4DB2-BD59-A6C34878D82A}">
                    <a16:rowId xmlns:a16="http://schemas.microsoft.com/office/drawing/2014/main" val="2764284058"/>
                  </a:ext>
                </a:extLst>
              </a:tr>
              <a:tr h="273618">
                <a:tc>
                  <a:txBody>
                    <a:bodyPr/>
                    <a:lstStyle/>
                    <a:p>
                      <a:pPr algn="l" fontAlgn="b"/>
                      <a:r>
                        <a:rPr lang="sv-SE" sz="1200" b="0" i="0" u="none" strike="noStrike">
                          <a:solidFill>
                            <a:srgbClr val="000000"/>
                          </a:solidFill>
                          <a:effectLst/>
                          <a:latin typeface="Calibri" panose="020F0502020204030204" pitchFamily="34" charset="0"/>
                        </a:rPr>
                        <a:t>Lägsta antal svar</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dirty="0">
                          <a:solidFill>
                            <a:srgbClr val="000000"/>
                          </a:solidFill>
                          <a:effectLst/>
                          <a:latin typeface="Calibri" panose="020F0502020204030204" pitchFamily="34" charset="0"/>
                        </a:rPr>
                        <a:t>381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224</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141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53</a:t>
                      </a:r>
                    </a:p>
                  </a:txBody>
                  <a:tcPr marL="9525" marR="9525" marT="9525" marB="0" anchor="ctr"/>
                </a:tc>
                <a:extLst>
                  <a:ext uri="{0D108BD9-81ED-4DB2-BD59-A6C34878D82A}">
                    <a16:rowId xmlns:a16="http://schemas.microsoft.com/office/drawing/2014/main" val="1102485750"/>
                  </a:ext>
                </a:extLst>
              </a:tr>
            </a:tbl>
          </a:graphicData>
        </a:graphic>
      </p:graphicFrame>
      <p:graphicFrame>
        <p:nvGraphicFramePr>
          <p:cNvPr id="13" name="Tabell 12">
            <a:extLst>
              <a:ext uri="{FF2B5EF4-FFF2-40B4-BE49-F238E27FC236}">
                <a16:creationId xmlns:a16="http://schemas.microsoft.com/office/drawing/2014/main" id="{E804B1DD-8893-8848-9336-0D63775AC867}"/>
              </a:ext>
            </a:extLst>
          </p:cNvPr>
          <p:cNvGraphicFramePr>
            <a:graphicFrameLocks noGrp="1"/>
          </p:cNvGraphicFramePr>
          <p:nvPr/>
        </p:nvGraphicFramePr>
        <p:xfrm>
          <a:off x="1641468" y="3550785"/>
          <a:ext cx="8920800" cy="2413475"/>
        </p:xfrm>
        <a:graphic>
          <a:graphicData uri="http://schemas.openxmlformats.org/drawingml/2006/table">
            <a:tbl>
              <a:tblPr firstRow="1" bandRow="1">
                <a:tableStyleId>{7DF18680-E054-41AD-8BC1-D1AEF772440D}</a:tableStyleId>
              </a:tblPr>
              <a:tblGrid>
                <a:gridCol w="2476800">
                  <a:extLst>
                    <a:ext uri="{9D8B030D-6E8A-4147-A177-3AD203B41FA5}">
                      <a16:colId xmlns:a16="http://schemas.microsoft.com/office/drawing/2014/main" val="1159429802"/>
                    </a:ext>
                  </a:extLst>
                </a:gridCol>
                <a:gridCol w="1288800">
                  <a:extLst>
                    <a:ext uri="{9D8B030D-6E8A-4147-A177-3AD203B41FA5}">
                      <a16:colId xmlns:a16="http://schemas.microsoft.com/office/drawing/2014/main" val="2021594479"/>
                    </a:ext>
                  </a:extLst>
                </a:gridCol>
                <a:gridCol w="1288800">
                  <a:extLst>
                    <a:ext uri="{9D8B030D-6E8A-4147-A177-3AD203B41FA5}">
                      <a16:colId xmlns:a16="http://schemas.microsoft.com/office/drawing/2014/main" val="219397501"/>
                    </a:ext>
                  </a:extLst>
                </a:gridCol>
                <a:gridCol w="1288800">
                  <a:extLst>
                    <a:ext uri="{9D8B030D-6E8A-4147-A177-3AD203B41FA5}">
                      <a16:colId xmlns:a16="http://schemas.microsoft.com/office/drawing/2014/main" val="2164895139"/>
                    </a:ext>
                  </a:extLst>
                </a:gridCol>
                <a:gridCol w="1288800">
                  <a:extLst>
                    <a:ext uri="{9D8B030D-6E8A-4147-A177-3AD203B41FA5}">
                      <a16:colId xmlns:a16="http://schemas.microsoft.com/office/drawing/2014/main" val="3977316141"/>
                    </a:ext>
                  </a:extLst>
                </a:gridCol>
                <a:gridCol w="1288800">
                  <a:extLst>
                    <a:ext uri="{9D8B030D-6E8A-4147-A177-3AD203B41FA5}">
                      <a16:colId xmlns:a16="http://schemas.microsoft.com/office/drawing/2014/main" val="2607690919"/>
                    </a:ext>
                  </a:extLst>
                </a:gridCol>
              </a:tblGrid>
              <a:tr h="432000">
                <a:tc>
                  <a:txBody>
                    <a:bodyPr/>
                    <a:lstStyle/>
                    <a:p>
                      <a:pPr algn="l" fontAlgn="b"/>
                      <a:endParaRPr lang="sv-SE" sz="12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Via app</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Webbspelaren</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EasyReader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Med annat läsprogram</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Via Daisy</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820031394"/>
                  </a:ext>
                </a:extLst>
              </a:tr>
              <a:tr h="246181">
                <a:tc>
                  <a:txBody>
                    <a:bodyPr/>
                    <a:lstStyle/>
                    <a:p>
                      <a:pPr algn="l" fontAlgn="b"/>
                      <a:r>
                        <a:rPr lang="sv-SE" sz="1200" b="0" i="0" u="none" strike="noStrike">
                          <a:solidFill>
                            <a:srgbClr val="000000"/>
                          </a:solidFill>
                          <a:effectLst/>
                          <a:latin typeface="Calibri" panose="020F0502020204030204" pitchFamily="34" charset="0"/>
                        </a:rPr>
                        <a:t>Röstkvaliteten är bra</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3,9</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3,9</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698318234"/>
                  </a:ext>
                </a:extLst>
              </a:tr>
              <a:tr h="246181">
                <a:tc>
                  <a:txBody>
                    <a:bodyPr/>
                    <a:lstStyle/>
                    <a:p>
                      <a:pPr algn="l" fontAlgn="b"/>
                      <a:r>
                        <a:rPr lang="sv-SE" sz="1200" b="0" i="0" u="none" strike="noStrike">
                          <a:solidFill>
                            <a:srgbClr val="000000"/>
                          </a:solidFill>
                          <a:effectLst/>
                          <a:latin typeface="Calibri" panose="020F0502020204030204" pitchFamily="34" charset="0"/>
                        </a:rPr>
                        <a:t>Inläsningen har bra flyt</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3,8</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4,1</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442853965"/>
                  </a:ext>
                </a:extLst>
              </a:tr>
              <a:tr h="246181">
                <a:tc>
                  <a:txBody>
                    <a:bodyPr/>
                    <a:lstStyle/>
                    <a:p>
                      <a:pPr algn="l" fontAlgn="b"/>
                      <a:r>
                        <a:rPr lang="sv-SE" sz="1200" b="0" i="0" u="none" strike="noStrike">
                          <a:solidFill>
                            <a:srgbClr val="000000"/>
                          </a:solidFill>
                          <a:effectLst/>
                          <a:latin typeface="Calibri" panose="020F0502020204030204" pitchFamily="34" charset="0"/>
                        </a:rPr>
                        <a:t>Orden uttalas rätt</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3,8</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3,8</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460441863"/>
                  </a:ext>
                </a:extLst>
              </a:tr>
              <a:tr h="246181">
                <a:tc>
                  <a:txBody>
                    <a:bodyPr/>
                    <a:lstStyle/>
                    <a:p>
                      <a:pPr algn="l" fontAlgn="b"/>
                      <a:r>
                        <a:rPr lang="sv-SE" sz="1200" b="0" i="0" u="none" strike="noStrike">
                          <a:solidFill>
                            <a:srgbClr val="000000"/>
                          </a:solidFill>
                          <a:effectLst/>
                          <a:latin typeface="Calibri" panose="020F0502020204030204" pitchFamily="34" charset="0"/>
                        </a:rPr>
                        <a:t>Inläsningen är tydlig och det är lätt att förstå innehållet</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4,2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4,2</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4,4</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998486039"/>
                  </a:ext>
                </a:extLst>
              </a:tr>
              <a:tr h="246181">
                <a:tc>
                  <a:txBody>
                    <a:bodyPr/>
                    <a:lstStyle/>
                    <a:p>
                      <a:pPr algn="l" fontAlgn="b"/>
                      <a:r>
                        <a:rPr lang="sv-SE" sz="1200" b="0" i="0" u="none" strike="noStrike">
                          <a:solidFill>
                            <a:srgbClr val="000000"/>
                          </a:solidFill>
                          <a:effectLst/>
                          <a:latin typeface="Calibri" panose="020F0502020204030204" pitchFamily="34" charset="0"/>
                        </a:rPr>
                        <a:t>Inläsaren upprepar sällan ord eller meningar</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4,3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4,3</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4,3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4,0</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1524603025"/>
                  </a:ext>
                </a:extLst>
              </a:tr>
              <a:tr h="246181">
                <a:tc>
                  <a:txBody>
                    <a:bodyPr/>
                    <a:lstStyle/>
                    <a:p>
                      <a:pPr algn="l" fontAlgn="b"/>
                      <a:r>
                        <a:rPr lang="sv-SE" sz="1200" b="0" i="0" u="none" strike="noStrike">
                          <a:solidFill>
                            <a:srgbClr val="000000"/>
                          </a:solidFill>
                          <a:effectLst/>
                          <a:latin typeface="Calibri" panose="020F0502020204030204" pitchFamily="34" charset="0"/>
                        </a:rPr>
                        <a:t>Inläsningen är som helhet mycket bra</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4,1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4,1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4,5</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74540495"/>
                  </a:ext>
                </a:extLst>
              </a:tr>
              <a:tr h="246181">
                <a:tc>
                  <a:txBody>
                    <a:bodyPr/>
                    <a:lstStyle/>
                    <a:p>
                      <a:pPr algn="l" fontAlgn="b"/>
                      <a:r>
                        <a:rPr lang="sv-SE" sz="1200" b="0" i="0" u="none" strike="noStrike">
                          <a:solidFill>
                            <a:srgbClr val="000000"/>
                          </a:solidFill>
                          <a:effectLst/>
                          <a:latin typeface="Calibri" panose="020F0502020204030204" pitchFamily="34" charset="0"/>
                        </a:rPr>
                        <a:t>Lägsta antal svar</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306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61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10</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1858962741"/>
                  </a:ext>
                </a:extLst>
              </a:tr>
            </a:tbl>
          </a:graphicData>
        </a:graphic>
      </p:graphicFrame>
    </p:spTree>
    <p:extLst>
      <p:ext uri="{BB962C8B-B14F-4D97-AF65-F5344CB8AC3E}">
        <p14:creationId xmlns:p14="http://schemas.microsoft.com/office/powerpoint/2010/main" val="1908146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1620243" y="441325"/>
            <a:ext cx="8543925" cy="935038"/>
          </a:xfrm>
        </p:spPr>
        <p:txBody>
          <a:bodyPr/>
          <a:lstStyle/>
          <a:p>
            <a:r>
              <a:rPr lang="sv-SE" dirty="0"/>
              <a:t>Talsyntes</a:t>
            </a:r>
          </a:p>
        </p:txBody>
      </p:sp>
      <p:graphicFrame>
        <p:nvGraphicFramePr>
          <p:cNvPr id="3" name="Diagram 2" descr="Stapeldiagram som redovisar frågor om talsyntes.">
            <a:extLst>
              <a:ext uri="{FF2B5EF4-FFF2-40B4-BE49-F238E27FC236}">
                <a16:creationId xmlns:a16="http://schemas.microsoft.com/office/drawing/2014/main" id="{DFE904C3-24A9-0046-A02B-3B434B78C994}"/>
              </a:ext>
            </a:extLst>
          </p:cNvPr>
          <p:cNvGraphicFramePr/>
          <p:nvPr>
            <p:extLst>
              <p:ext uri="{D42A27DB-BD31-4B8C-83A1-F6EECF244321}">
                <p14:modId xmlns:p14="http://schemas.microsoft.com/office/powerpoint/2010/main" val="4094333999"/>
              </p:ext>
            </p:extLst>
          </p:nvPr>
        </p:nvGraphicFramePr>
        <p:xfrm>
          <a:off x="1620838" y="1628776"/>
          <a:ext cx="7458799" cy="440266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ruta 4">
            <a:extLst>
              <a:ext uri="{FF2B5EF4-FFF2-40B4-BE49-F238E27FC236}">
                <a16:creationId xmlns:a16="http://schemas.microsoft.com/office/drawing/2014/main" id="{B35A5422-08B7-2141-9369-3BD1E835BB42}"/>
              </a:ext>
            </a:extLst>
          </p:cNvPr>
          <p:cNvSpPr txBox="1"/>
          <p:nvPr/>
        </p:nvSpPr>
        <p:spPr>
          <a:xfrm>
            <a:off x="1620242" y="2000960"/>
            <a:ext cx="2247607" cy="461665"/>
          </a:xfrm>
          <a:prstGeom prst="rect">
            <a:avLst/>
          </a:prstGeom>
          <a:noFill/>
        </p:spPr>
        <p:txBody>
          <a:bodyPr wrap="square" rtlCol="0">
            <a:spAutoFit/>
          </a:bodyPr>
          <a:lstStyle/>
          <a:p>
            <a:pPr algn="r"/>
            <a:r>
              <a:rPr lang="sv-SE" sz="1200">
                <a:solidFill>
                  <a:srgbClr val="000000"/>
                </a:solidFill>
                <a:latin typeface="Arial" panose="020B0604020202020204"/>
              </a:rPr>
              <a:t>Kvaliteten på talsyntesen är bra</a:t>
            </a:r>
          </a:p>
        </p:txBody>
      </p:sp>
      <p:sp>
        <p:nvSpPr>
          <p:cNvPr id="22" name="textruta 21">
            <a:extLst>
              <a:ext uri="{FF2B5EF4-FFF2-40B4-BE49-F238E27FC236}">
                <a16:creationId xmlns:a16="http://schemas.microsoft.com/office/drawing/2014/main" id="{D7665FD8-24F4-F241-A7A5-13404F424718}"/>
              </a:ext>
            </a:extLst>
          </p:cNvPr>
          <p:cNvSpPr txBox="1"/>
          <p:nvPr/>
        </p:nvSpPr>
        <p:spPr>
          <a:xfrm>
            <a:off x="1620242" y="2787698"/>
            <a:ext cx="2247607" cy="276999"/>
          </a:xfrm>
          <a:prstGeom prst="rect">
            <a:avLst/>
          </a:prstGeom>
          <a:noFill/>
        </p:spPr>
        <p:txBody>
          <a:bodyPr wrap="square" rtlCol="0">
            <a:spAutoFit/>
          </a:bodyPr>
          <a:lstStyle/>
          <a:p>
            <a:pPr algn="r"/>
            <a:r>
              <a:rPr lang="sv-SE" sz="1200">
                <a:solidFill>
                  <a:srgbClr val="000000"/>
                </a:solidFill>
                <a:latin typeface="Arial" panose="020B0604020202020204"/>
              </a:rPr>
              <a:t>Inläsningen har bra flyt</a:t>
            </a:r>
          </a:p>
        </p:txBody>
      </p:sp>
      <p:sp>
        <p:nvSpPr>
          <p:cNvPr id="14" name="textruta 13">
            <a:extLst>
              <a:ext uri="{FF2B5EF4-FFF2-40B4-BE49-F238E27FC236}">
                <a16:creationId xmlns:a16="http://schemas.microsoft.com/office/drawing/2014/main" id="{AEF52B0D-AD21-404A-8616-E632010A852E}"/>
              </a:ext>
            </a:extLst>
          </p:cNvPr>
          <p:cNvSpPr txBox="1"/>
          <p:nvPr/>
        </p:nvSpPr>
        <p:spPr>
          <a:xfrm>
            <a:off x="1620243" y="3533532"/>
            <a:ext cx="2247607" cy="276999"/>
          </a:xfrm>
          <a:prstGeom prst="rect">
            <a:avLst/>
          </a:prstGeom>
          <a:noFill/>
        </p:spPr>
        <p:txBody>
          <a:bodyPr wrap="square" rtlCol="0">
            <a:spAutoFit/>
          </a:bodyPr>
          <a:lstStyle/>
          <a:p>
            <a:pPr algn="r"/>
            <a:r>
              <a:rPr lang="sv-SE" sz="1200">
                <a:solidFill>
                  <a:srgbClr val="000000"/>
                </a:solidFill>
                <a:latin typeface="Arial" panose="020B0604020202020204"/>
              </a:rPr>
              <a:t>Orden uttalas rätt</a:t>
            </a:r>
          </a:p>
        </p:txBody>
      </p:sp>
      <p:sp>
        <p:nvSpPr>
          <p:cNvPr id="15" name="textruta 14">
            <a:extLst>
              <a:ext uri="{FF2B5EF4-FFF2-40B4-BE49-F238E27FC236}">
                <a16:creationId xmlns:a16="http://schemas.microsoft.com/office/drawing/2014/main" id="{20F26436-25E5-E547-843C-679E6DBBD88A}"/>
              </a:ext>
            </a:extLst>
          </p:cNvPr>
          <p:cNvSpPr txBox="1"/>
          <p:nvPr/>
        </p:nvSpPr>
        <p:spPr>
          <a:xfrm>
            <a:off x="1583849" y="4176508"/>
            <a:ext cx="2247607" cy="461665"/>
          </a:xfrm>
          <a:prstGeom prst="rect">
            <a:avLst/>
          </a:prstGeom>
          <a:noFill/>
        </p:spPr>
        <p:txBody>
          <a:bodyPr wrap="square" rtlCol="0">
            <a:spAutoFit/>
          </a:bodyPr>
          <a:lstStyle/>
          <a:p>
            <a:pPr algn="r"/>
            <a:r>
              <a:rPr lang="sv-SE" sz="1200">
                <a:solidFill>
                  <a:srgbClr val="000000"/>
                </a:solidFill>
                <a:latin typeface="Arial" panose="020B0604020202020204"/>
              </a:rPr>
              <a:t>Inläsningen är tydlig och det är lätt att förstå innehållet</a:t>
            </a:r>
          </a:p>
        </p:txBody>
      </p:sp>
      <p:sp>
        <p:nvSpPr>
          <p:cNvPr id="9" name="textruta 8">
            <a:extLst>
              <a:ext uri="{FF2B5EF4-FFF2-40B4-BE49-F238E27FC236}">
                <a16:creationId xmlns:a16="http://schemas.microsoft.com/office/drawing/2014/main" id="{F5BFEDF6-4BCB-D64E-8BFC-AEBD9CED97FE}"/>
              </a:ext>
            </a:extLst>
          </p:cNvPr>
          <p:cNvSpPr txBox="1"/>
          <p:nvPr/>
        </p:nvSpPr>
        <p:spPr>
          <a:xfrm>
            <a:off x="1583850" y="4905828"/>
            <a:ext cx="2247607" cy="461665"/>
          </a:xfrm>
          <a:prstGeom prst="rect">
            <a:avLst/>
          </a:prstGeom>
          <a:noFill/>
        </p:spPr>
        <p:txBody>
          <a:bodyPr wrap="square" rtlCol="0">
            <a:spAutoFit/>
          </a:bodyPr>
          <a:lstStyle/>
          <a:p>
            <a:pPr algn="r"/>
            <a:r>
              <a:rPr lang="sv-SE" sz="1200">
                <a:solidFill>
                  <a:srgbClr val="000000"/>
                </a:solidFill>
                <a:latin typeface="Arial" panose="020B0604020202020204"/>
              </a:rPr>
              <a:t>Inläsningen är som helhet mycket bra</a:t>
            </a:r>
          </a:p>
        </p:txBody>
      </p:sp>
      <p:graphicFrame>
        <p:nvGraphicFramePr>
          <p:cNvPr id="4" name="Tabell 3">
            <a:extLst>
              <a:ext uri="{FF2B5EF4-FFF2-40B4-BE49-F238E27FC236}">
                <a16:creationId xmlns:a16="http://schemas.microsoft.com/office/drawing/2014/main" id="{3302F1B4-9429-7A4F-A6A1-F2AE006C7833}"/>
              </a:ext>
            </a:extLst>
          </p:cNvPr>
          <p:cNvGraphicFramePr>
            <a:graphicFrameLocks noGrp="1"/>
          </p:cNvGraphicFramePr>
          <p:nvPr>
            <p:extLst>
              <p:ext uri="{D42A27DB-BD31-4B8C-83A1-F6EECF244321}">
                <p14:modId xmlns:p14="http://schemas.microsoft.com/office/powerpoint/2010/main" val="1331587768"/>
              </p:ext>
            </p:extLst>
          </p:nvPr>
        </p:nvGraphicFramePr>
        <p:xfrm>
          <a:off x="8973105" y="1473135"/>
          <a:ext cx="1598058" cy="3937638"/>
        </p:xfrm>
        <a:graphic>
          <a:graphicData uri="http://schemas.openxmlformats.org/drawingml/2006/table">
            <a:tbl>
              <a:tblPr>
                <a:tableStyleId>{073A0DAA-6AF3-43AB-8588-CEC1D06C72B9}</a:tableStyleId>
              </a:tblPr>
              <a:tblGrid>
                <a:gridCol w="532686">
                  <a:extLst>
                    <a:ext uri="{9D8B030D-6E8A-4147-A177-3AD203B41FA5}">
                      <a16:colId xmlns:a16="http://schemas.microsoft.com/office/drawing/2014/main" val="3349311195"/>
                    </a:ext>
                  </a:extLst>
                </a:gridCol>
                <a:gridCol w="532686">
                  <a:extLst>
                    <a:ext uri="{9D8B030D-6E8A-4147-A177-3AD203B41FA5}">
                      <a16:colId xmlns:a16="http://schemas.microsoft.com/office/drawing/2014/main" val="3355539757"/>
                    </a:ext>
                  </a:extLst>
                </a:gridCol>
                <a:gridCol w="532686">
                  <a:extLst>
                    <a:ext uri="{9D8B030D-6E8A-4147-A177-3AD203B41FA5}">
                      <a16:colId xmlns:a16="http://schemas.microsoft.com/office/drawing/2014/main" val="781301272"/>
                    </a:ext>
                  </a:extLst>
                </a:gridCol>
              </a:tblGrid>
              <a:tr h="514500">
                <a:tc>
                  <a:txBody>
                    <a:bodyPr/>
                    <a:lstStyle/>
                    <a:p>
                      <a:pPr algn="ctr" fontAlgn="b"/>
                      <a:r>
                        <a:rPr lang="sv-SE" sz="1200" u="none" strike="noStrike">
                          <a:effectLst/>
                        </a:rPr>
                        <a:t>antal svar</a:t>
                      </a:r>
                      <a:endParaRPr lang="sv-SE" sz="12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u="none" strike="noStrike">
                          <a:effectLst/>
                        </a:rPr>
                        <a:t>andel vet ej</a:t>
                      </a:r>
                      <a:endParaRPr lang="sv-SE" sz="12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u="none" strike="noStrike">
                          <a:effectLst/>
                        </a:rPr>
                        <a:t>medel-värde</a:t>
                      </a:r>
                      <a:endParaRPr lang="sv-SE" sz="12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59807716"/>
                  </a:ext>
                </a:extLst>
              </a:tr>
              <a:tr h="391180">
                <a:tc>
                  <a:txBody>
                    <a:bodyPr/>
                    <a:lstStyle/>
                    <a:p>
                      <a:pPr algn="ctr" fontAlgn="b"/>
                      <a:r>
                        <a:rPr lang="sv-SE" sz="1200" b="0" i="0" u="none" strike="noStrike">
                          <a:solidFill>
                            <a:srgbClr val="000000"/>
                          </a:solidFill>
                          <a:effectLst/>
                          <a:latin typeface="+mn-lt"/>
                        </a:rPr>
                        <a:t>116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b="0" i="0" u="none" strike="noStrike">
                          <a:solidFill>
                            <a:srgbClr val="000000"/>
                          </a:solidFill>
                          <a:effectLst/>
                          <a:latin typeface="+mn-lt"/>
                        </a:rPr>
                        <a:t>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b="0" i="0" u="none" strike="noStrike">
                          <a:solidFill>
                            <a:srgbClr val="000000"/>
                          </a:solidFill>
                          <a:effectLst/>
                          <a:latin typeface="+mn-lt"/>
                        </a:rPr>
                        <a:t>3,13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6313923"/>
                  </a:ext>
                </a:extLst>
              </a:tr>
              <a:tr h="378135">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3594071"/>
                  </a:ext>
                </a:extLst>
              </a:tr>
              <a:tr h="364385">
                <a:tc>
                  <a:txBody>
                    <a:bodyPr/>
                    <a:lstStyle/>
                    <a:p>
                      <a:pPr algn="ctr" fontAlgn="b"/>
                      <a:r>
                        <a:rPr lang="sv-SE" sz="1200" b="0" i="0" u="none" strike="noStrike">
                          <a:solidFill>
                            <a:srgbClr val="000000"/>
                          </a:solidFill>
                          <a:effectLst/>
                          <a:latin typeface="+mn-lt"/>
                        </a:rPr>
                        <a:t>116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b="0" i="0" u="none" strike="noStrike">
                          <a:solidFill>
                            <a:srgbClr val="000000"/>
                          </a:solidFill>
                          <a:effectLst/>
                          <a:latin typeface="+mn-lt"/>
                        </a:rPr>
                        <a:t>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b="0" i="0" u="none" strike="noStrike">
                          <a:solidFill>
                            <a:srgbClr val="000000"/>
                          </a:solidFill>
                          <a:effectLst/>
                          <a:latin typeface="+mn-lt"/>
                        </a:rPr>
                        <a:t>3,20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337315"/>
                  </a:ext>
                </a:extLst>
              </a:tr>
              <a:tr h="391886">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0563591"/>
                  </a:ext>
                </a:extLst>
              </a:tr>
              <a:tr h="364385">
                <a:tc>
                  <a:txBody>
                    <a:bodyPr/>
                    <a:lstStyle/>
                    <a:p>
                      <a:pPr algn="ctr" fontAlgn="b"/>
                      <a:r>
                        <a:rPr lang="sv-SE" sz="1200" b="0" i="0" u="none" strike="noStrike">
                          <a:solidFill>
                            <a:srgbClr val="000000"/>
                          </a:solidFill>
                          <a:effectLst/>
                          <a:latin typeface="+mn-lt"/>
                        </a:rPr>
                        <a:t>116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b="0" i="0" u="none" strike="noStrike">
                          <a:solidFill>
                            <a:srgbClr val="000000"/>
                          </a:solidFill>
                          <a:effectLst/>
                          <a:latin typeface="+mn-lt"/>
                        </a:rPr>
                        <a:t>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b="0" i="0" u="none" strike="noStrike">
                          <a:solidFill>
                            <a:srgbClr val="000000"/>
                          </a:solidFill>
                          <a:effectLst/>
                          <a:latin typeface="+mn-lt"/>
                        </a:rPr>
                        <a:t>3,03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449341"/>
                  </a:ext>
                </a:extLst>
              </a:tr>
              <a:tr h="385011">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8671083"/>
                  </a:ext>
                </a:extLst>
              </a:tr>
              <a:tr h="371260">
                <a:tc>
                  <a:txBody>
                    <a:bodyPr/>
                    <a:lstStyle/>
                    <a:p>
                      <a:pPr algn="ctr" fontAlgn="b"/>
                      <a:r>
                        <a:rPr lang="sv-SE" sz="1200" b="0" i="0" u="none" strike="noStrike">
                          <a:solidFill>
                            <a:srgbClr val="000000"/>
                          </a:solidFill>
                          <a:effectLst/>
                          <a:latin typeface="+mn-lt"/>
                        </a:rPr>
                        <a:t>116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b="0" i="0" u="none" strike="noStrike">
                          <a:solidFill>
                            <a:srgbClr val="000000"/>
                          </a:solidFill>
                          <a:effectLst/>
                          <a:latin typeface="+mn-lt"/>
                        </a:rPr>
                        <a:t>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b="0" i="0" u="none" strike="noStrike">
                          <a:solidFill>
                            <a:srgbClr val="000000"/>
                          </a:solidFill>
                          <a:effectLst/>
                          <a:latin typeface="+mn-lt"/>
                        </a:rPr>
                        <a:t>3,40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9535245"/>
                  </a:ext>
                </a:extLst>
              </a:tr>
              <a:tr h="391885">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6633008"/>
                  </a:ext>
                </a:extLst>
              </a:tr>
              <a:tr h="385011">
                <a:tc>
                  <a:txBody>
                    <a:bodyPr/>
                    <a:lstStyle/>
                    <a:p>
                      <a:pPr algn="ctr" fontAlgn="b"/>
                      <a:r>
                        <a:rPr lang="sv-SE" sz="1200" b="0" i="0" u="none" strike="noStrike">
                          <a:solidFill>
                            <a:srgbClr val="000000"/>
                          </a:solidFill>
                          <a:effectLst/>
                          <a:latin typeface="+mn-lt"/>
                        </a:rPr>
                        <a:t>116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b="0" i="0" u="none" strike="noStrike">
                          <a:solidFill>
                            <a:srgbClr val="000000"/>
                          </a:solidFill>
                          <a:effectLst/>
                          <a:latin typeface="+mn-lt"/>
                        </a:rPr>
                        <a:t>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b="0" i="0" u="none" strike="noStrike" dirty="0">
                          <a:solidFill>
                            <a:srgbClr val="000000"/>
                          </a:solidFill>
                          <a:effectLst/>
                          <a:latin typeface="+mn-lt"/>
                        </a:rPr>
                        <a:t>3,23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6863271"/>
                  </a:ext>
                </a:extLst>
              </a:tr>
            </a:tbl>
          </a:graphicData>
        </a:graphic>
      </p:graphicFrame>
    </p:spTree>
    <p:extLst>
      <p:ext uri="{BB962C8B-B14F-4D97-AF65-F5344CB8AC3E}">
        <p14:creationId xmlns:p14="http://schemas.microsoft.com/office/powerpoint/2010/main" val="3932595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3C5641-3685-224F-A5AB-7827950DB209}"/>
              </a:ext>
            </a:extLst>
          </p:cNvPr>
          <p:cNvSpPr>
            <a:spLocks noGrp="1"/>
          </p:cNvSpPr>
          <p:nvPr>
            <p:ph type="title"/>
          </p:nvPr>
        </p:nvSpPr>
        <p:spPr>
          <a:xfrm>
            <a:off x="1641468" y="-76836"/>
            <a:ext cx="10925627" cy="907193"/>
          </a:xfrm>
        </p:spPr>
        <p:txBody>
          <a:bodyPr vert="horz" lIns="91440" tIns="45720" rIns="91440" bIns="45720" rtlCol="0" anchor="b">
            <a:normAutofit/>
          </a:bodyPr>
          <a:lstStyle/>
          <a:p>
            <a:r>
              <a:rPr lang="sv-SE" dirty="0"/>
              <a:t>Talsyntes</a:t>
            </a:r>
          </a:p>
        </p:txBody>
      </p:sp>
      <p:graphicFrame>
        <p:nvGraphicFramePr>
          <p:cNvPr id="8" name="Tabell 7">
            <a:extLst>
              <a:ext uri="{FF2B5EF4-FFF2-40B4-BE49-F238E27FC236}">
                <a16:creationId xmlns:a16="http://schemas.microsoft.com/office/drawing/2014/main" id="{CFB64D56-87DB-2B40-9EDD-4CA03C37F7D3}"/>
              </a:ext>
            </a:extLst>
          </p:cNvPr>
          <p:cNvGraphicFramePr>
            <a:graphicFrameLocks noGrp="1"/>
          </p:cNvGraphicFramePr>
          <p:nvPr>
            <p:extLst>
              <p:ext uri="{D42A27DB-BD31-4B8C-83A1-F6EECF244321}">
                <p14:modId xmlns:p14="http://schemas.microsoft.com/office/powerpoint/2010/main" val="2636300930"/>
              </p:ext>
            </p:extLst>
          </p:nvPr>
        </p:nvGraphicFramePr>
        <p:xfrm>
          <a:off x="1641468" y="876085"/>
          <a:ext cx="8348461" cy="2175375"/>
        </p:xfrm>
        <a:graphic>
          <a:graphicData uri="http://schemas.openxmlformats.org/drawingml/2006/table">
            <a:tbl>
              <a:tblPr firstRow="1" bandRow="1">
                <a:tableStyleId>{7DF18680-E054-41AD-8BC1-D1AEF772440D}</a:tableStyleId>
              </a:tblPr>
              <a:tblGrid>
                <a:gridCol w="2625111">
                  <a:extLst>
                    <a:ext uri="{9D8B030D-6E8A-4147-A177-3AD203B41FA5}">
                      <a16:colId xmlns:a16="http://schemas.microsoft.com/office/drawing/2014/main" val="1159429802"/>
                    </a:ext>
                  </a:extLst>
                </a:gridCol>
                <a:gridCol w="572335">
                  <a:extLst>
                    <a:ext uri="{9D8B030D-6E8A-4147-A177-3AD203B41FA5}">
                      <a16:colId xmlns:a16="http://schemas.microsoft.com/office/drawing/2014/main" val="2164895139"/>
                    </a:ext>
                  </a:extLst>
                </a:gridCol>
                <a:gridCol w="572335">
                  <a:extLst>
                    <a:ext uri="{9D8B030D-6E8A-4147-A177-3AD203B41FA5}">
                      <a16:colId xmlns:a16="http://schemas.microsoft.com/office/drawing/2014/main" val="3977316141"/>
                    </a:ext>
                  </a:extLst>
                </a:gridCol>
                <a:gridCol w="572335">
                  <a:extLst>
                    <a:ext uri="{9D8B030D-6E8A-4147-A177-3AD203B41FA5}">
                      <a16:colId xmlns:a16="http://schemas.microsoft.com/office/drawing/2014/main" val="1115663435"/>
                    </a:ext>
                  </a:extLst>
                </a:gridCol>
                <a:gridCol w="572335">
                  <a:extLst>
                    <a:ext uri="{9D8B030D-6E8A-4147-A177-3AD203B41FA5}">
                      <a16:colId xmlns:a16="http://schemas.microsoft.com/office/drawing/2014/main" val="3279052059"/>
                    </a:ext>
                  </a:extLst>
                </a:gridCol>
                <a:gridCol w="572335">
                  <a:extLst>
                    <a:ext uri="{9D8B030D-6E8A-4147-A177-3AD203B41FA5}">
                      <a16:colId xmlns:a16="http://schemas.microsoft.com/office/drawing/2014/main" val="1960000901"/>
                    </a:ext>
                  </a:extLst>
                </a:gridCol>
                <a:gridCol w="572335">
                  <a:extLst>
                    <a:ext uri="{9D8B030D-6E8A-4147-A177-3AD203B41FA5}">
                      <a16:colId xmlns:a16="http://schemas.microsoft.com/office/drawing/2014/main" val="354442134"/>
                    </a:ext>
                  </a:extLst>
                </a:gridCol>
                <a:gridCol w="572335">
                  <a:extLst>
                    <a:ext uri="{9D8B030D-6E8A-4147-A177-3AD203B41FA5}">
                      <a16:colId xmlns:a16="http://schemas.microsoft.com/office/drawing/2014/main" val="4262389095"/>
                    </a:ext>
                  </a:extLst>
                </a:gridCol>
                <a:gridCol w="572335">
                  <a:extLst>
                    <a:ext uri="{9D8B030D-6E8A-4147-A177-3AD203B41FA5}">
                      <a16:colId xmlns:a16="http://schemas.microsoft.com/office/drawing/2014/main" val="3976197383"/>
                    </a:ext>
                  </a:extLst>
                </a:gridCol>
                <a:gridCol w="572335">
                  <a:extLst>
                    <a:ext uri="{9D8B030D-6E8A-4147-A177-3AD203B41FA5}">
                      <a16:colId xmlns:a16="http://schemas.microsoft.com/office/drawing/2014/main" val="577757319"/>
                    </a:ext>
                  </a:extLst>
                </a:gridCol>
                <a:gridCol w="572335">
                  <a:extLst>
                    <a:ext uri="{9D8B030D-6E8A-4147-A177-3AD203B41FA5}">
                      <a16:colId xmlns:a16="http://schemas.microsoft.com/office/drawing/2014/main" val="1200448746"/>
                    </a:ext>
                  </a:extLst>
                </a:gridCol>
              </a:tblGrid>
              <a:tr h="432000">
                <a:tc>
                  <a:txBody>
                    <a:bodyPr/>
                    <a:lstStyle/>
                    <a:p>
                      <a:pPr algn="l" fontAlgn="b"/>
                      <a:endParaRPr lang="sv-SE" sz="12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dirty="0">
                          <a:solidFill>
                            <a:srgbClr val="000000"/>
                          </a:solidFill>
                          <a:effectLst/>
                          <a:latin typeface="Calibri" panose="020F0502020204030204" pitchFamily="34" charset="0"/>
                        </a:rPr>
                        <a:t>Total</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dirty="0">
                          <a:solidFill>
                            <a:srgbClr val="000000"/>
                          </a:solidFill>
                          <a:effectLst/>
                          <a:latin typeface="Calibri" panose="020F0502020204030204" pitchFamily="34" charset="0"/>
                        </a:rPr>
                        <a:t>Kvinna</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Man</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dirty="0">
                          <a:solidFill>
                            <a:srgbClr val="000000"/>
                          </a:solidFill>
                          <a:effectLst/>
                          <a:latin typeface="Calibri" panose="020F0502020204030204" pitchFamily="34" charset="0"/>
                        </a:rPr>
                        <a:t>Annat</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upp till 25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26 - 35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36 - 45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46 - 55 år</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56 - 65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66 - 75 år</a:t>
                      </a:r>
                    </a:p>
                  </a:txBody>
                  <a:tcPr marL="9525" marR="9525" marT="9525" marB="0" anchor="ctr"/>
                </a:tc>
                <a:extLst>
                  <a:ext uri="{0D108BD9-81ED-4DB2-BD59-A6C34878D82A}">
                    <a16:rowId xmlns:a16="http://schemas.microsoft.com/office/drawing/2014/main" val="2820031394"/>
                  </a:ext>
                </a:extLst>
              </a:tr>
              <a:tr h="273618">
                <a:tc>
                  <a:txBody>
                    <a:bodyPr/>
                    <a:lstStyle/>
                    <a:p>
                      <a:pPr algn="l" fontAlgn="b"/>
                      <a:r>
                        <a:rPr lang="sv-SE" sz="1200" b="0" i="0" u="none" strike="noStrike">
                          <a:solidFill>
                            <a:srgbClr val="000000"/>
                          </a:solidFill>
                          <a:effectLst/>
                          <a:latin typeface="Calibri" panose="020F0502020204030204" pitchFamily="34" charset="0"/>
                        </a:rPr>
                        <a:t>Kvaliteten på talsyntesen är bra</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3,1</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3,3</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endParaRPr lang="sv-SE"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b"/>
                      <a:endParaRPr lang="sv-SE"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98318234"/>
                  </a:ext>
                </a:extLst>
              </a:tr>
              <a:tr h="273618">
                <a:tc>
                  <a:txBody>
                    <a:bodyPr/>
                    <a:lstStyle/>
                    <a:p>
                      <a:pPr algn="l" fontAlgn="b"/>
                      <a:r>
                        <a:rPr lang="sv-SE" sz="1200" b="0" i="0" u="none" strike="noStrike">
                          <a:solidFill>
                            <a:srgbClr val="000000"/>
                          </a:solidFill>
                          <a:effectLst/>
                          <a:latin typeface="Calibri" panose="020F0502020204030204" pitchFamily="34" charset="0"/>
                        </a:rPr>
                        <a:t>Inläsningen har bra flyt</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3,2</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3,0</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3,7</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endParaRPr lang="sv-SE"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b"/>
                      <a:endParaRPr lang="sv-SE"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42853965"/>
                  </a:ext>
                </a:extLst>
              </a:tr>
              <a:tr h="273618">
                <a:tc>
                  <a:txBody>
                    <a:bodyPr/>
                    <a:lstStyle/>
                    <a:p>
                      <a:pPr algn="l" fontAlgn="b"/>
                      <a:r>
                        <a:rPr lang="sv-SE" sz="1200" b="0" i="0" u="none" strike="noStrike">
                          <a:solidFill>
                            <a:srgbClr val="000000"/>
                          </a:solidFill>
                          <a:effectLst/>
                          <a:latin typeface="Calibri" panose="020F0502020204030204" pitchFamily="34" charset="0"/>
                        </a:rPr>
                        <a:t>Orden uttalas rätt</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3,0</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3,3</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endParaRPr lang="sv-SE"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2,9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b"/>
                      <a:endParaRPr lang="sv-SE"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60441863"/>
                  </a:ext>
                </a:extLst>
              </a:tr>
              <a:tr h="273618">
                <a:tc>
                  <a:txBody>
                    <a:bodyPr/>
                    <a:lstStyle/>
                    <a:p>
                      <a:pPr algn="l" fontAlgn="b"/>
                      <a:r>
                        <a:rPr lang="sv-SE" sz="1200" b="0" i="0" u="none" strike="noStrike">
                          <a:solidFill>
                            <a:srgbClr val="000000"/>
                          </a:solidFill>
                          <a:effectLst/>
                          <a:latin typeface="Calibri" panose="020F0502020204030204" pitchFamily="34" charset="0"/>
                        </a:rPr>
                        <a:t>Inläsningen är tydlig och det är lätt att förstå innehållet</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3,4</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3,3</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3,7</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endParaRPr lang="sv-SE"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3,2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b"/>
                      <a:endParaRPr lang="sv-SE"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98486039"/>
                  </a:ext>
                </a:extLst>
              </a:tr>
              <a:tr h="273618">
                <a:tc>
                  <a:txBody>
                    <a:bodyPr/>
                    <a:lstStyle/>
                    <a:p>
                      <a:pPr algn="l" fontAlgn="b"/>
                      <a:r>
                        <a:rPr lang="sv-SE" sz="1200" b="0" i="0" u="none" strike="noStrike">
                          <a:solidFill>
                            <a:srgbClr val="000000"/>
                          </a:solidFill>
                          <a:effectLst/>
                          <a:latin typeface="Calibri" panose="020F0502020204030204" pitchFamily="34" charset="0"/>
                        </a:rPr>
                        <a:t>Inläsningen är som helhet mycket bra</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3,2</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3,1</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3,6</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endParaRPr lang="sv-SE"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3,0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b"/>
                      <a:endParaRPr lang="sv-SE"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64284058"/>
                  </a:ext>
                </a:extLst>
              </a:tr>
              <a:tr h="273618">
                <a:tc>
                  <a:txBody>
                    <a:bodyPr/>
                    <a:lstStyle/>
                    <a:p>
                      <a:pPr algn="l" fontAlgn="b"/>
                      <a:r>
                        <a:rPr lang="sv-SE" sz="1200" b="0" i="0" u="none" strike="noStrike">
                          <a:solidFill>
                            <a:srgbClr val="000000"/>
                          </a:solidFill>
                          <a:effectLst/>
                          <a:latin typeface="Calibri" panose="020F0502020204030204" pitchFamily="34" charset="0"/>
                        </a:rPr>
                        <a:t>Lägsta antal svar</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dirty="0">
                          <a:solidFill>
                            <a:srgbClr val="000000"/>
                          </a:solidFill>
                          <a:effectLst/>
                          <a:latin typeface="Calibri" panose="020F0502020204030204" pitchFamily="34" charset="0"/>
                        </a:rPr>
                        <a:t>111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79</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102485750"/>
                  </a:ext>
                </a:extLst>
              </a:tr>
            </a:tbl>
          </a:graphicData>
        </a:graphic>
      </p:graphicFrame>
      <p:graphicFrame>
        <p:nvGraphicFramePr>
          <p:cNvPr id="13" name="Tabell 12">
            <a:extLst>
              <a:ext uri="{FF2B5EF4-FFF2-40B4-BE49-F238E27FC236}">
                <a16:creationId xmlns:a16="http://schemas.microsoft.com/office/drawing/2014/main" id="{E804B1DD-8893-8848-9336-0D63775AC867}"/>
              </a:ext>
            </a:extLst>
          </p:cNvPr>
          <p:cNvGraphicFramePr>
            <a:graphicFrameLocks noGrp="1"/>
          </p:cNvGraphicFramePr>
          <p:nvPr>
            <p:extLst>
              <p:ext uri="{D42A27DB-BD31-4B8C-83A1-F6EECF244321}">
                <p14:modId xmlns:p14="http://schemas.microsoft.com/office/powerpoint/2010/main" val="3843020122"/>
              </p:ext>
            </p:extLst>
          </p:nvPr>
        </p:nvGraphicFramePr>
        <p:xfrm>
          <a:off x="1641468" y="3550784"/>
          <a:ext cx="8920800" cy="2038190"/>
        </p:xfrm>
        <a:graphic>
          <a:graphicData uri="http://schemas.openxmlformats.org/drawingml/2006/table">
            <a:tbl>
              <a:tblPr firstRow="1" bandRow="1">
                <a:tableStyleId>{7DF18680-E054-41AD-8BC1-D1AEF772440D}</a:tableStyleId>
              </a:tblPr>
              <a:tblGrid>
                <a:gridCol w="2476800">
                  <a:extLst>
                    <a:ext uri="{9D8B030D-6E8A-4147-A177-3AD203B41FA5}">
                      <a16:colId xmlns:a16="http://schemas.microsoft.com/office/drawing/2014/main" val="1159429802"/>
                    </a:ext>
                  </a:extLst>
                </a:gridCol>
                <a:gridCol w="1288800">
                  <a:extLst>
                    <a:ext uri="{9D8B030D-6E8A-4147-A177-3AD203B41FA5}">
                      <a16:colId xmlns:a16="http://schemas.microsoft.com/office/drawing/2014/main" val="2021594479"/>
                    </a:ext>
                  </a:extLst>
                </a:gridCol>
                <a:gridCol w="1288800">
                  <a:extLst>
                    <a:ext uri="{9D8B030D-6E8A-4147-A177-3AD203B41FA5}">
                      <a16:colId xmlns:a16="http://schemas.microsoft.com/office/drawing/2014/main" val="219397501"/>
                    </a:ext>
                  </a:extLst>
                </a:gridCol>
                <a:gridCol w="1288800">
                  <a:extLst>
                    <a:ext uri="{9D8B030D-6E8A-4147-A177-3AD203B41FA5}">
                      <a16:colId xmlns:a16="http://schemas.microsoft.com/office/drawing/2014/main" val="2164895139"/>
                    </a:ext>
                  </a:extLst>
                </a:gridCol>
                <a:gridCol w="1288800">
                  <a:extLst>
                    <a:ext uri="{9D8B030D-6E8A-4147-A177-3AD203B41FA5}">
                      <a16:colId xmlns:a16="http://schemas.microsoft.com/office/drawing/2014/main" val="3977316141"/>
                    </a:ext>
                  </a:extLst>
                </a:gridCol>
                <a:gridCol w="1288800">
                  <a:extLst>
                    <a:ext uri="{9D8B030D-6E8A-4147-A177-3AD203B41FA5}">
                      <a16:colId xmlns:a16="http://schemas.microsoft.com/office/drawing/2014/main" val="4251482024"/>
                    </a:ext>
                  </a:extLst>
                </a:gridCol>
              </a:tblGrid>
              <a:tr h="432000">
                <a:tc>
                  <a:txBody>
                    <a:bodyPr/>
                    <a:lstStyle/>
                    <a:p>
                      <a:pPr algn="l" fontAlgn="b"/>
                      <a:endParaRPr lang="sv-SE" sz="12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Via app</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Webbspelaren</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EasyReader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Med annat läsprogram</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Via Daisy</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820031394"/>
                  </a:ext>
                </a:extLst>
              </a:tr>
              <a:tr h="246181">
                <a:tc>
                  <a:txBody>
                    <a:bodyPr/>
                    <a:lstStyle/>
                    <a:p>
                      <a:pPr algn="l" fontAlgn="b"/>
                      <a:r>
                        <a:rPr lang="sv-SE" sz="1200" b="0" i="0" u="none" strike="noStrike">
                          <a:solidFill>
                            <a:srgbClr val="000000"/>
                          </a:solidFill>
                          <a:effectLst/>
                          <a:latin typeface="Calibri" panose="020F0502020204030204" pitchFamily="34" charset="0"/>
                        </a:rPr>
                        <a:t>Kvaliteten på talsyntesen är bra</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endParaRPr lang="sv-SE" sz="1200" b="0" i="0" u="none" strike="noStrike">
                        <a:solidFill>
                          <a:srgbClr val="000000"/>
                        </a:solidFill>
                        <a:effectLst/>
                        <a:latin typeface="Calibri" panose="020F0502020204030204" pitchFamily="34" charset="0"/>
                      </a:endParaRP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698318234"/>
                  </a:ext>
                </a:extLst>
              </a:tr>
              <a:tr h="246181">
                <a:tc>
                  <a:txBody>
                    <a:bodyPr/>
                    <a:lstStyle/>
                    <a:p>
                      <a:pPr algn="l" fontAlgn="b"/>
                      <a:r>
                        <a:rPr lang="sv-SE" sz="1200" b="0" i="0" u="none" strike="noStrike">
                          <a:solidFill>
                            <a:srgbClr val="000000"/>
                          </a:solidFill>
                          <a:effectLst/>
                          <a:latin typeface="Calibri" panose="020F0502020204030204" pitchFamily="34" charset="0"/>
                        </a:rPr>
                        <a:t>Inläsningen har bra flyt</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3,2</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b"/>
                      <a:endParaRPr lang="sv-SE" sz="1200" b="0" i="0" u="none" strike="noStrike">
                        <a:solidFill>
                          <a:srgbClr val="000000"/>
                        </a:solidFill>
                        <a:effectLst/>
                        <a:latin typeface="Calibri" panose="020F0502020204030204" pitchFamily="34" charset="0"/>
                      </a:endParaRP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442853965"/>
                  </a:ext>
                </a:extLst>
              </a:tr>
              <a:tr h="246181">
                <a:tc>
                  <a:txBody>
                    <a:bodyPr/>
                    <a:lstStyle/>
                    <a:p>
                      <a:pPr algn="l" fontAlgn="b"/>
                      <a:r>
                        <a:rPr lang="sv-SE" sz="1200" b="0" i="0" u="none" strike="noStrike">
                          <a:solidFill>
                            <a:srgbClr val="000000"/>
                          </a:solidFill>
                          <a:effectLst/>
                          <a:latin typeface="Calibri" panose="020F0502020204030204" pitchFamily="34" charset="0"/>
                        </a:rPr>
                        <a:t>Orden uttalas rätt</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3,2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3,2</a:t>
                      </a:r>
                    </a:p>
                  </a:txBody>
                  <a:tcPr marL="9525" marR="9525" marT="9525" marB="0" anchor="ctr"/>
                </a:tc>
                <a:tc>
                  <a:txBody>
                    <a:bodyPr/>
                    <a:lstStyle/>
                    <a:p>
                      <a:pPr algn="ctr" fontAlgn="b"/>
                      <a:endParaRPr lang="sv-SE" sz="1200" b="0" i="0" u="none" strike="noStrike">
                        <a:solidFill>
                          <a:srgbClr val="000000"/>
                        </a:solidFill>
                        <a:effectLst/>
                        <a:latin typeface="Calibri" panose="020F0502020204030204" pitchFamily="34" charset="0"/>
                      </a:endParaRP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460441863"/>
                  </a:ext>
                </a:extLst>
              </a:tr>
              <a:tr h="246181">
                <a:tc>
                  <a:txBody>
                    <a:bodyPr/>
                    <a:lstStyle/>
                    <a:p>
                      <a:pPr algn="l" fontAlgn="b"/>
                      <a:r>
                        <a:rPr lang="sv-SE" sz="1200" b="0" i="0" u="none" strike="noStrike">
                          <a:solidFill>
                            <a:srgbClr val="000000"/>
                          </a:solidFill>
                          <a:effectLst/>
                          <a:latin typeface="Calibri" panose="020F0502020204030204" pitchFamily="34" charset="0"/>
                        </a:rPr>
                        <a:t>Inläsningen är tydlig och det är lätt att förstå innehållet</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3,4</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b"/>
                      <a:endParaRPr lang="sv-SE" sz="1200" b="0" i="0" u="none" strike="noStrike">
                        <a:solidFill>
                          <a:srgbClr val="000000"/>
                        </a:solidFill>
                        <a:effectLst/>
                        <a:latin typeface="Calibri" panose="020F0502020204030204" pitchFamily="34" charset="0"/>
                      </a:endParaRP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998486039"/>
                  </a:ext>
                </a:extLst>
              </a:tr>
              <a:tr h="246181">
                <a:tc>
                  <a:txBody>
                    <a:bodyPr/>
                    <a:lstStyle/>
                    <a:p>
                      <a:pPr algn="l" fontAlgn="b"/>
                      <a:r>
                        <a:rPr lang="sv-SE" sz="1200" b="0" i="0" u="none" strike="noStrike">
                          <a:solidFill>
                            <a:srgbClr val="000000"/>
                          </a:solidFill>
                          <a:effectLst/>
                          <a:latin typeface="Calibri" panose="020F0502020204030204" pitchFamily="34" charset="0"/>
                        </a:rPr>
                        <a:t>Inläsningen är som helhet mycket bra</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b"/>
                      <a:endParaRPr lang="sv-SE" sz="1200" b="0" i="0" u="none" strike="noStrike">
                        <a:solidFill>
                          <a:srgbClr val="000000"/>
                        </a:solidFill>
                        <a:effectLst/>
                        <a:latin typeface="Calibri" panose="020F0502020204030204" pitchFamily="34" charset="0"/>
                      </a:endParaRP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74540495"/>
                  </a:ext>
                </a:extLst>
              </a:tr>
              <a:tr h="246181">
                <a:tc>
                  <a:txBody>
                    <a:bodyPr/>
                    <a:lstStyle/>
                    <a:p>
                      <a:pPr algn="l" fontAlgn="b"/>
                      <a:r>
                        <a:rPr lang="sv-SE" sz="1200" b="0" i="0" u="none" strike="noStrike">
                          <a:solidFill>
                            <a:srgbClr val="000000"/>
                          </a:solidFill>
                          <a:effectLst/>
                          <a:latin typeface="Calibri" panose="020F0502020204030204" pitchFamily="34" charset="0"/>
                        </a:rPr>
                        <a:t>Lägsta antal svar</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81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52</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2</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1858962741"/>
                  </a:ext>
                </a:extLst>
              </a:tr>
            </a:tbl>
          </a:graphicData>
        </a:graphic>
      </p:graphicFrame>
    </p:spTree>
    <p:extLst>
      <p:ext uri="{BB962C8B-B14F-4D97-AF65-F5344CB8AC3E}">
        <p14:creationId xmlns:p14="http://schemas.microsoft.com/office/powerpoint/2010/main" val="34034766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9201DC-DAAC-F14A-A572-ABEDF5BECCD6}"/>
              </a:ext>
            </a:extLst>
          </p:cNvPr>
          <p:cNvSpPr>
            <a:spLocks noGrp="1"/>
          </p:cNvSpPr>
          <p:nvPr>
            <p:ph type="title"/>
          </p:nvPr>
        </p:nvSpPr>
        <p:spPr>
          <a:xfrm>
            <a:off x="640413" y="321658"/>
            <a:ext cx="10925627" cy="907193"/>
          </a:xfrm>
        </p:spPr>
        <p:txBody>
          <a:bodyPr vert="horz" lIns="91440" tIns="45720" rIns="91440" bIns="45720" rtlCol="0" anchor="b">
            <a:normAutofit/>
          </a:bodyPr>
          <a:lstStyle/>
          <a:p>
            <a:r>
              <a:rPr lang="sv-SE" dirty="0"/>
              <a:t>Ljud och text</a:t>
            </a:r>
          </a:p>
        </p:txBody>
      </p:sp>
      <p:sp>
        <p:nvSpPr>
          <p:cNvPr id="5" name="Platshållare för text 4">
            <a:extLst>
              <a:ext uri="{FF2B5EF4-FFF2-40B4-BE49-F238E27FC236}">
                <a16:creationId xmlns:a16="http://schemas.microsoft.com/office/drawing/2014/main" id="{8690A4E0-523A-0A42-B755-9639FD2AE320}"/>
              </a:ext>
            </a:extLst>
          </p:cNvPr>
          <p:cNvSpPr>
            <a:spLocks noGrp="1"/>
          </p:cNvSpPr>
          <p:nvPr>
            <p:ph type="body" idx="1"/>
          </p:nvPr>
        </p:nvSpPr>
        <p:spPr>
          <a:xfrm>
            <a:off x="1635291" y="1640807"/>
            <a:ext cx="8935872" cy="823912"/>
          </a:xfrm>
        </p:spPr>
        <p:txBody>
          <a:bodyPr/>
          <a:lstStyle/>
          <a:p>
            <a:r>
              <a:rPr lang="sv-SE" dirty="0"/>
              <a:t>Läser du regelbundet talböcker som innehåller både ljud, text och bilder?</a:t>
            </a:r>
          </a:p>
        </p:txBody>
      </p:sp>
      <p:sp>
        <p:nvSpPr>
          <p:cNvPr id="4" name="Platshållare för innehåll 3">
            <a:extLst>
              <a:ext uri="{FF2B5EF4-FFF2-40B4-BE49-F238E27FC236}">
                <a16:creationId xmlns:a16="http://schemas.microsoft.com/office/drawing/2014/main" id="{2A76563F-AA94-2D44-9292-7367E6446BC6}"/>
              </a:ext>
            </a:extLst>
          </p:cNvPr>
          <p:cNvSpPr>
            <a:spLocks noGrp="1"/>
          </p:cNvSpPr>
          <p:nvPr>
            <p:ph sz="half" idx="2"/>
          </p:nvPr>
        </p:nvSpPr>
        <p:spPr>
          <a:xfrm>
            <a:off x="1632275" y="2464719"/>
            <a:ext cx="5157787" cy="3684588"/>
          </a:xfrm>
        </p:spPr>
        <p:txBody>
          <a:bodyPr/>
          <a:lstStyle/>
          <a:p>
            <a:pPr marL="0" indent="0">
              <a:buNone/>
            </a:pPr>
            <a:r>
              <a:rPr lang="sv-SE" dirty="0"/>
              <a:t>Antal svar: 499</a:t>
            </a:r>
          </a:p>
        </p:txBody>
      </p:sp>
      <p:graphicFrame>
        <p:nvGraphicFramePr>
          <p:cNvPr id="15" name="Diagram 14" descr="Tårtdiagram som redovisar frågan.">
            <a:extLst>
              <a:ext uri="{FF2B5EF4-FFF2-40B4-BE49-F238E27FC236}">
                <a16:creationId xmlns:a16="http://schemas.microsoft.com/office/drawing/2014/main" id="{0150D593-7110-EA4C-829E-597AC5B59DE4}"/>
              </a:ext>
            </a:extLst>
          </p:cNvPr>
          <p:cNvGraphicFramePr/>
          <p:nvPr>
            <p:extLst>
              <p:ext uri="{D42A27DB-BD31-4B8C-83A1-F6EECF244321}">
                <p14:modId xmlns:p14="http://schemas.microsoft.com/office/powerpoint/2010/main" val="3322796919"/>
              </p:ext>
            </p:extLst>
          </p:nvPr>
        </p:nvGraphicFramePr>
        <p:xfrm>
          <a:off x="1632275" y="3038587"/>
          <a:ext cx="3860553" cy="31656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5174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1620243" y="441325"/>
            <a:ext cx="8543925" cy="935038"/>
          </a:xfrm>
        </p:spPr>
        <p:txBody>
          <a:bodyPr/>
          <a:lstStyle/>
          <a:p>
            <a:r>
              <a:rPr lang="sv-SE" dirty="0"/>
              <a:t>Ljud och text</a:t>
            </a:r>
          </a:p>
        </p:txBody>
      </p:sp>
      <p:graphicFrame>
        <p:nvGraphicFramePr>
          <p:cNvPr id="3" name="Diagram 2" descr="Stapeldiagram som redovisar frågor om Talboken.">
            <a:extLst>
              <a:ext uri="{FF2B5EF4-FFF2-40B4-BE49-F238E27FC236}">
                <a16:creationId xmlns:a16="http://schemas.microsoft.com/office/drawing/2014/main" id="{DFE904C3-24A9-0046-A02B-3B434B78C994}"/>
              </a:ext>
            </a:extLst>
          </p:cNvPr>
          <p:cNvGraphicFramePr/>
          <p:nvPr>
            <p:extLst>
              <p:ext uri="{D42A27DB-BD31-4B8C-83A1-F6EECF244321}">
                <p14:modId xmlns:p14="http://schemas.microsoft.com/office/powerpoint/2010/main" val="3590743444"/>
              </p:ext>
            </p:extLst>
          </p:nvPr>
        </p:nvGraphicFramePr>
        <p:xfrm>
          <a:off x="1620838" y="1628776"/>
          <a:ext cx="7458799" cy="440266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ruta 4">
            <a:extLst>
              <a:ext uri="{FF2B5EF4-FFF2-40B4-BE49-F238E27FC236}">
                <a16:creationId xmlns:a16="http://schemas.microsoft.com/office/drawing/2014/main" id="{B35A5422-08B7-2141-9369-3BD1E835BB42}"/>
              </a:ext>
            </a:extLst>
          </p:cNvPr>
          <p:cNvSpPr txBox="1"/>
          <p:nvPr/>
        </p:nvSpPr>
        <p:spPr>
          <a:xfrm>
            <a:off x="1620242" y="2394629"/>
            <a:ext cx="2247607" cy="461665"/>
          </a:xfrm>
          <a:prstGeom prst="rect">
            <a:avLst/>
          </a:prstGeom>
          <a:noFill/>
        </p:spPr>
        <p:txBody>
          <a:bodyPr wrap="square" rtlCol="0">
            <a:spAutoFit/>
          </a:bodyPr>
          <a:lstStyle/>
          <a:p>
            <a:pPr algn="r"/>
            <a:r>
              <a:rPr lang="sv-SE" sz="1200">
                <a:solidFill>
                  <a:srgbClr val="000000"/>
                </a:solidFill>
                <a:latin typeface="Arial" panose="020B0604020202020204"/>
              </a:rPr>
              <a:t>Ljudet följer på ett bra sätt texten i talboken</a:t>
            </a:r>
          </a:p>
        </p:txBody>
      </p:sp>
      <p:sp>
        <p:nvSpPr>
          <p:cNvPr id="22" name="textruta 21">
            <a:extLst>
              <a:ext uri="{FF2B5EF4-FFF2-40B4-BE49-F238E27FC236}">
                <a16:creationId xmlns:a16="http://schemas.microsoft.com/office/drawing/2014/main" id="{D7665FD8-24F4-F241-A7A5-13404F424718}"/>
              </a:ext>
            </a:extLst>
          </p:cNvPr>
          <p:cNvSpPr txBox="1"/>
          <p:nvPr/>
        </p:nvSpPr>
        <p:spPr>
          <a:xfrm>
            <a:off x="1620243" y="4545476"/>
            <a:ext cx="2247607" cy="461665"/>
          </a:xfrm>
          <a:prstGeom prst="rect">
            <a:avLst/>
          </a:prstGeom>
          <a:noFill/>
        </p:spPr>
        <p:txBody>
          <a:bodyPr wrap="square" rtlCol="0">
            <a:spAutoFit/>
          </a:bodyPr>
          <a:lstStyle/>
          <a:p>
            <a:pPr algn="r"/>
            <a:r>
              <a:rPr lang="sv-SE" sz="1200">
                <a:solidFill>
                  <a:srgbClr val="000000"/>
                </a:solidFill>
                <a:latin typeface="Arial" panose="020B0604020202020204"/>
              </a:rPr>
              <a:t>Alla avsnitt och kapitel finns med i talboken</a:t>
            </a:r>
          </a:p>
        </p:txBody>
      </p:sp>
      <p:graphicFrame>
        <p:nvGraphicFramePr>
          <p:cNvPr id="4" name="Tabell 3">
            <a:extLst>
              <a:ext uri="{FF2B5EF4-FFF2-40B4-BE49-F238E27FC236}">
                <a16:creationId xmlns:a16="http://schemas.microsoft.com/office/drawing/2014/main" id="{3302F1B4-9429-7A4F-A6A1-F2AE006C7833}"/>
              </a:ext>
            </a:extLst>
          </p:cNvPr>
          <p:cNvGraphicFramePr>
            <a:graphicFrameLocks noGrp="1"/>
          </p:cNvGraphicFramePr>
          <p:nvPr>
            <p:extLst>
              <p:ext uri="{D42A27DB-BD31-4B8C-83A1-F6EECF244321}">
                <p14:modId xmlns:p14="http://schemas.microsoft.com/office/powerpoint/2010/main" val="3412723071"/>
              </p:ext>
            </p:extLst>
          </p:nvPr>
        </p:nvGraphicFramePr>
        <p:xfrm>
          <a:off x="8973105" y="1473136"/>
          <a:ext cx="1598058" cy="3930762"/>
        </p:xfrm>
        <a:graphic>
          <a:graphicData uri="http://schemas.openxmlformats.org/drawingml/2006/table">
            <a:tbl>
              <a:tblPr>
                <a:tableStyleId>{073A0DAA-6AF3-43AB-8588-CEC1D06C72B9}</a:tableStyleId>
              </a:tblPr>
              <a:tblGrid>
                <a:gridCol w="532686">
                  <a:extLst>
                    <a:ext uri="{9D8B030D-6E8A-4147-A177-3AD203B41FA5}">
                      <a16:colId xmlns:a16="http://schemas.microsoft.com/office/drawing/2014/main" val="3349311195"/>
                    </a:ext>
                  </a:extLst>
                </a:gridCol>
                <a:gridCol w="532686">
                  <a:extLst>
                    <a:ext uri="{9D8B030D-6E8A-4147-A177-3AD203B41FA5}">
                      <a16:colId xmlns:a16="http://schemas.microsoft.com/office/drawing/2014/main" val="3355539757"/>
                    </a:ext>
                  </a:extLst>
                </a:gridCol>
                <a:gridCol w="532686">
                  <a:extLst>
                    <a:ext uri="{9D8B030D-6E8A-4147-A177-3AD203B41FA5}">
                      <a16:colId xmlns:a16="http://schemas.microsoft.com/office/drawing/2014/main" val="781301272"/>
                    </a:ext>
                  </a:extLst>
                </a:gridCol>
              </a:tblGrid>
              <a:tr h="489966">
                <a:tc>
                  <a:txBody>
                    <a:bodyPr/>
                    <a:lstStyle/>
                    <a:p>
                      <a:pPr algn="ctr" fontAlgn="b"/>
                      <a:r>
                        <a:rPr lang="sv-SE" sz="1200" u="none" strike="noStrike">
                          <a:effectLst/>
                        </a:rPr>
                        <a:t>antal svar</a:t>
                      </a:r>
                      <a:endParaRPr lang="sv-SE" sz="12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u="none" strike="noStrike">
                          <a:effectLst/>
                        </a:rPr>
                        <a:t>andel vet ej</a:t>
                      </a:r>
                      <a:endParaRPr lang="sv-SE" sz="12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u="none" strike="noStrike">
                          <a:effectLst/>
                        </a:rPr>
                        <a:t>medel-värde</a:t>
                      </a:r>
                      <a:endParaRPr lang="sv-SE" sz="12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59807716"/>
                  </a:ext>
                </a:extLst>
              </a:tr>
              <a:tr h="1151358">
                <a:tc>
                  <a:txBody>
                    <a:bodyPr/>
                    <a:lstStyle/>
                    <a:p>
                      <a:pPr algn="ctr" fontAlgn="b"/>
                      <a:r>
                        <a:rPr lang="sv-SE" sz="1200" b="0" i="0" u="none" strike="noStrike">
                          <a:solidFill>
                            <a:srgbClr val="000000"/>
                          </a:solidFill>
                          <a:effectLst/>
                          <a:latin typeface="+mn-lt"/>
                        </a:rPr>
                        <a:t>228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b="0" i="0" u="none" strike="noStrike">
                          <a:solidFill>
                            <a:srgbClr val="000000"/>
                          </a:solidFill>
                          <a:effectLst/>
                          <a:latin typeface="+mn-lt"/>
                        </a:rPr>
                        <a:t>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b="0" i="0" u="none" strike="noStrike">
                          <a:solidFill>
                            <a:srgbClr val="000000"/>
                          </a:solidFill>
                          <a:effectLst/>
                          <a:latin typeface="+mn-lt"/>
                        </a:rPr>
                        <a:t>4,04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6313923"/>
                  </a:ext>
                </a:extLst>
              </a:tr>
              <a:tr h="1141281">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3594071"/>
                  </a:ext>
                </a:extLst>
              </a:tr>
              <a:tr h="1148157">
                <a:tc>
                  <a:txBody>
                    <a:bodyPr/>
                    <a:lstStyle/>
                    <a:p>
                      <a:pPr algn="ctr" fontAlgn="b"/>
                      <a:r>
                        <a:rPr lang="sv-SE" sz="1200" b="0" i="0" u="none" strike="noStrike">
                          <a:solidFill>
                            <a:srgbClr val="000000"/>
                          </a:solidFill>
                          <a:effectLst/>
                          <a:latin typeface="+mn-lt"/>
                        </a:rPr>
                        <a:t>229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b="0" i="0" u="none" strike="noStrike">
                          <a:solidFill>
                            <a:srgbClr val="000000"/>
                          </a:solidFill>
                          <a:effectLst/>
                          <a:latin typeface="+mn-lt"/>
                        </a:rPr>
                        <a:t>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b="0" i="0" u="none" strike="noStrike" dirty="0">
                          <a:solidFill>
                            <a:srgbClr val="000000"/>
                          </a:solidFill>
                          <a:effectLst/>
                          <a:latin typeface="+mn-lt"/>
                        </a:rPr>
                        <a:t>4,07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337315"/>
                  </a:ext>
                </a:extLst>
              </a:tr>
            </a:tbl>
          </a:graphicData>
        </a:graphic>
      </p:graphicFrame>
    </p:spTree>
    <p:extLst>
      <p:ext uri="{BB962C8B-B14F-4D97-AF65-F5344CB8AC3E}">
        <p14:creationId xmlns:p14="http://schemas.microsoft.com/office/powerpoint/2010/main" val="6623232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E10FA7-1816-BB42-9990-A03F034BAF91}"/>
              </a:ext>
            </a:extLst>
          </p:cNvPr>
          <p:cNvSpPr>
            <a:spLocks noGrp="1"/>
          </p:cNvSpPr>
          <p:nvPr>
            <p:ph type="title"/>
          </p:nvPr>
        </p:nvSpPr>
        <p:spPr>
          <a:xfrm>
            <a:off x="1614363" y="385580"/>
            <a:ext cx="10925627" cy="907193"/>
          </a:xfrm>
        </p:spPr>
        <p:txBody>
          <a:bodyPr vert="horz" lIns="91440" tIns="45720" rIns="91440" bIns="45720" rtlCol="0" anchor="b">
            <a:normAutofit/>
          </a:bodyPr>
          <a:lstStyle/>
          <a:p>
            <a:r>
              <a:rPr lang="sv-SE" dirty="0"/>
              <a:t>Ljud och text</a:t>
            </a:r>
          </a:p>
        </p:txBody>
      </p:sp>
      <p:graphicFrame>
        <p:nvGraphicFramePr>
          <p:cNvPr id="8" name="Tabell 7">
            <a:extLst>
              <a:ext uri="{FF2B5EF4-FFF2-40B4-BE49-F238E27FC236}">
                <a16:creationId xmlns:a16="http://schemas.microsoft.com/office/drawing/2014/main" id="{CFB64D56-87DB-2B40-9EDD-4CA03C37F7D3}"/>
              </a:ext>
            </a:extLst>
          </p:cNvPr>
          <p:cNvGraphicFramePr>
            <a:graphicFrameLocks noGrp="1"/>
          </p:cNvGraphicFramePr>
          <p:nvPr>
            <p:extLst>
              <p:ext uri="{D42A27DB-BD31-4B8C-83A1-F6EECF244321}">
                <p14:modId xmlns:p14="http://schemas.microsoft.com/office/powerpoint/2010/main" val="516476691"/>
              </p:ext>
            </p:extLst>
          </p:nvPr>
        </p:nvGraphicFramePr>
        <p:xfrm>
          <a:off x="1614363" y="1628775"/>
          <a:ext cx="8348461" cy="1456188"/>
        </p:xfrm>
        <a:graphic>
          <a:graphicData uri="http://schemas.openxmlformats.org/drawingml/2006/table">
            <a:tbl>
              <a:tblPr firstRow="1" bandRow="1">
                <a:tableStyleId>{7DF18680-E054-41AD-8BC1-D1AEF772440D}</a:tableStyleId>
              </a:tblPr>
              <a:tblGrid>
                <a:gridCol w="2625111">
                  <a:extLst>
                    <a:ext uri="{9D8B030D-6E8A-4147-A177-3AD203B41FA5}">
                      <a16:colId xmlns:a16="http://schemas.microsoft.com/office/drawing/2014/main" val="1159429802"/>
                    </a:ext>
                  </a:extLst>
                </a:gridCol>
                <a:gridCol w="572335">
                  <a:extLst>
                    <a:ext uri="{9D8B030D-6E8A-4147-A177-3AD203B41FA5}">
                      <a16:colId xmlns:a16="http://schemas.microsoft.com/office/drawing/2014/main" val="2164895139"/>
                    </a:ext>
                  </a:extLst>
                </a:gridCol>
                <a:gridCol w="572335">
                  <a:extLst>
                    <a:ext uri="{9D8B030D-6E8A-4147-A177-3AD203B41FA5}">
                      <a16:colId xmlns:a16="http://schemas.microsoft.com/office/drawing/2014/main" val="3977316141"/>
                    </a:ext>
                  </a:extLst>
                </a:gridCol>
                <a:gridCol w="572335">
                  <a:extLst>
                    <a:ext uri="{9D8B030D-6E8A-4147-A177-3AD203B41FA5}">
                      <a16:colId xmlns:a16="http://schemas.microsoft.com/office/drawing/2014/main" val="1115663435"/>
                    </a:ext>
                  </a:extLst>
                </a:gridCol>
                <a:gridCol w="572335">
                  <a:extLst>
                    <a:ext uri="{9D8B030D-6E8A-4147-A177-3AD203B41FA5}">
                      <a16:colId xmlns:a16="http://schemas.microsoft.com/office/drawing/2014/main" val="3279052059"/>
                    </a:ext>
                  </a:extLst>
                </a:gridCol>
                <a:gridCol w="572335">
                  <a:extLst>
                    <a:ext uri="{9D8B030D-6E8A-4147-A177-3AD203B41FA5}">
                      <a16:colId xmlns:a16="http://schemas.microsoft.com/office/drawing/2014/main" val="1960000901"/>
                    </a:ext>
                  </a:extLst>
                </a:gridCol>
                <a:gridCol w="572335">
                  <a:extLst>
                    <a:ext uri="{9D8B030D-6E8A-4147-A177-3AD203B41FA5}">
                      <a16:colId xmlns:a16="http://schemas.microsoft.com/office/drawing/2014/main" val="354442134"/>
                    </a:ext>
                  </a:extLst>
                </a:gridCol>
                <a:gridCol w="572335">
                  <a:extLst>
                    <a:ext uri="{9D8B030D-6E8A-4147-A177-3AD203B41FA5}">
                      <a16:colId xmlns:a16="http://schemas.microsoft.com/office/drawing/2014/main" val="4262389095"/>
                    </a:ext>
                  </a:extLst>
                </a:gridCol>
                <a:gridCol w="572335">
                  <a:extLst>
                    <a:ext uri="{9D8B030D-6E8A-4147-A177-3AD203B41FA5}">
                      <a16:colId xmlns:a16="http://schemas.microsoft.com/office/drawing/2014/main" val="3976197383"/>
                    </a:ext>
                  </a:extLst>
                </a:gridCol>
                <a:gridCol w="572335">
                  <a:extLst>
                    <a:ext uri="{9D8B030D-6E8A-4147-A177-3AD203B41FA5}">
                      <a16:colId xmlns:a16="http://schemas.microsoft.com/office/drawing/2014/main" val="577757319"/>
                    </a:ext>
                  </a:extLst>
                </a:gridCol>
                <a:gridCol w="572335">
                  <a:extLst>
                    <a:ext uri="{9D8B030D-6E8A-4147-A177-3AD203B41FA5}">
                      <a16:colId xmlns:a16="http://schemas.microsoft.com/office/drawing/2014/main" val="1200448746"/>
                    </a:ext>
                  </a:extLst>
                </a:gridCol>
              </a:tblGrid>
              <a:tr h="432000">
                <a:tc>
                  <a:txBody>
                    <a:bodyPr/>
                    <a:lstStyle/>
                    <a:p>
                      <a:pPr algn="l" fontAlgn="b"/>
                      <a:endParaRPr lang="sv-SE" sz="12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dirty="0">
                          <a:solidFill>
                            <a:srgbClr val="000000"/>
                          </a:solidFill>
                          <a:effectLst/>
                          <a:latin typeface="Calibri" panose="020F0502020204030204" pitchFamily="34" charset="0"/>
                        </a:rPr>
                        <a:t>Total</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Kvinna</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Man</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Annat</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upp till 25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26 - 35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36 - 45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46 - 55 år</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56 - 65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66 - 75 år</a:t>
                      </a:r>
                    </a:p>
                  </a:txBody>
                  <a:tcPr marL="9525" marR="9525" marT="9525" marB="0" anchor="ctr"/>
                </a:tc>
                <a:extLst>
                  <a:ext uri="{0D108BD9-81ED-4DB2-BD59-A6C34878D82A}">
                    <a16:rowId xmlns:a16="http://schemas.microsoft.com/office/drawing/2014/main" val="2820031394"/>
                  </a:ext>
                </a:extLst>
              </a:tr>
              <a:tr h="273618">
                <a:tc>
                  <a:txBody>
                    <a:bodyPr/>
                    <a:lstStyle/>
                    <a:p>
                      <a:pPr algn="l" fontAlgn="b"/>
                      <a:r>
                        <a:rPr lang="sv-SE" sz="1200" b="0" i="0" u="none" strike="noStrike">
                          <a:solidFill>
                            <a:srgbClr val="000000"/>
                          </a:solidFill>
                          <a:effectLst/>
                          <a:latin typeface="Calibri" panose="020F0502020204030204" pitchFamily="34" charset="0"/>
                        </a:rPr>
                        <a:t>Ljudet följer på ett bra sätt texten i talboken</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dirty="0">
                          <a:solidFill>
                            <a:srgbClr val="000000"/>
                          </a:solidFill>
                          <a:effectLst/>
                          <a:latin typeface="Calibri" panose="020F0502020204030204" pitchFamily="34" charset="0"/>
                        </a:rPr>
                        <a:t>4,0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3,9</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4,3</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endParaRPr lang="sv-SE"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4,3</a:t>
                      </a:r>
                    </a:p>
                  </a:txBody>
                  <a:tcPr marL="9525" marR="9525" marT="9525" marB="0" anchor="ctr"/>
                </a:tc>
                <a:extLst>
                  <a:ext uri="{0D108BD9-81ED-4DB2-BD59-A6C34878D82A}">
                    <a16:rowId xmlns:a16="http://schemas.microsoft.com/office/drawing/2014/main" val="698318234"/>
                  </a:ext>
                </a:extLst>
              </a:tr>
              <a:tr h="273618">
                <a:tc>
                  <a:txBody>
                    <a:bodyPr/>
                    <a:lstStyle/>
                    <a:p>
                      <a:pPr algn="l" fontAlgn="b"/>
                      <a:r>
                        <a:rPr lang="sv-SE" sz="1200" b="0" i="0" u="none" strike="noStrike">
                          <a:solidFill>
                            <a:srgbClr val="000000"/>
                          </a:solidFill>
                          <a:effectLst/>
                          <a:latin typeface="Calibri" panose="020F0502020204030204" pitchFamily="34" charset="0"/>
                        </a:rPr>
                        <a:t>Alla avsnitt och kapitel finns med i talboken</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dirty="0">
                          <a:solidFill>
                            <a:srgbClr val="000000"/>
                          </a:solidFill>
                          <a:effectLst/>
                          <a:latin typeface="Calibri" panose="020F0502020204030204" pitchFamily="34" charset="0"/>
                        </a:rPr>
                        <a:t>4,1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4,1</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4,1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endParaRPr lang="sv-SE"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4,2</a:t>
                      </a:r>
                    </a:p>
                  </a:txBody>
                  <a:tcPr marL="9525" marR="9525" marT="9525" marB="0" anchor="ctr"/>
                </a:tc>
                <a:extLst>
                  <a:ext uri="{0D108BD9-81ED-4DB2-BD59-A6C34878D82A}">
                    <a16:rowId xmlns:a16="http://schemas.microsoft.com/office/drawing/2014/main" val="2442853965"/>
                  </a:ext>
                </a:extLst>
              </a:tr>
              <a:tr h="273618">
                <a:tc>
                  <a:txBody>
                    <a:bodyPr/>
                    <a:lstStyle/>
                    <a:p>
                      <a:pPr algn="l" fontAlgn="b"/>
                      <a:r>
                        <a:rPr lang="sv-SE" sz="1200" b="0" i="0" u="none" strike="noStrike">
                          <a:solidFill>
                            <a:srgbClr val="000000"/>
                          </a:solidFill>
                          <a:effectLst/>
                          <a:latin typeface="Calibri" panose="020F0502020204030204" pitchFamily="34" charset="0"/>
                        </a:rPr>
                        <a:t>Lägsta antal svar</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dirty="0">
                          <a:solidFill>
                            <a:srgbClr val="000000"/>
                          </a:solidFill>
                          <a:effectLst/>
                          <a:latin typeface="Calibri" panose="020F0502020204030204" pitchFamily="34" charset="0"/>
                        </a:rPr>
                        <a:t>205</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143</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57</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17</a:t>
                      </a:r>
                    </a:p>
                  </a:txBody>
                  <a:tcPr marL="9525" marR="9525" marT="9525" marB="0" anchor="ctr"/>
                </a:tc>
                <a:extLst>
                  <a:ext uri="{0D108BD9-81ED-4DB2-BD59-A6C34878D82A}">
                    <a16:rowId xmlns:a16="http://schemas.microsoft.com/office/drawing/2014/main" val="1102485750"/>
                  </a:ext>
                </a:extLst>
              </a:tr>
            </a:tbl>
          </a:graphicData>
        </a:graphic>
      </p:graphicFrame>
      <p:graphicFrame>
        <p:nvGraphicFramePr>
          <p:cNvPr id="13" name="Tabell 12">
            <a:extLst>
              <a:ext uri="{FF2B5EF4-FFF2-40B4-BE49-F238E27FC236}">
                <a16:creationId xmlns:a16="http://schemas.microsoft.com/office/drawing/2014/main" id="{E804B1DD-8893-8848-9336-0D63775AC867}"/>
              </a:ext>
            </a:extLst>
          </p:cNvPr>
          <p:cNvGraphicFramePr>
            <a:graphicFrameLocks noGrp="1"/>
          </p:cNvGraphicFramePr>
          <p:nvPr/>
        </p:nvGraphicFramePr>
        <p:xfrm>
          <a:off x="1614363" y="3310076"/>
          <a:ext cx="8920800" cy="1428751"/>
        </p:xfrm>
        <a:graphic>
          <a:graphicData uri="http://schemas.openxmlformats.org/drawingml/2006/table">
            <a:tbl>
              <a:tblPr firstRow="1" bandRow="1">
                <a:tableStyleId>{7DF18680-E054-41AD-8BC1-D1AEF772440D}</a:tableStyleId>
              </a:tblPr>
              <a:tblGrid>
                <a:gridCol w="2476800">
                  <a:extLst>
                    <a:ext uri="{9D8B030D-6E8A-4147-A177-3AD203B41FA5}">
                      <a16:colId xmlns:a16="http://schemas.microsoft.com/office/drawing/2014/main" val="1159429802"/>
                    </a:ext>
                  </a:extLst>
                </a:gridCol>
                <a:gridCol w="1288800">
                  <a:extLst>
                    <a:ext uri="{9D8B030D-6E8A-4147-A177-3AD203B41FA5}">
                      <a16:colId xmlns:a16="http://schemas.microsoft.com/office/drawing/2014/main" val="2021594479"/>
                    </a:ext>
                  </a:extLst>
                </a:gridCol>
                <a:gridCol w="1288800">
                  <a:extLst>
                    <a:ext uri="{9D8B030D-6E8A-4147-A177-3AD203B41FA5}">
                      <a16:colId xmlns:a16="http://schemas.microsoft.com/office/drawing/2014/main" val="219397501"/>
                    </a:ext>
                  </a:extLst>
                </a:gridCol>
                <a:gridCol w="1288800">
                  <a:extLst>
                    <a:ext uri="{9D8B030D-6E8A-4147-A177-3AD203B41FA5}">
                      <a16:colId xmlns:a16="http://schemas.microsoft.com/office/drawing/2014/main" val="2164895139"/>
                    </a:ext>
                  </a:extLst>
                </a:gridCol>
                <a:gridCol w="1288800">
                  <a:extLst>
                    <a:ext uri="{9D8B030D-6E8A-4147-A177-3AD203B41FA5}">
                      <a16:colId xmlns:a16="http://schemas.microsoft.com/office/drawing/2014/main" val="3977316141"/>
                    </a:ext>
                  </a:extLst>
                </a:gridCol>
                <a:gridCol w="1288800">
                  <a:extLst>
                    <a:ext uri="{9D8B030D-6E8A-4147-A177-3AD203B41FA5}">
                      <a16:colId xmlns:a16="http://schemas.microsoft.com/office/drawing/2014/main" val="2699938904"/>
                    </a:ext>
                  </a:extLst>
                </a:gridCol>
              </a:tblGrid>
              <a:tr h="432000">
                <a:tc>
                  <a:txBody>
                    <a:bodyPr/>
                    <a:lstStyle/>
                    <a:p>
                      <a:pPr algn="l" fontAlgn="b"/>
                      <a:endParaRPr lang="sv-SE" sz="12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Via app</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Webbspelaren</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EasyReader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Med annat läsprogram</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Via Daisy</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820031394"/>
                  </a:ext>
                </a:extLst>
              </a:tr>
              <a:tr h="246181">
                <a:tc>
                  <a:txBody>
                    <a:bodyPr/>
                    <a:lstStyle/>
                    <a:p>
                      <a:pPr algn="l" fontAlgn="b"/>
                      <a:r>
                        <a:rPr lang="sv-SE" sz="1200" b="0" i="0" u="none" strike="noStrike">
                          <a:solidFill>
                            <a:srgbClr val="000000"/>
                          </a:solidFill>
                          <a:effectLst/>
                          <a:latin typeface="Calibri" panose="020F0502020204030204" pitchFamily="34" charset="0"/>
                        </a:rPr>
                        <a:t>Ljudet följer på ett bra sätt texten i talboken</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4,1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3,9</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b"/>
                      <a:endParaRPr lang="sv-SE" sz="1200" b="0" i="0" u="none" strike="noStrike">
                        <a:solidFill>
                          <a:srgbClr val="000000"/>
                        </a:solidFill>
                        <a:effectLst/>
                        <a:latin typeface="Calibri" panose="020F0502020204030204" pitchFamily="34" charset="0"/>
                      </a:endParaRP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698318234"/>
                  </a:ext>
                </a:extLst>
              </a:tr>
              <a:tr h="246181">
                <a:tc>
                  <a:txBody>
                    <a:bodyPr/>
                    <a:lstStyle/>
                    <a:p>
                      <a:pPr algn="l" fontAlgn="b"/>
                      <a:r>
                        <a:rPr lang="sv-SE" sz="1200" b="0" i="0" u="none" strike="noStrike">
                          <a:solidFill>
                            <a:srgbClr val="000000"/>
                          </a:solidFill>
                          <a:effectLst/>
                          <a:latin typeface="Calibri" panose="020F0502020204030204" pitchFamily="34" charset="0"/>
                        </a:rPr>
                        <a:t>Alla avsnitt och kapitel finns med i talboken</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4,1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4,0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4,2</a:t>
                      </a:r>
                    </a:p>
                  </a:txBody>
                  <a:tcPr marL="9525" marR="9525" marT="9525" marB="0" anchor="ctr"/>
                </a:tc>
                <a:tc>
                  <a:txBody>
                    <a:bodyPr/>
                    <a:lstStyle/>
                    <a:p>
                      <a:pPr algn="ctr" fontAlgn="b"/>
                      <a:endParaRPr lang="sv-SE" sz="1200" b="0" i="0" u="none" strike="noStrike">
                        <a:solidFill>
                          <a:srgbClr val="000000"/>
                        </a:solidFill>
                        <a:effectLst/>
                        <a:latin typeface="Calibri" panose="020F0502020204030204" pitchFamily="34" charset="0"/>
                      </a:endParaRP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442853965"/>
                  </a:ext>
                </a:extLst>
              </a:tr>
              <a:tr h="246181">
                <a:tc>
                  <a:txBody>
                    <a:bodyPr/>
                    <a:lstStyle/>
                    <a:p>
                      <a:pPr algn="l" fontAlgn="b"/>
                      <a:r>
                        <a:rPr lang="sv-SE" sz="1200" b="0" i="0" u="none" strike="noStrike">
                          <a:solidFill>
                            <a:srgbClr val="000000"/>
                          </a:solidFill>
                          <a:effectLst/>
                          <a:latin typeface="Calibri" panose="020F0502020204030204" pitchFamily="34" charset="0"/>
                        </a:rPr>
                        <a:t>Lägsta antal svar</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164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64</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3</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1858962741"/>
                  </a:ext>
                </a:extLst>
              </a:tr>
            </a:tbl>
          </a:graphicData>
        </a:graphic>
      </p:graphicFrame>
    </p:spTree>
    <p:extLst>
      <p:ext uri="{BB962C8B-B14F-4D97-AF65-F5344CB8AC3E}">
        <p14:creationId xmlns:p14="http://schemas.microsoft.com/office/powerpoint/2010/main" val="16124048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Bakgrund</a:t>
            </a:r>
          </a:p>
        </p:txBody>
      </p:sp>
      <p:sp>
        <p:nvSpPr>
          <p:cNvPr id="2" name="Platshållare för text 1">
            <a:extLst>
              <a:ext uri="{FF2B5EF4-FFF2-40B4-BE49-F238E27FC236}">
                <a16:creationId xmlns:a16="http://schemas.microsoft.com/office/drawing/2014/main" id="{60C5E6B2-8C59-474A-B164-BB982E08F698}"/>
              </a:ext>
            </a:extLst>
          </p:cNvPr>
          <p:cNvSpPr>
            <a:spLocks noGrp="1"/>
          </p:cNvSpPr>
          <p:nvPr>
            <p:ph type="body" idx="1"/>
          </p:nvPr>
        </p:nvSpPr>
        <p:spPr/>
        <p:txBody>
          <a:bodyPr/>
          <a:lstStyle/>
          <a:p>
            <a:r>
              <a:rPr lang="sv-SE" dirty="0"/>
              <a:t>Undersökning</a:t>
            </a:r>
          </a:p>
        </p:txBody>
      </p:sp>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602183" y="2057400"/>
            <a:ext cx="5157787" cy="4146801"/>
          </a:xfrm>
        </p:spPr>
        <p:txBody>
          <a:bodyPr>
            <a:normAutofit fontScale="92500" lnSpcReduction="10000"/>
          </a:bodyPr>
          <a:lstStyle/>
          <a:p>
            <a:pPr marL="0" indent="0">
              <a:lnSpc>
                <a:spcPct val="120000"/>
              </a:lnSpc>
              <a:buNone/>
            </a:pPr>
            <a:r>
              <a:rPr lang="sv-SE" dirty="0"/>
              <a:t>Enkätfabriken har för Myndigheten för Tillgängliga Mediers räkning genomfört en undersökning gentemot läsare av talböcker. </a:t>
            </a:r>
          </a:p>
          <a:p>
            <a:pPr marL="0" indent="0">
              <a:lnSpc>
                <a:spcPct val="120000"/>
              </a:lnSpc>
              <a:buNone/>
            </a:pPr>
            <a:r>
              <a:rPr lang="sv-SE" dirty="0"/>
              <a:t>För att öka tillgängligheten för målgruppen hade enkäten talsyntes. Respondenterna gavs också möjligheten att ringa Enkätfabrikens support för att besvara enkäten muntligt. Flera respondenter använde detta alternativ. </a:t>
            </a:r>
          </a:p>
          <a:p>
            <a:pPr marL="0" indent="0">
              <a:lnSpc>
                <a:spcPct val="120000"/>
              </a:lnSpc>
              <a:buNone/>
            </a:pPr>
            <a:r>
              <a:rPr lang="sv-SE" dirty="0"/>
              <a:t>I rapporten kommer antal svar att skilja sig åt mellan frågorna. I vissa fall handlar det om att en respondent har fått en följdfråga baserat på ett tidigare svar. I andra fall kan det vara att vissa respondenter har hoppat över en fråga. </a:t>
            </a:r>
          </a:p>
          <a:p>
            <a:endParaRPr lang="sv-SE" dirty="0"/>
          </a:p>
        </p:txBody>
      </p:sp>
      <p:sp>
        <p:nvSpPr>
          <p:cNvPr id="6" name="Rektangel 5">
            <a:extLst>
              <a:ext uri="{FF2B5EF4-FFF2-40B4-BE49-F238E27FC236}">
                <a16:creationId xmlns:a16="http://schemas.microsoft.com/office/drawing/2014/main" id="{57D7E878-79E0-F94E-8AB3-0FF33466EE17}"/>
              </a:ext>
              <a:ext uri="{C183D7F6-B498-43B3-948B-1728B52AA6E4}">
                <adec:decorative xmlns:adec="http://schemas.microsoft.com/office/drawing/2017/decorative" val="1"/>
              </a:ext>
            </a:extLst>
          </p:cNvPr>
          <p:cNvSpPr/>
          <p:nvPr/>
        </p:nvSpPr>
        <p:spPr>
          <a:xfrm>
            <a:off x="7327727" y="2464719"/>
            <a:ext cx="4000297" cy="199552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sv-SE" dirty="0">
                <a:solidFill>
                  <a:schemeClr val="tx1"/>
                </a:solidFill>
              </a:rPr>
            </a:br>
            <a:r>
              <a:rPr lang="sv-SE" dirty="0">
                <a:solidFill>
                  <a:schemeClr val="tx1"/>
                </a:solidFill>
              </a:rPr>
              <a:t>Notera att det i rapporten förekommer avrundningar. I vissa fall kan den totala summan därför komma att bli högre eller lägre än 100 %</a:t>
            </a:r>
          </a:p>
          <a:p>
            <a:pPr algn="ctr"/>
            <a:endParaRPr lang="sv-SE" sz="1400" b="1" dirty="0">
              <a:solidFill>
                <a:schemeClr val="tx1"/>
              </a:solidFill>
              <a:latin typeface="Arial" panose="020B0604020202020204"/>
            </a:endParaRPr>
          </a:p>
        </p:txBody>
      </p:sp>
    </p:spTree>
    <p:extLst>
      <p:ext uri="{BB962C8B-B14F-4D97-AF65-F5344CB8AC3E}">
        <p14:creationId xmlns:p14="http://schemas.microsoft.com/office/powerpoint/2010/main" val="28044801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1620243" y="441325"/>
            <a:ext cx="8543925" cy="935038"/>
          </a:xfrm>
        </p:spPr>
        <p:txBody>
          <a:bodyPr/>
          <a:lstStyle/>
          <a:p>
            <a:r>
              <a:rPr lang="sv-SE" dirty="0"/>
              <a:t>Talboken</a:t>
            </a:r>
          </a:p>
        </p:txBody>
      </p:sp>
      <p:graphicFrame>
        <p:nvGraphicFramePr>
          <p:cNvPr id="3" name="Diagram 2" descr="Stapeldiagram som redovisar frågor om Talboken.">
            <a:extLst>
              <a:ext uri="{FF2B5EF4-FFF2-40B4-BE49-F238E27FC236}">
                <a16:creationId xmlns:a16="http://schemas.microsoft.com/office/drawing/2014/main" id="{DFE904C3-24A9-0046-A02B-3B434B78C994}"/>
              </a:ext>
            </a:extLst>
          </p:cNvPr>
          <p:cNvGraphicFramePr/>
          <p:nvPr>
            <p:extLst>
              <p:ext uri="{D42A27DB-BD31-4B8C-83A1-F6EECF244321}">
                <p14:modId xmlns:p14="http://schemas.microsoft.com/office/powerpoint/2010/main" val="2821575062"/>
              </p:ext>
            </p:extLst>
          </p:nvPr>
        </p:nvGraphicFramePr>
        <p:xfrm>
          <a:off x="1620838" y="1628776"/>
          <a:ext cx="7458799" cy="440266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ruta 4">
            <a:extLst>
              <a:ext uri="{FF2B5EF4-FFF2-40B4-BE49-F238E27FC236}">
                <a16:creationId xmlns:a16="http://schemas.microsoft.com/office/drawing/2014/main" id="{B35A5422-08B7-2141-9369-3BD1E835BB42}"/>
              </a:ext>
            </a:extLst>
          </p:cNvPr>
          <p:cNvSpPr txBox="1"/>
          <p:nvPr/>
        </p:nvSpPr>
        <p:spPr>
          <a:xfrm>
            <a:off x="1357314" y="1984390"/>
            <a:ext cx="2510535" cy="461665"/>
          </a:xfrm>
          <a:prstGeom prst="rect">
            <a:avLst/>
          </a:prstGeom>
          <a:noFill/>
        </p:spPr>
        <p:txBody>
          <a:bodyPr wrap="square" rtlCol="0">
            <a:spAutoFit/>
          </a:bodyPr>
          <a:lstStyle/>
          <a:p>
            <a:pPr algn="r"/>
            <a:r>
              <a:rPr lang="sv-SE" sz="1200"/>
              <a:t>Det är lätt att navigera och hitta i böckerna</a:t>
            </a:r>
          </a:p>
        </p:txBody>
      </p:sp>
      <p:sp>
        <p:nvSpPr>
          <p:cNvPr id="22" name="textruta 21">
            <a:extLst>
              <a:ext uri="{FF2B5EF4-FFF2-40B4-BE49-F238E27FC236}">
                <a16:creationId xmlns:a16="http://schemas.microsoft.com/office/drawing/2014/main" id="{D7665FD8-24F4-F241-A7A5-13404F424718}"/>
              </a:ext>
            </a:extLst>
          </p:cNvPr>
          <p:cNvSpPr txBox="1"/>
          <p:nvPr/>
        </p:nvSpPr>
        <p:spPr>
          <a:xfrm>
            <a:off x="1357312" y="2570836"/>
            <a:ext cx="2510535" cy="461665"/>
          </a:xfrm>
          <a:prstGeom prst="rect">
            <a:avLst/>
          </a:prstGeom>
          <a:noFill/>
        </p:spPr>
        <p:txBody>
          <a:bodyPr wrap="square" rtlCol="0">
            <a:spAutoFit/>
          </a:bodyPr>
          <a:lstStyle/>
          <a:p>
            <a:pPr algn="r"/>
            <a:r>
              <a:rPr lang="sv-SE" sz="1200"/>
              <a:t>Möjligheten att anpassa textstorleken fungerar bra</a:t>
            </a:r>
          </a:p>
        </p:txBody>
      </p:sp>
      <p:sp>
        <p:nvSpPr>
          <p:cNvPr id="14" name="textruta 13">
            <a:extLst>
              <a:ext uri="{FF2B5EF4-FFF2-40B4-BE49-F238E27FC236}">
                <a16:creationId xmlns:a16="http://schemas.microsoft.com/office/drawing/2014/main" id="{AEF52B0D-AD21-404A-8616-E632010A852E}"/>
              </a:ext>
            </a:extLst>
          </p:cNvPr>
          <p:cNvSpPr txBox="1"/>
          <p:nvPr/>
        </p:nvSpPr>
        <p:spPr>
          <a:xfrm>
            <a:off x="1357311" y="3183799"/>
            <a:ext cx="2510535" cy="461665"/>
          </a:xfrm>
          <a:prstGeom prst="rect">
            <a:avLst/>
          </a:prstGeom>
          <a:noFill/>
        </p:spPr>
        <p:txBody>
          <a:bodyPr wrap="square" rtlCol="0">
            <a:spAutoFit/>
          </a:bodyPr>
          <a:lstStyle/>
          <a:p>
            <a:pPr algn="r"/>
            <a:r>
              <a:rPr lang="sv-SE" sz="1200"/>
              <a:t>Läshastigheten passar mina behov och önskemål bra</a:t>
            </a:r>
          </a:p>
        </p:txBody>
      </p:sp>
      <p:sp>
        <p:nvSpPr>
          <p:cNvPr id="15" name="textruta 14">
            <a:extLst>
              <a:ext uri="{FF2B5EF4-FFF2-40B4-BE49-F238E27FC236}">
                <a16:creationId xmlns:a16="http://schemas.microsoft.com/office/drawing/2014/main" id="{20F26436-25E5-E547-843C-679E6DBBD88A}"/>
              </a:ext>
            </a:extLst>
          </p:cNvPr>
          <p:cNvSpPr txBox="1"/>
          <p:nvPr/>
        </p:nvSpPr>
        <p:spPr>
          <a:xfrm>
            <a:off x="1357314" y="3780214"/>
            <a:ext cx="2510535" cy="461665"/>
          </a:xfrm>
          <a:prstGeom prst="rect">
            <a:avLst/>
          </a:prstGeom>
          <a:noFill/>
        </p:spPr>
        <p:txBody>
          <a:bodyPr wrap="square" rtlCol="0">
            <a:spAutoFit/>
          </a:bodyPr>
          <a:lstStyle/>
          <a:p>
            <a:pPr algn="r"/>
            <a:r>
              <a:rPr lang="sv-SE" sz="1200"/>
              <a:t>Det är enkelt att hoppa över referenser och fotnoter i böckerna</a:t>
            </a:r>
          </a:p>
        </p:txBody>
      </p:sp>
      <p:sp>
        <p:nvSpPr>
          <p:cNvPr id="9" name="textruta 8">
            <a:extLst>
              <a:ext uri="{FF2B5EF4-FFF2-40B4-BE49-F238E27FC236}">
                <a16:creationId xmlns:a16="http://schemas.microsoft.com/office/drawing/2014/main" id="{F5BFEDF6-4BCB-D64E-8BFC-AEBD9CED97FE}"/>
              </a:ext>
            </a:extLst>
          </p:cNvPr>
          <p:cNvSpPr txBox="1"/>
          <p:nvPr/>
        </p:nvSpPr>
        <p:spPr>
          <a:xfrm>
            <a:off x="1357310" y="4300844"/>
            <a:ext cx="2510535" cy="646331"/>
          </a:xfrm>
          <a:prstGeom prst="rect">
            <a:avLst/>
          </a:prstGeom>
          <a:noFill/>
        </p:spPr>
        <p:txBody>
          <a:bodyPr wrap="square" rtlCol="0">
            <a:spAutoFit/>
          </a:bodyPr>
          <a:lstStyle/>
          <a:p>
            <a:pPr algn="r"/>
            <a:r>
              <a:rPr lang="sv-SE" sz="1200"/>
              <a:t>Beskrivningar av bilder och illustrationer i boken underlättar tillgängligheten till boken</a:t>
            </a:r>
          </a:p>
        </p:txBody>
      </p:sp>
      <p:sp>
        <p:nvSpPr>
          <p:cNvPr id="10" name="textruta 9">
            <a:extLst>
              <a:ext uri="{FF2B5EF4-FFF2-40B4-BE49-F238E27FC236}">
                <a16:creationId xmlns:a16="http://schemas.microsoft.com/office/drawing/2014/main" id="{5ED88A3B-5083-7043-8198-665ABD90FE15}"/>
              </a:ext>
            </a:extLst>
          </p:cNvPr>
          <p:cNvSpPr txBox="1"/>
          <p:nvPr/>
        </p:nvSpPr>
        <p:spPr>
          <a:xfrm>
            <a:off x="1357313" y="5006140"/>
            <a:ext cx="2510535" cy="461665"/>
          </a:xfrm>
          <a:prstGeom prst="rect">
            <a:avLst/>
          </a:prstGeom>
          <a:noFill/>
        </p:spPr>
        <p:txBody>
          <a:bodyPr wrap="square" rtlCol="0">
            <a:spAutoFit/>
          </a:bodyPr>
          <a:lstStyle/>
          <a:p>
            <a:pPr algn="r"/>
            <a:r>
              <a:rPr lang="sv-SE" sz="1200"/>
              <a:t>Det är lätt att använda MTM:s talböcker</a:t>
            </a:r>
          </a:p>
        </p:txBody>
      </p:sp>
      <p:graphicFrame>
        <p:nvGraphicFramePr>
          <p:cNvPr id="4" name="Tabell 3">
            <a:extLst>
              <a:ext uri="{FF2B5EF4-FFF2-40B4-BE49-F238E27FC236}">
                <a16:creationId xmlns:a16="http://schemas.microsoft.com/office/drawing/2014/main" id="{3302F1B4-9429-7A4F-A6A1-F2AE006C7833}"/>
              </a:ext>
            </a:extLst>
          </p:cNvPr>
          <p:cNvGraphicFramePr>
            <a:graphicFrameLocks noGrp="1"/>
          </p:cNvGraphicFramePr>
          <p:nvPr>
            <p:extLst>
              <p:ext uri="{D42A27DB-BD31-4B8C-83A1-F6EECF244321}">
                <p14:modId xmlns:p14="http://schemas.microsoft.com/office/powerpoint/2010/main" val="690098482"/>
              </p:ext>
            </p:extLst>
          </p:nvPr>
        </p:nvGraphicFramePr>
        <p:xfrm>
          <a:off x="8973105" y="1473138"/>
          <a:ext cx="1598058" cy="3919192"/>
        </p:xfrm>
        <a:graphic>
          <a:graphicData uri="http://schemas.openxmlformats.org/drawingml/2006/table">
            <a:tbl>
              <a:tblPr>
                <a:tableStyleId>{073A0DAA-6AF3-43AB-8588-CEC1D06C72B9}</a:tableStyleId>
              </a:tblPr>
              <a:tblGrid>
                <a:gridCol w="532686">
                  <a:extLst>
                    <a:ext uri="{9D8B030D-6E8A-4147-A177-3AD203B41FA5}">
                      <a16:colId xmlns:a16="http://schemas.microsoft.com/office/drawing/2014/main" val="3349311195"/>
                    </a:ext>
                  </a:extLst>
                </a:gridCol>
                <a:gridCol w="532686">
                  <a:extLst>
                    <a:ext uri="{9D8B030D-6E8A-4147-A177-3AD203B41FA5}">
                      <a16:colId xmlns:a16="http://schemas.microsoft.com/office/drawing/2014/main" val="3355539757"/>
                    </a:ext>
                  </a:extLst>
                </a:gridCol>
                <a:gridCol w="532686">
                  <a:extLst>
                    <a:ext uri="{9D8B030D-6E8A-4147-A177-3AD203B41FA5}">
                      <a16:colId xmlns:a16="http://schemas.microsoft.com/office/drawing/2014/main" val="781301272"/>
                    </a:ext>
                  </a:extLst>
                </a:gridCol>
              </a:tblGrid>
              <a:tr h="520667">
                <a:tc>
                  <a:txBody>
                    <a:bodyPr/>
                    <a:lstStyle/>
                    <a:p>
                      <a:pPr algn="ctr" fontAlgn="b"/>
                      <a:r>
                        <a:rPr lang="sv-SE" sz="1200" u="none" strike="noStrike">
                          <a:effectLst/>
                        </a:rPr>
                        <a:t>antal svar</a:t>
                      </a:r>
                      <a:endParaRPr lang="sv-SE" sz="12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u="none" strike="noStrike">
                          <a:effectLst/>
                        </a:rPr>
                        <a:t>andel vet ej</a:t>
                      </a:r>
                      <a:endParaRPr lang="sv-SE" sz="12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u="none" strike="noStrike">
                          <a:effectLst/>
                        </a:rPr>
                        <a:t>medel-värde</a:t>
                      </a:r>
                      <a:endParaRPr lang="sv-SE" sz="1200" b="0"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59807716"/>
                  </a:ext>
                </a:extLst>
              </a:tr>
              <a:tr h="304690">
                <a:tc>
                  <a:txBody>
                    <a:bodyPr/>
                    <a:lstStyle/>
                    <a:p>
                      <a:pPr algn="ctr" fontAlgn="b"/>
                      <a:r>
                        <a:rPr lang="sv-SE" sz="1200" b="0" i="0" u="none" strike="noStrike">
                          <a:solidFill>
                            <a:srgbClr val="000000"/>
                          </a:solidFill>
                          <a:effectLst/>
                          <a:latin typeface="+mn-lt"/>
                        </a:rPr>
                        <a:t>501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b="0" i="0" u="none" strike="noStrike">
                          <a:solidFill>
                            <a:srgbClr val="000000"/>
                          </a:solidFill>
                          <a:effectLst/>
                          <a:latin typeface="+mn-lt"/>
                        </a:rPr>
                        <a:t>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b="0" i="0" u="none" strike="noStrike">
                          <a:solidFill>
                            <a:srgbClr val="000000"/>
                          </a:solidFill>
                          <a:effectLst/>
                          <a:latin typeface="+mn-lt"/>
                        </a:rPr>
                        <a:t>3,38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6313923"/>
                  </a:ext>
                </a:extLst>
              </a:tr>
              <a:tr h="316259">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3594071"/>
                  </a:ext>
                </a:extLst>
              </a:tr>
              <a:tr h="302508">
                <a:tc>
                  <a:txBody>
                    <a:bodyPr/>
                    <a:lstStyle/>
                    <a:p>
                      <a:pPr algn="ctr" fontAlgn="b"/>
                      <a:r>
                        <a:rPr lang="sv-SE" sz="1200" b="0" i="0" u="none" strike="noStrike">
                          <a:solidFill>
                            <a:srgbClr val="000000"/>
                          </a:solidFill>
                          <a:effectLst/>
                          <a:latin typeface="+mn-lt"/>
                        </a:rPr>
                        <a:t>504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b="0" i="0" u="none" strike="noStrike">
                          <a:solidFill>
                            <a:srgbClr val="000000"/>
                          </a:solidFill>
                          <a:effectLst/>
                          <a:latin typeface="+mn-lt"/>
                        </a:rPr>
                        <a:t>46%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b="0" i="0" u="none" strike="noStrike">
                          <a:solidFill>
                            <a:srgbClr val="000000"/>
                          </a:solidFill>
                          <a:effectLst/>
                          <a:latin typeface="+mn-lt"/>
                        </a:rPr>
                        <a:t>3,81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337315"/>
                  </a:ext>
                </a:extLst>
              </a:tr>
              <a:tr h="309383">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0563591"/>
                  </a:ext>
                </a:extLst>
              </a:tr>
              <a:tr h="330009">
                <a:tc>
                  <a:txBody>
                    <a:bodyPr/>
                    <a:lstStyle/>
                    <a:p>
                      <a:pPr algn="ctr" fontAlgn="b"/>
                      <a:r>
                        <a:rPr lang="sv-SE" sz="1200" b="0" i="0" u="none" strike="noStrike">
                          <a:solidFill>
                            <a:srgbClr val="000000"/>
                          </a:solidFill>
                          <a:effectLst/>
                          <a:latin typeface="+mn-lt"/>
                        </a:rPr>
                        <a:t>505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b="0" i="0" u="none" strike="noStrike">
                          <a:solidFill>
                            <a:srgbClr val="000000"/>
                          </a:solidFill>
                          <a:effectLst/>
                          <a:latin typeface="+mn-lt"/>
                        </a:rPr>
                        <a:t>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b="0" i="0" u="none" strike="noStrike">
                          <a:solidFill>
                            <a:srgbClr val="000000"/>
                          </a:solidFill>
                          <a:effectLst/>
                          <a:latin typeface="+mn-lt"/>
                        </a:rPr>
                        <a:t>4,08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449341"/>
                  </a:ext>
                </a:extLst>
              </a:tr>
              <a:tr h="302509">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8671083"/>
                  </a:ext>
                </a:extLst>
              </a:tr>
              <a:tr h="309383">
                <a:tc>
                  <a:txBody>
                    <a:bodyPr/>
                    <a:lstStyle/>
                    <a:p>
                      <a:pPr algn="ctr" fontAlgn="b"/>
                      <a:r>
                        <a:rPr lang="sv-SE" sz="1200" b="0" i="0" u="none" strike="noStrike">
                          <a:solidFill>
                            <a:srgbClr val="000000"/>
                          </a:solidFill>
                          <a:effectLst/>
                          <a:latin typeface="+mn-lt"/>
                        </a:rPr>
                        <a:t>500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b="0" i="0" u="none" strike="noStrike">
                          <a:solidFill>
                            <a:srgbClr val="000000"/>
                          </a:solidFill>
                          <a:effectLst/>
                          <a:latin typeface="+mn-lt"/>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b="0" i="0" u="none" strike="noStrike">
                          <a:solidFill>
                            <a:srgbClr val="000000"/>
                          </a:solidFill>
                          <a:effectLst/>
                          <a:latin typeface="+mn-lt"/>
                        </a:rPr>
                        <a:t>3,13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9535245"/>
                  </a:ext>
                </a:extLst>
              </a:tr>
              <a:tr h="309384">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6633008"/>
                  </a:ext>
                </a:extLst>
              </a:tr>
              <a:tr h="288757">
                <a:tc>
                  <a:txBody>
                    <a:bodyPr/>
                    <a:lstStyle/>
                    <a:p>
                      <a:pPr algn="ctr" fontAlgn="b"/>
                      <a:r>
                        <a:rPr lang="sv-SE" sz="1200" b="0" i="0" u="none" strike="noStrike">
                          <a:solidFill>
                            <a:srgbClr val="000000"/>
                          </a:solidFill>
                          <a:effectLst/>
                          <a:latin typeface="+mn-lt"/>
                        </a:rPr>
                        <a:t>500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b="0" i="0" u="none" strike="noStrike">
                          <a:solidFill>
                            <a:srgbClr val="000000"/>
                          </a:solidFill>
                          <a:effectLst/>
                          <a:latin typeface="+mn-lt"/>
                        </a:rPr>
                        <a:t>35%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b="0" i="0" u="none" strike="noStrike">
                          <a:solidFill>
                            <a:srgbClr val="000000"/>
                          </a:solidFill>
                          <a:effectLst/>
                          <a:latin typeface="+mn-lt"/>
                        </a:rPr>
                        <a:t>3,35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6863271"/>
                  </a:ext>
                </a:extLst>
              </a:tr>
              <a:tr h="323134">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sv-SE" sz="12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3027872"/>
                  </a:ext>
                </a:extLst>
              </a:tr>
              <a:tr h="302509">
                <a:tc>
                  <a:txBody>
                    <a:bodyPr/>
                    <a:lstStyle/>
                    <a:p>
                      <a:pPr algn="ctr" fontAlgn="b"/>
                      <a:r>
                        <a:rPr lang="sv-SE" sz="1200" b="0" i="0" u="none" strike="noStrike">
                          <a:solidFill>
                            <a:srgbClr val="000000"/>
                          </a:solidFill>
                          <a:effectLst/>
                          <a:latin typeface="+mn-lt"/>
                        </a:rPr>
                        <a:t>504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b="0" i="0" u="none" strike="noStrike">
                          <a:solidFill>
                            <a:srgbClr val="000000"/>
                          </a:solidFill>
                          <a:effectLst/>
                          <a:latin typeface="+mn-lt"/>
                        </a:rPr>
                        <a:t>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200" b="0" i="0" u="none" strike="noStrike" dirty="0">
                          <a:solidFill>
                            <a:srgbClr val="000000"/>
                          </a:solidFill>
                          <a:effectLst/>
                          <a:latin typeface="+mn-lt"/>
                        </a:rPr>
                        <a:t>4,02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3372018"/>
                  </a:ext>
                </a:extLst>
              </a:tr>
            </a:tbl>
          </a:graphicData>
        </a:graphic>
      </p:graphicFrame>
    </p:spTree>
    <p:extLst>
      <p:ext uri="{BB962C8B-B14F-4D97-AF65-F5344CB8AC3E}">
        <p14:creationId xmlns:p14="http://schemas.microsoft.com/office/powerpoint/2010/main" val="3939753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D885C6-4D00-4543-9A52-A150524CE2E0}"/>
              </a:ext>
            </a:extLst>
          </p:cNvPr>
          <p:cNvSpPr>
            <a:spLocks noGrp="1"/>
          </p:cNvSpPr>
          <p:nvPr>
            <p:ph type="title"/>
          </p:nvPr>
        </p:nvSpPr>
        <p:spPr>
          <a:xfrm>
            <a:off x="1614363" y="543235"/>
            <a:ext cx="10925627" cy="907193"/>
          </a:xfrm>
        </p:spPr>
        <p:txBody>
          <a:bodyPr vert="horz" lIns="91440" tIns="45720" rIns="91440" bIns="45720" rtlCol="0" anchor="b">
            <a:normAutofit/>
          </a:bodyPr>
          <a:lstStyle/>
          <a:p>
            <a:r>
              <a:rPr lang="sv-SE" dirty="0"/>
              <a:t>Talboken</a:t>
            </a:r>
          </a:p>
        </p:txBody>
      </p:sp>
      <p:graphicFrame>
        <p:nvGraphicFramePr>
          <p:cNvPr id="8" name="Tabell 7">
            <a:extLst>
              <a:ext uri="{FF2B5EF4-FFF2-40B4-BE49-F238E27FC236}">
                <a16:creationId xmlns:a16="http://schemas.microsoft.com/office/drawing/2014/main" id="{CFB64D56-87DB-2B40-9EDD-4CA03C37F7D3}"/>
              </a:ext>
            </a:extLst>
          </p:cNvPr>
          <p:cNvGraphicFramePr>
            <a:graphicFrameLocks noGrp="1"/>
          </p:cNvGraphicFramePr>
          <p:nvPr>
            <p:extLst>
              <p:ext uri="{D42A27DB-BD31-4B8C-83A1-F6EECF244321}">
                <p14:modId xmlns:p14="http://schemas.microsoft.com/office/powerpoint/2010/main" val="3972688609"/>
              </p:ext>
            </p:extLst>
          </p:nvPr>
        </p:nvGraphicFramePr>
        <p:xfrm>
          <a:off x="1614363" y="1858896"/>
          <a:ext cx="8395591" cy="3038541"/>
        </p:xfrm>
        <a:graphic>
          <a:graphicData uri="http://schemas.openxmlformats.org/drawingml/2006/table">
            <a:tbl>
              <a:tblPr firstRow="1" bandRow="1">
                <a:tableStyleId>{7DF18680-E054-41AD-8BC1-D1AEF772440D}</a:tableStyleId>
              </a:tblPr>
              <a:tblGrid>
                <a:gridCol w="2639931">
                  <a:extLst>
                    <a:ext uri="{9D8B030D-6E8A-4147-A177-3AD203B41FA5}">
                      <a16:colId xmlns:a16="http://schemas.microsoft.com/office/drawing/2014/main" val="1159429802"/>
                    </a:ext>
                  </a:extLst>
                </a:gridCol>
                <a:gridCol w="575566">
                  <a:extLst>
                    <a:ext uri="{9D8B030D-6E8A-4147-A177-3AD203B41FA5}">
                      <a16:colId xmlns:a16="http://schemas.microsoft.com/office/drawing/2014/main" val="2164895139"/>
                    </a:ext>
                  </a:extLst>
                </a:gridCol>
                <a:gridCol w="575566">
                  <a:extLst>
                    <a:ext uri="{9D8B030D-6E8A-4147-A177-3AD203B41FA5}">
                      <a16:colId xmlns:a16="http://schemas.microsoft.com/office/drawing/2014/main" val="3977316141"/>
                    </a:ext>
                  </a:extLst>
                </a:gridCol>
                <a:gridCol w="575566">
                  <a:extLst>
                    <a:ext uri="{9D8B030D-6E8A-4147-A177-3AD203B41FA5}">
                      <a16:colId xmlns:a16="http://schemas.microsoft.com/office/drawing/2014/main" val="1115663435"/>
                    </a:ext>
                  </a:extLst>
                </a:gridCol>
                <a:gridCol w="575566">
                  <a:extLst>
                    <a:ext uri="{9D8B030D-6E8A-4147-A177-3AD203B41FA5}">
                      <a16:colId xmlns:a16="http://schemas.microsoft.com/office/drawing/2014/main" val="3279052059"/>
                    </a:ext>
                  </a:extLst>
                </a:gridCol>
                <a:gridCol w="575566">
                  <a:extLst>
                    <a:ext uri="{9D8B030D-6E8A-4147-A177-3AD203B41FA5}">
                      <a16:colId xmlns:a16="http://schemas.microsoft.com/office/drawing/2014/main" val="1960000901"/>
                    </a:ext>
                  </a:extLst>
                </a:gridCol>
                <a:gridCol w="575566">
                  <a:extLst>
                    <a:ext uri="{9D8B030D-6E8A-4147-A177-3AD203B41FA5}">
                      <a16:colId xmlns:a16="http://schemas.microsoft.com/office/drawing/2014/main" val="354442134"/>
                    </a:ext>
                  </a:extLst>
                </a:gridCol>
                <a:gridCol w="575566">
                  <a:extLst>
                    <a:ext uri="{9D8B030D-6E8A-4147-A177-3AD203B41FA5}">
                      <a16:colId xmlns:a16="http://schemas.microsoft.com/office/drawing/2014/main" val="4262389095"/>
                    </a:ext>
                  </a:extLst>
                </a:gridCol>
                <a:gridCol w="575566">
                  <a:extLst>
                    <a:ext uri="{9D8B030D-6E8A-4147-A177-3AD203B41FA5}">
                      <a16:colId xmlns:a16="http://schemas.microsoft.com/office/drawing/2014/main" val="3976197383"/>
                    </a:ext>
                  </a:extLst>
                </a:gridCol>
                <a:gridCol w="575566">
                  <a:extLst>
                    <a:ext uri="{9D8B030D-6E8A-4147-A177-3AD203B41FA5}">
                      <a16:colId xmlns:a16="http://schemas.microsoft.com/office/drawing/2014/main" val="577757319"/>
                    </a:ext>
                  </a:extLst>
                </a:gridCol>
                <a:gridCol w="575566">
                  <a:extLst>
                    <a:ext uri="{9D8B030D-6E8A-4147-A177-3AD203B41FA5}">
                      <a16:colId xmlns:a16="http://schemas.microsoft.com/office/drawing/2014/main" val="1200448746"/>
                    </a:ext>
                  </a:extLst>
                </a:gridCol>
              </a:tblGrid>
              <a:tr h="432000">
                <a:tc>
                  <a:txBody>
                    <a:bodyPr/>
                    <a:lstStyle/>
                    <a:p>
                      <a:pPr algn="l" fontAlgn="b"/>
                      <a:endParaRPr lang="sv-SE" sz="12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dirty="0">
                          <a:solidFill>
                            <a:srgbClr val="000000"/>
                          </a:solidFill>
                          <a:effectLst/>
                          <a:latin typeface="Calibri" panose="020F0502020204030204" pitchFamily="34" charset="0"/>
                        </a:rPr>
                        <a:t>Total</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Kvinna</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Man</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Annat</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upp till 25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26 - 35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36 - 45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46 - 55 år</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56 - 65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66 - 75 år</a:t>
                      </a:r>
                    </a:p>
                  </a:txBody>
                  <a:tcPr marL="9525" marR="9525" marT="9525" marB="0" anchor="ctr"/>
                </a:tc>
                <a:extLst>
                  <a:ext uri="{0D108BD9-81ED-4DB2-BD59-A6C34878D82A}">
                    <a16:rowId xmlns:a16="http://schemas.microsoft.com/office/drawing/2014/main" val="2820031394"/>
                  </a:ext>
                </a:extLst>
              </a:tr>
              <a:tr h="273618">
                <a:tc>
                  <a:txBody>
                    <a:bodyPr/>
                    <a:lstStyle/>
                    <a:p>
                      <a:pPr algn="l" fontAlgn="b"/>
                      <a:r>
                        <a:rPr lang="sv-SE" sz="1200" b="0" i="0" u="none" strike="noStrike">
                          <a:solidFill>
                            <a:srgbClr val="000000"/>
                          </a:solidFill>
                          <a:effectLst/>
                          <a:latin typeface="Calibri" panose="020F0502020204030204" pitchFamily="34" charset="0"/>
                        </a:rPr>
                        <a:t>Det är lätt att navigera och hitta i böckerna</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3,4</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3,3</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3,5</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endParaRPr lang="sv-SE"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3,4</a:t>
                      </a:r>
                    </a:p>
                  </a:txBody>
                  <a:tcPr marL="9525" marR="9525" marT="9525" marB="0" anchor="ctr"/>
                </a:tc>
                <a:extLst>
                  <a:ext uri="{0D108BD9-81ED-4DB2-BD59-A6C34878D82A}">
                    <a16:rowId xmlns:a16="http://schemas.microsoft.com/office/drawing/2014/main" val="698318234"/>
                  </a:ext>
                </a:extLst>
              </a:tr>
              <a:tr h="273618">
                <a:tc>
                  <a:txBody>
                    <a:bodyPr/>
                    <a:lstStyle/>
                    <a:p>
                      <a:pPr algn="l" fontAlgn="b"/>
                      <a:r>
                        <a:rPr lang="sv-SE" sz="1200" b="0" i="0" u="none" strike="noStrike">
                          <a:solidFill>
                            <a:srgbClr val="000000"/>
                          </a:solidFill>
                          <a:effectLst/>
                          <a:latin typeface="Calibri" panose="020F0502020204030204" pitchFamily="34" charset="0"/>
                        </a:rPr>
                        <a:t>Möjligheten att anpassa textstorleken fungerar bra</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3,8</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3,8</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3,9</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endParaRPr lang="sv-SE"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3,8</a:t>
                      </a:r>
                    </a:p>
                  </a:txBody>
                  <a:tcPr marL="9525" marR="9525" marT="9525" marB="0" anchor="ctr"/>
                </a:tc>
                <a:extLst>
                  <a:ext uri="{0D108BD9-81ED-4DB2-BD59-A6C34878D82A}">
                    <a16:rowId xmlns:a16="http://schemas.microsoft.com/office/drawing/2014/main" val="2442853965"/>
                  </a:ext>
                </a:extLst>
              </a:tr>
              <a:tr h="273618">
                <a:tc>
                  <a:txBody>
                    <a:bodyPr/>
                    <a:lstStyle/>
                    <a:p>
                      <a:pPr algn="l" fontAlgn="b"/>
                      <a:r>
                        <a:rPr lang="sv-SE" sz="1200" b="0" i="0" u="none" strike="noStrike">
                          <a:solidFill>
                            <a:srgbClr val="000000"/>
                          </a:solidFill>
                          <a:effectLst/>
                          <a:latin typeface="Calibri" panose="020F0502020204030204" pitchFamily="34" charset="0"/>
                        </a:rPr>
                        <a:t>Läshastigheten passar mina behov och önskemål bra</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4,1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4,0</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4,2</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endParaRPr lang="sv-SE"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4,2</a:t>
                      </a:r>
                    </a:p>
                  </a:txBody>
                  <a:tcPr marL="9525" marR="9525" marT="9525" marB="0" anchor="ctr"/>
                </a:tc>
                <a:extLst>
                  <a:ext uri="{0D108BD9-81ED-4DB2-BD59-A6C34878D82A}">
                    <a16:rowId xmlns:a16="http://schemas.microsoft.com/office/drawing/2014/main" val="2460441863"/>
                  </a:ext>
                </a:extLst>
              </a:tr>
              <a:tr h="273618">
                <a:tc>
                  <a:txBody>
                    <a:bodyPr/>
                    <a:lstStyle/>
                    <a:p>
                      <a:pPr algn="l" fontAlgn="b"/>
                      <a:r>
                        <a:rPr lang="sv-SE" sz="1200" b="0" i="0" u="none" strike="noStrike">
                          <a:solidFill>
                            <a:srgbClr val="000000"/>
                          </a:solidFill>
                          <a:effectLst/>
                          <a:latin typeface="Calibri" panose="020F0502020204030204" pitchFamily="34" charset="0"/>
                        </a:rPr>
                        <a:t>Det är enkelt att hoppa över referenser och fotnoter i böckerna</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3,1</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3,3</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endParaRPr lang="sv-SE"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3,4</a:t>
                      </a:r>
                    </a:p>
                  </a:txBody>
                  <a:tcPr marL="9525" marR="9525" marT="9525" marB="0" anchor="ctr"/>
                </a:tc>
                <a:extLst>
                  <a:ext uri="{0D108BD9-81ED-4DB2-BD59-A6C34878D82A}">
                    <a16:rowId xmlns:a16="http://schemas.microsoft.com/office/drawing/2014/main" val="2998486039"/>
                  </a:ext>
                </a:extLst>
              </a:tr>
              <a:tr h="273618">
                <a:tc>
                  <a:txBody>
                    <a:bodyPr/>
                    <a:lstStyle/>
                    <a:p>
                      <a:pPr algn="l" fontAlgn="b"/>
                      <a:r>
                        <a:rPr lang="sv-SE" sz="1200" b="0" i="0" u="none" strike="noStrike">
                          <a:solidFill>
                            <a:srgbClr val="000000"/>
                          </a:solidFill>
                          <a:effectLst/>
                          <a:latin typeface="Calibri" panose="020F0502020204030204" pitchFamily="34" charset="0"/>
                        </a:rPr>
                        <a:t>Beskrivningar av bilder och illustrationer i boken underlättar tillgängligheten till boken</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3,4</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3,4</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3,3</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endParaRPr lang="sv-SE"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3,6</a:t>
                      </a:r>
                    </a:p>
                  </a:txBody>
                  <a:tcPr marL="9525" marR="9525" marT="9525" marB="0" anchor="ctr"/>
                </a:tc>
                <a:extLst>
                  <a:ext uri="{0D108BD9-81ED-4DB2-BD59-A6C34878D82A}">
                    <a16:rowId xmlns:a16="http://schemas.microsoft.com/office/drawing/2014/main" val="2688702048"/>
                  </a:ext>
                </a:extLst>
              </a:tr>
              <a:tr h="273618">
                <a:tc>
                  <a:txBody>
                    <a:bodyPr/>
                    <a:lstStyle/>
                    <a:p>
                      <a:pPr algn="l" fontAlgn="b"/>
                      <a:r>
                        <a:rPr lang="sv-SE" sz="1200" b="0" i="0" u="none" strike="noStrike">
                          <a:solidFill>
                            <a:srgbClr val="000000"/>
                          </a:solidFill>
                          <a:effectLst/>
                          <a:latin typeface="Calibri" panose="020F0502020204030204" pitchFamily="34" charset="0"/>
                        </a:rPr>
                        <a:t>Det är lätt att använda MTM:s talböcker</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4,0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4,0</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4,1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endParaRPr lang="sv-SE"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4,2</a:t>
                      </a:r>
                    </a:p>
                  </a:txBody>
                  <a:tcPr marL="9525" marR="9525" marT="9525" marB="0" anchor="ctr"/>
                </a:tc>
                <a:extLst>
                  <a:ext uri="{0D108BD9-81ED-4DB2-BD59-A6C34878D82A}">
                    <a16:rowId xmlns:a16="http://schemas.microsoft.com/office/drawing/2014/main" val="2764284058"/>
                  </a:ext>
                </a:extLst>
              </a:tr>
              <a:tr h="273618">
                <a:tc>
                  <a:txBody>
                    <a:bodyPr/>
                    <a:lstStyle/>
                    <a:p>
                      <a:pPr algn="l" fontAlgn="b"/>
                      <a:r>
                        <a:rPr lang="sv-SE" sz="1200" b="0" i="0" u="none" strike="noStrike">
                          <a:solidFill>
                            <a:srgbClr val="000000"/>
                          </a:solidFill>
                          <a:effectLst/>
                          <a:latin typeface="Calibri" panose="020F0502020204030204" pitchFamily="34" charset="0"/>
                        </a:rPr>
                        <a:t>Lägsta antal svar</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dirty="0">
                          <a:solidFill>
                            <a:srgbClr val="000000"/>
                          </a:solidFill>
                          <a:effectLst/>
                          <a:latin typeface="Calibri" panose="020F0502020204030204" pitchFamily="34" charset="0"/>
                        </a:rPr>
                        <a:t>271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181</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85</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56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23</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25</a:t>
                      </a:r>
                    </a:p>
                  </a:txBody>
                  <a:tcPr marL="9525" marR="9525" marT="9525" marB="0" anchor="ctr"/>
                </a:tc>
                <a:extLst>
                  <a:ext uri="{0D108BD9-81ED-4DB2-BD59-A6C34878D82A}">
                    <a16:rowId xmlns:a16="http://schemas.microsoft.com/office/drawing/2014/main" val="1102485750"/>
                  </a:ext>
                </a:extLst>
              </a:tr>
            </a:tbl>
          </a:graphicData>
        </a:graphic>
      </p:graphicFrame>
    </p:spTree>
    <p:extLst>
      <p:ext uri="{BB962C8B-B14F-4D97-AF65-F5344CB8AC3E}">
        <p14:creationId xmlns:p14="http://schemas.microsoft.com/office/powerpoint/2010/main" val="3349283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F94E11-CC33-B04D-B4AA-0538D2EAAD16}"/>
              </a:ext>
            </a:extLst>
          </p:cNvPr>
          <p:cNvSpPr>
            <a:spLocks noGrp="1"/>
          </p:cNvSpPr>
          <p:nvPr>
            <p:ph type="title"/>
          </p:nvPr>
        </p:nvSpPr>
        <p:spPr>
          <a:xfrm>
            <a:off x="1620838" y="622062"/>
            <a:ext cx="10925627" cy="907193"/>
          </a:xfrm>
        </p:spPr>
        <p:txBody>
          <a:bodyPr vert="horz" lIns="91440" tIns="45720" rIns="91440" bIns="45720" rtlCol="0" anchor="b">
            <a:normAutofit/>
          </a:bodyPr>
          <a:lstStyle/>
          <a:p>
            <a:r>
              <a:rPr lang="sv-SE" dirty="0"/>
              <a:t>Talboken</a:t>
            </a:r>
          </a:p>
        </p:txBody>
      </p:sp>
      <p:graphicFrame>
        <p:nvGraphicFramePr>
          <p:cNvPr id="13" name="Tabell 12">
            <a:extLst>
              <a:ext uri="{FF2B5EF4-FFF2-40B4-BE49-F238E27FC236}">
                <a16:creationId xmlns:a16="http://schemas.microsoft.com/office/drawing/2014/main" id="{E804B1DD-8893-8848-9336-0D63775AC867}"/>
              </a:ext>
            </a:extLst>
          </p:cNvPr>
          <p:cNvGraphicFramePr>
            <a:graphicFrameLocks noGrp="1"/>
          </p:cNvGraphicFramePr>
          <p:nvPr/>
        </p:nvGraphicFramePr>
        <p:xfrm>
          <a:off x="1620838" y="1872615"/>
          <a:ext cx="8920800" cy="3112771"/>
        </p:xfrm>
        <a:graphic>
          <a:graphicData uri="http://schemas.openxmlformats.org/drawingml/2006/table">
            <a:tbl>
              <a:tblPr firstRow="1" bandRow="1">
                <a:tableStyleId>{7DF18680-E054-41AD-8BC1-D1AEF772440D}</a:tableStyleId>
              </a:tblPr>
              <a:tblGrid>
                <a:gridCol w="2476800">
                  <a:extLst>
                    <a:ext uri="{9D8B030D-6E8A-4147-A177-3AD203B41FA5}">
                      <a16:colId xmlns:a16="http://schemas.microsoft.com/office/drawing/2014/main" val="1159429802"/>
                    </a:ext>
                  </a:extLst>
                </a:gridCol>
                <a:gridCol w="1288800">
                  <a:extLst>
                    <a:ext uri="{9D8B030D-6E8A-4147-A177-3AD203B41FA5}">
                      <a16:colId xmlns:a16="http://schemas.microsoft.com/office/drawing/2014/main" val="2021594479"/>
                    </a:ext>
                  </a:extLst>
                </a:gridCol>
                <a:gridCol w="1288800">
                  <a:extLst>
                    <a:ext uri="{9D8B030D-6E8A-4147-A177-3AD203B41FA5}">
                      <a16:colId xmlns:a16="http://schemas.microsoft.com/office/drawing/2014/main" val="219397501"/>
                    </a:ext>
                  </a:extLst>
                </a:gridCol>
                <a:gridCol w="1288800">
                  <a:extLst>
                    <a:ext uri="{9D8B030D-6E8A-4147-A177-3AD203B41FA5}">
                      <a16:colId xmlns:a16="http://schemas.microsoft.com/office/drawing/2014/main" val="2164895139"/>
                    </a:ext>
                  </a:extLst>
                </a:gridCol>
                <a:gridCol w="1288800">
                  <a:extLst>
                    <a:ext uri="{9D8B030D-6E8A-4147-A177-3AD203B41FA5}">
                      <a16:colId xmlns:a16="http://schemas.microsoft.com/office/drawing/2014/main" val="3977316141"/>
                    </a:ext>
                  </a:extLst>
                </a:gridCol>
                <a:gridCol w="1288800">
                  <a:extLst>
                    <a:ext uri="{9D8B030D-6E8A-4147-A177-3AD203B41FA5}">
                      <a16:colId xmlns:a16="http://schemas.microsoft.com/office/drawing/2014/main" val="3227946563"/>
                    </a:ext>
                  </a:extLst>
                </a:gridCol>
              </a:tblGrid>
              <a:tr h="432000">
                <a:tc>
                  <a:txBody>
                    <a:bodyPr/>
                    <a:lstStyle/>
                    <a:p>
                      <a:pPr algn="l" fontAlgn="b"/>
                      <a:endParaRPr lang="sv-SE" sz="12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Via app</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Webbspelaren</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EasyReader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Med annat läsprogram</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Via Daisy</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820031394"/>
                  </a:ext>
                </a:extLst>
              </a:tr>
              <a:tr h="246181">
                <a:tc>
                  <a:txBody>
                    <a:bodyPr/>
                    <a:lstStyle/>
                    <a:p>
                      <a:pPr algn="l" fontAlgn="b"/>
                      <a:r>
                        <a:rPr lang="sv-SE" sz="1200" b="0" i="0" u="none" strike="noStrike">
                          <a:solidFill>
                            <a:srgbClr val="000000"/>
                          </a:solidFill>
                          <a:effectLst/>
                          <a:latin typeface="Calibri" panose="020F0502020204030204" pitchFamily="34" charset="0"/>
                        </a:rPr>
                        <a:t>Det är lätt att navigera och hitta i böckerna</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3,3</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3,7</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698318234"/>
                  </a:ext>
                </a:extLst>
              </a:tr>
              <a:tr h="246181">
                <a:tc>
                  <a:txBody>
                    <a:bodyPr/>
                    <a:lstStyle/>
                    <a:p>
                      <a:pPr algn="l" fontAlgn="b"/>
                      <a:r>
                        <a:rPr lang="sv-SE" sz="1200" b="0" i="0" u="none" strike="noStrike">
                          <a:solidFill>
                            <a:srgbClr val="000000"/>
                          </a:solidFill>
                          <a:effectLst/>
                          <a:latin typeface="Calibri" panose="020F0502020204030204" pitchFamily="34" charset="0"/>
                        </a:rPr>
                        <a:t>Möjligheten att anpassa textstorleken fungerar bra</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3,8</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4,2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3,4</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442853965"/>
                  </a:ext>
                </a:extLst>
              </a:tr>
              <a:tr h="246181">
                <a:tc>
                  <a:txBody>
                    <a:bodyPr/>
                    <a:lstStyle/>
                    <a:p>
                      <a:pPr algn="l" fontAlgn="b"/>
                      <a:r>
                        <a:rPr lang="sv-SE" sz="1200" b="0" i="0" u="none" strike="noStrike">
                          <a:solidFill>
                            <a:srgbClr val="000000"/>
                          </a:solidFill>
                          <a:effectLst/>
                          <a:latin typeface="Calibri" panose="020F0502020204030204" pitchFamily="34" charset="0"/>
                        </a:rPr>
                        <a:t>Läshastigheten passar mina behov och önskemål bra</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4,1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3,9</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4,2</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460441863"/>
                  </a:ext>
                </a:extLst>
              </a:tr>
              <a:tr h="246181">
                <a:tc>
                  <a:txBody>
                    <a:bodyPr/>
                    <a:lstStyle/>
                    <a:p>
                      <a:pPr algn="l" fontAlgn="b"/>
                      <a:r>
                        <a:rPr lang="sv-SE" sz="1200" b="0" i="0" u="none" strike="noStrike">
                          <a:solidFill>
                            <a:srgbClr val="000000"/>
                          </a:solidFill>
                          <a:effectLst/>
                          <a:latin typeface="Calibri" panose="020F0502020204030204" pitchFamily="34" charset="0"/>
                        </a:rPr>
                        <a:t>Det är enkelt att hoppa över referenser och fotnoter i böckerna</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2,8</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2,8</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998486039"/>
                  </a:ext>
                </a:extLst>
              </a:tr>
              <a:tr h="246181">
                <a:tc>
                  <a:txBody>
                    <a:bodyPr/>
                    <a:lstStyle/>
                    <a:p>
                      <a:pPr algn="l" fontAlgn="b"/>
                      <a:r>
                        <a:rPr lang="sv-SE" sz="1200" b="0" i="0" u="none" strike="noStrike">
                          <a:solidFill>
                            <a:srgbClr val="000000"/>
                          </a:solidFill>
                          <a:effectLst/>
                          <a:latin typeface="Calibri" panose="020F0502020204030204" pitchFamily="34" charset="0"/>
                        </a:rPr>
                        <a:t>Beskrivningar av bilder och illustrationer i boken underlättar tillgängligheten till boken</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3,2</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3,7</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1524603025"/>
                  </a:ext>
                </a:extLst>
              </a:tr>
              <a:tr h="246181">
                <a:tc>
                  <a:txBody>
                    <a:bodyPr/>
                    <a:lstStyle/>
                    <a:p>
                      <a:pPr algn="l" fontAlgn="b"/>
                      <a:r>
                        <a:rPr lang="sv-SE" sz="1200" b="0" i="0" u="none" strike="noStrike">
                          <a:solidFill>
                            <a:srgbClr val="000000"/>
                          </a:solidFill>
                          <a:effectLst/>
                          <a:latin typeface="Calibri" panose="020F0502020204030204" pitchFamily="34" charset="0"/>
                        </a:rPr>
                        <a:t>Det är lätt att använda MTM:s talböcker</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4,0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3,9</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4,0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4,2</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74540495"/>
                  </a:ext>
                </a:extLst>
              </a:tr>
              <a:tr h="246181">
                <a:tc>
                  <a:txBody>
                    <a:bodyPr/>
                    <a:lstStyle/>
                    <a:p>
                      <a:pPr algn="l" fontAlgn="b"/>
                      <a:r>
                        <a:rPr lang="sv-SE" sz="1200" b="0" i="0" u="none" strike="noStrike">
                          <a:solidFill>
                            <a:srgbClr val="000000"/>
                          </a:solidFill>
                          <a:effectLst/>
                          <a:latin typeface="Calibri" panose="020F0502020204030204" pitchFamily="34" charset="0"/>
                        </a:rPr>
                        <a:t>Lägsta antal svar</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216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79</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1858962741"/>
                  </a:ext>
                </a:extLst>
              </a:tr>
            </a:tbl>
          </a:graphicData>
        </a:graphic>
      </p:graphicFrame>
    </p:spTree>
    <p:extLst>
      <p:ext uri="{BB962C8B-B14F-4D97-AF65-F5344CB8AC3E}">
        <p14:creationId xmlns:p14="http://schemas.microsoft.com/office/powerpoint/2010/main" val="39082384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1620243" y="441325"/>
            <a:ext cx="8543925" cy="935038"/>
          </a:xfrm>
        </p:spPr>
        <p:txBody>
          <a:bodyPr/>
          <a:lstStyle/>
          <a:p>
            <a:r>
              <a:rPr lang="sv-SE" dirty="0"/>
              <a:t>Åtgärdsmatris</a:t>
            </a:r>
          </a:p>
        </p:txBody>
      </p:sp>
      <p:graphicFrame>
        <p:nvGraphicFramePr>
          <p:cNvPr id="11" name="Diagram 10" descr="Åtgärdsmatris.">
            <a:extLst>
              <a:ext uri="{FF2B5EF4-FFF2-40B4-BE49-F238E27FC236}">
                <a16:creationId xmlns:a16="http://schemas.microsoft.com/office/drawing/2014/main" id="{634B8C5C-10BF-6348-8110-B8F769B2A9E0}"/>
              </a:ext>
            </a:extLst>
          </p:cNvPr>
          <p:cNvGraphicFramePr/>
          <p:nvPr>
            <p:extLst>
              <p:ext uri="{D42A27DB-BD31-4B8C-83A1-F6EECF244321}">
                <p14:modId xmlns:p14="http://schemas.microsoft.com/office/powerpoint/2010/main" val="1950684240"/>
              </p:ext>
            </p:extLst>
          </p:nvPr>
        </p:nvGraphicFramePr>
        <p:xfrm>
          <a:off x="477838" y="1628775"/>
          <a:ext cx="6193903" cy="48634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ell 5">
            <a:extLst>
              <a:ext uri="{FF2B5EF4-FFF2-40B4-BE49-F238E27FC236}">
                <a16:creationId xmlns:a16="http://schemas.microsoft.com/office/drawing/2014/main" id="{67D572D9-AB89-C544-ADAD-0E19B151BDAF}"/>
              </a:ext>
            </a:extLst>
          </p:cNvPr>
          <p:cNvGraphicFramePr>
            <a:graphicFrameLocks noGrp="1"/>
          </p:cNvGraphicFramePr>
          <p:nvPr>
            <p:extLst>
              <p:ext uri="{D42A27DB-BD31-4B8C-83A1-F6EECF244321}">
                <p14:modId xmlns:p14="http://schemas.microsoft.com/office/powerpoint/2010/main" val="2530382891"/>
              </p:ext>
            </p:extLst>
          </p:nvPr>
        </p:nvGraphicFramePr>
        <p:xfrm>
          <a:off x="6958938" y="1374776"/>
          <a:ext cx="4409278" cy="4907280"/>
        </p:xfrm>
        <a:graphic>
          <a:graphicData uri="http://schemas.openxmlformats.org/drawingml/2006/table">
            <a:tbl>
              <a:tblPr>
                <a:tableStyleId>{5C22544A-7EE6-4342-B048-85BDC9FD1C3A}</a:tableStyleId>
              </a:tblPr>
              <a:tblGrid>
                <a:gridCol w="464687">
                  <a:extLst>
                    <a:ext uri="{9D8B030D-6E8A-4147-A177-3AD203B41FA5}">
                      <a16:colId xmlns:a16="http://schemas.microsoft.com/office/drawing/2014/main" val="598407247"/>
                    </a:ext>
                  </a:extLst>
                </a:gridCol>
                <a:gridCol w="3944591">
                  <a:extLst>
                    <a:ext uri="{9D8B030D-6E8A-4147-A177-3AD203B41FA5}">
                      <a16:colId xmlns:a16="http://schemas.microsoft.com/office/drawing/2014/main" val="2718975654"/>
                    </a:ext>
                  </a:extLst>
                </a:gridCol>
              </a:tblGrid>
              <a:tr h="180000">
                <a:tc>
                  <a:txBody>
                    <a:bodyPr/>
                    <a:lstStyle/>
                    <a:p>
                      <a:pPr algn="ctr" fontAlgn="b"/>
                      <a:r>
                        <a:rPr lang="sv-SE" sz="700" u="none" strike="noStrike" dirty="0">
                          <a:effectLst/>
                        </a:rPr>
                        <a:t>1</a:t>
                      </a:r>
                      <a:endParaRPr lang="sv-SE" sz="700" b="0" i="0" u="none" strike="noStrike" dirty="0">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sv-SE" sz="800" u="none" strike="noStrike" dirty="0">
                          <a:effectLst/>
                        </a:rPr>
                        <a:t>Ljudstyrkan/Volymen är jämn under hela talboken</a:t>
                      </a:r>
                      <a:endParaRPr lang="sv-SE" sz="800" b="0" i="0" u="none" strike="noStrike" dirty="0">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3528598"/>
                  </a:ext>
                </a:extLst>
              </a:tr>
              <a:tr h="180000">
                <a:tc>
                  <a:txBody>
                    <a:bodyPr/>
                    <a:lstStyle/>
                    <a:p>
                      <a:pPr algn="ctr" fontAlgn="b"/>
                      <a:r>
                        <a:rPr lang="sv-SE" sz="700" u="none" strike="noStrike">
                          <a:effectLst/>
                        </a:rPr>
                        <a:t>2</a:t>
                      </a:r>
                      <a:endParaRPr lang="sv-SE" sz="7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sv-SE" sz="800" u="none" strike="noStrike">
                          <a:effectLst/>
                        </a:rPr>
                        <a:t>Det förekommer inte oväntade avbrott i talboken</a:t>
                      </a:r>
                      <a:endParaRPr lang="sv-SE" sz="8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91403477"/>
                  </a:ext>
                </a:extLst>
              </a:tr>
              <a:tr h="180000">
                <a:tc>
                  <a:txBody>
                    <a:bodyPr/>
                    <a:lstStyle/>
                    <a:p>
                      <a:pPr algn="ctr" fontAlgn="b"/>
                      <a:r>
                        <a:rPr lang="sv-SE" sz="700" u="none" strike="noStrike">
                          <a:effectLst/>
                        </a:rPr>
                        <a:t>3</a:t>
                      </a:r>
                      <a:endParaRPr lang="sv-SE" sz="7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sv-SE" sz="800" u="none" strike="noStrike">
                          <a:effectLst/>
                        </a:rPr>
                        <a:t>Det förekommer inte störande ljud i talboken</a:t>
                      </a:r>
                      <a:endParaRPr lang="sv-SE" sz="8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1807555"/>
                  </a:ext>
                </a:extLst>
              </a:tr>
              <a:tr h="180000">
                <a:tc>
                  <a:txBody>
                    <a:bodyPr/>
                    <a:lstStyle/>
                    <a:p>
                      <a:pPr algn="ctr" fontAlgn="b"/>
                      <a:r>
                        <a:rPr lang="sv-SE" sz="700" u="none" strike="noStrike">
                          <a:effectLst/>
                        </a:rPr>
                        <a:t>4</a:t>
                      </a:r>
                      <a:endParaRPr lang="sv-SE" sz="7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sv-SE" sz="800" u="none" strike="noStrike">
                          <a:effectLst/>
                        </a:rPr>
                        <a:t>Ljudkvaliteten är som helhet mycket bra</a:t>
                      </a:r>
                      <a:endParaRPr lang="sv-SE" sz="8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9912905"/>
                  </a:ext>
                </a:extLst>
              </a:tr>
              <a:tr h="180000">
                <a:tc>
                  <a:txBody>
                    <a:bodyPr/>
                    <a:lstStyle/>
                    <a:p>
                      <a:pPr algn="ctr" fontAlgn="b"/>
                      <a:r>
                        <a:rPr lang="sv-SE" sz="700" u="none" strike="noStrike">
                          <a:effectLst/>
                        </a:rPr>
                        <a:t>5</a:t>
                      </a:r>
                      <a:endParaRPr lang="sv-SE" sz="7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sv-SE" sz="800" u="none" strike="noStrike">
                          <a:effectLst/>
                        </a:rPr>
                        <a:t>Röstkvaliteten är bra</a:t>
                      </a:r>
                      <a:endParaRPr lang="sv-SE" sz="8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94929917"/>
                  </a:ext>
                </a:extLst>
              </a:tr>
              <a:tr h="180000">
                <a:tc>
                  <a:txBody>
                    <a:bodyPr/>
                    <a:lstStyle/>
                    <a:p>
                      <a:pPr algn="ctr" fontAlgn="b"/>
                      <a:r>
                        <a:rPr lang="sv-SE" sz="700" u="none" strike="noStrike">
                          <a:effectLst/>
                        </a:rPr>
                        <a:t>6</a:t>
                      </a:r>
                      <a:endParaRPr lang="sv-SE" sz="7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sv-SE" sz="800" u="none" strike="noStrike">
                          <a:effectLst/>
                        </a:rPr>
                        <a:t>Inläsningen har bra flyt</a:t>
                      </a:r>
                      <a:endParaRPr lang="sv-SE" sz="8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88919394"/>
                  </a:ext>
                </a:extLst>
              </a:tr>
              <a:tr h="180000">
                <a:tc>
                  <a:txBody>
                    <a:bodyPr/>
                    <a:lstStyle/>
                    <a:p>
                      <a:pPr algn="ctr" fontAlgn="b"/>
                      <a:r>
                        <a:rPr lang="sv-SE" sz="700" u="none" strike="noStrike">
                          <a:effectLst/>
                        </a:rPr>
                        <a:t>7</a:t>
                      </a:r>
                      <a:endParaRPr lang="sv-SE" sz="7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sv-SE" sz="800" u="none" strike="noStrike">
                          <a:effectLst/>
                        </a:rPr>
                        <a:t>Orden uttalas rätt</a:t>
                      </a:r>
                      <a:endParaRPr lang="sv-SE" sz="8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4470015"/>
                  </a:ext>
                </a:extLst>
              </a:tr>
              <a:tr h="180000">
                <a:tc>
                  <a:txBody>
                    <a:bodyPr/>
                    <a:lstStyle/>
                    <a:p>
                      <a:pPr algn="ctr" fontAlgn="b"/>
                      <a:r>
                        <a:rPr lang="sv-SE" sz="700" u="none" strike="noStrike">
                          <a:effectLst/>
                        </a:rPr>
                        <a:t>8</a:t>
                      </a:r>
                      <a:endParaRPr lang="sv-SE" sz="7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sv-SE" sz="800" u="none" strike="noStrike">
                          <a:effectLst/>
                        </a:rPr>
                        <a:t>Inläsningen är tydlig och det är lätt att förstå innehållet</a:t>
                      </a:r>
                      <a:endParaRPr lang="sv-SE" sz="8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72718195"/>
                  </a:ext>
                </a:extLst>
              </a:tr>
              <a:tr h="180000">
                <a:tc>
                  <a:txBody>
                    <a:bodyPr/>
                    <a:lstStyle/>
                    <a:p>
                      <a:pPr algn="ctr" fontAlgn="b"/>
                      <a:r>
                        <a:rPr lang="sv-SE" sz="700" u="none" strike="noStrike">
                          <a:effectLst/>
                        </a:rPr>
                        <a:t>9</a:t>
                      </a:r>
                      <a:endParaRPr lang="sv-SE" sz="7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sv-SE" sz="800" u="none" strike="noStrike">
                          <a:effectLst/>
                        </a:rPr>
                        <a:t>Inläsaren upprepar sällan ord eller meningar</a:t>
                      </a:r>
                      <a:endParaRPr lang="sv-SE" sz="8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2786094"/>
                  </a:ext>
                </a:extLst>
              </a:tr>
              <a:tr h="180000">
                <a:tc>
                  <a:txBody>
                    <a:bodyPr/>
                    <a:lstStyle/>
                    <a:p>
                      <a:pPr algn="ctr" fontAlgn="b"/>
                      <a:r>
                        <a:rPr lang="sv-SE" sz="700" u="none" strike="noStrike">
                          <a:effectLst/>
                        </a:rPr>
                        <a:t>10</a:t>
                      </a:r>
                      <a:endParaRPr lang="sv-SE" sz="7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sv-SE" sz="800" u="none" strike="noStrike">
                          <a:effectLst/>
                        </a:rPr>
                        <a:t>Inläsningen är som helhet mycket bra</a:t>
                      </a:r>
                      <a:endParaRPr lang="sv-SE" sz="8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4721256"/>
                  </a:ext>
                </a:extLst>
              </a:tr>
              <a:tr h="180000">
                <a:tc>
                  <a:txBody>
                    <a:bodyPr/>
                    <a:lstStyle/>
                    <a:p>
                      <a:pPr algn="ctr" fontAlgn="b"/>
                      <a:r>
                        <a:rPr lang="sv-SE" sz="700" u="none" strike="noStrike">
                          <a:effectLst/>
                        </a:rPr>
                        <a:t>11</a:t>
                      </a:r>
                      <a:endParaRPr lang="sv-SE" sz="7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sv-SE" sz="800" u="none" strike="noStrike">
                          <a:effectLst/>
                        </a:rPr>
                        <a:t>Kvaliteten på talsyntesen är bra</a:t>
                      </a:r>
                      <a:endParaRPr lang="sv-SE" sz="8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027586"/>
                  </a:ext>
                </a:extLst>
              </a:tr>
              <a:tr h="180000">
                <a:tc>
                  <a:txBody>
                    <a:bodyPr/>
                    <a:lstStyle/>
                    <a:p>
                      <a:pPr algn="ctr" fontAlgn="b"/>
                      <a:r>
                        <a:rPr lang="sv-SE" sz="700" u="none" strike="noStrike">
                          <a:effectLst/>
                        </a:rPr>
                        <a:t>12</a:t>
                      </a:r>
                      <a:endParaRPr lang="sv-SE" sz="7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sv-SE" sz="800" u="none" strike="noStrike">
                          <a:effectLst/>
                        </a:rPr>
                        <a:t>Inläsningen har bra flyt</a:t>
                      </a:r>
                      <a:endParaRPr lang="sv-SE" sz="8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79895996"/>
                  </a:ext>
                </a:extLst>
              </a:tr>
              <a:tr h="180000">
                <a:tc>
                  <a:txBody>
                    <a:bodyPr/>
                    <a:lstStyle/>
                    <a:p>
                      <a:pPr algn="ctr" fontAlgn="b"/>
                      <a:r>
                        <a:rPr lang="sv-SE" sz="700" u="none" strike="noStrike">
                          <a:effectLst/>
                        </a:rPr>
                        <a:t>13</a:t>
                      </a:r>
                      <a:endParaRPr lang="sv-SE" sz="7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sv-SE" sz="800" u="none" strike="noStrike">
                          <a:effectLst/>
                        </a:rPr>
                        <a:t>Orden uttalas rätt</a:t>
                      </a:r>
                      <a:endParaRPr lang="sv-SE" sz="8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9907748"/>
                  </a:ext>
                </a:extLst>
              </a:tr>
              <a:tr h="180000">
                <a:tc>
                  <a:txBody>
                    <a:bodyPr/>
                    <a:lstStyle/>
                    <a:p>
                      <a:pPr algn="ctr" fontAlgn="b"/>
                      <a:r>
                        <a:rPr lang="sv-SE" sz="700" u="none" strike="noStrike">
                          <a:effectLst/>
                        </a:rPr>
                        <a:t>14</a:t>
                      </a:r>
                      <a:endParaRPr lang="sv-SE" sz="7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sv-SE" sz="800" u="none" strike="noStrike">
                          <a:effectLst/>
                        </a:rPr>
                        <a:t>Inläsningen är tydlig och det är lätt att förstå innehållet</a:t>
                      </a:r>
                      <a:endParaRPr lang="sv-SE" sz="8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36506042"/>
                  </a:ext>
                </a:extLst>
              </a:tr>
              <a:tr h="180000">
                <a:tc>
                  <a:txBody>
                    <a:bodyPr/>
                    <a:lstStyle/>
                    <a:p>
                      <a:pPr algn="ctr" fontAlgn="b"/>
                      <a:r>
                        <a:rPr lang="sv-SE" sz="700" u="none" strike="noStrike">
                          <a:effectLst/>
                        </a:rPr>
                        <a:t>15</a:t>
                      </a:r>
                      <a:endParaRPr lang="sv-SE" sz="7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sv-SE" sz="800" u="none" strike="noStrike">
                          <a:effectLst/>
                        </a:rPr>
                        <a:t>Inläsningen är som helhet mycket bra</a:t>
                      </a:r>
                      <a:endParaRPr lang="sv-SE" sz="8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55731774"/>
                  </a:ext>
                </a:extLst>
              </a:tr>
              <a:tr h="180000">
                <a:tc>
                  <a:txBody>
                    <a:bodyPr/>
                    <a:lstStyle/>
                    <a:p>
                      <a:pPr algn="ctr" fontAlgn="b"/>
                      <a:r>
                        <a:rPr lang="sv-SE" sz="700" u="none" strike="noStrike">
                          <a:effectLst/>
                        </a:rPr>
                        <a:t>16</a:t>
                      </a:r>
                      <a:endParaRPr lang="sv-SE" sz="7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sv-SE" sz="800" u="none" strike="noStrike">
                          <a:effectLst/>
                        </a:rPr>
                        <a:t>Ljudet följer på ett bra sätt texten i talboken</a:t>
                      </a:r>
                      <a:endParaRPr lang="sv-SE" sz="8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18746465"/>
                  </a:ext>
                </a:extLst>
              </a:tr>
              <a:tr h="180000">
                <a:tc>
                  <a:txBody>
                    <a:bodyPr/>
                    <a:lstStyle/>
                    <a:p>
                      <a:pPr algn="ctr" fontAlgn="b"/>
                      <a:r>
                        <a:rPr lang="sv-SE" sz="700" u="none" strike="noStrike">
                          <a:effectLst/>
                        </a:rPr>
                        <a:t>17</a:t>
                      </a:r>
                      <a:endParaRPr lang="sv-SE" sz="7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sv-SE" sz="800" u="none" strike="noStrike">
                          <a:effectLst/>
                        </a:rPr>
                        <a:t>Alla avsnitt och kapitel finns med i talboken</a:t>
                      </a:r>
                      <a:endParaRPr lang="sv-SE" sz="8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2989708"/>
                  </a:ext>
                </a:extLst>
              </a:tr>
              <a:tr h="180000">
                <a:tc>
                  <a:txBody>
                    <a:bodyPr/>
                    <a:lstStyle/>
                    <a:p>
                      <a:pPr algn="ctr" fontAlgn="b"/>
                      <a:r>
                        <a:rPr lang="sv-SE" sz="700" u="none" strike="noStrike">
                          <a:effectLst/>
                        </a:rPr>
                        <a:t>18</a:t>
                      </a:r>
                      <a:endParaRPr lang="sv-SE" sz="7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sv-SE" sz="800" u="none" strike="noStrike">
                          <a:effectLst/>
                        </a:rPr>
                        <a:t>Det är lätt att navigera och hitta i böckerna</a:t>
                      </a:r>
                      <a:endParaRPr lang="sv-SE" sz="8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3558858"/>
                  </a:ext>
                </a:extLst>
              </a:tr>
              <a:tr h="180000">
                <a:tc>
                  <a:txBody>
                    <a:bodyPr/>
                    <a:lstStyle/>
                    <a:p>
                      <a:pPr algn="ctr" fontAlgn="b"/>
                      <a:r>
                        <a:rPr lang="sv-SE" sz="700" u="none" strike="noStrike">
                          <a:effectLst/>
                        </a:rPr>
                        <a:t>19</a:t>
                      </a:r>
                      <a:endParaRPr lang="sv-SE" sz="7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sv-SE" sz="800" u="none" strike="noStrike">
                          <a:effectLst/>
                        </a:rPr>
                        <a:t>Möjligheten att anpassa textstorleken fungerar bra</a:t>
                      </a:r>
                      <a:endParaRPr lang="sv-SE" sz="8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0445499"/>
                  </a:ext>
                </a:extLst>
              </a:tr>
              <a:tr h="180000">
                <a:tc>
                  <a:txBody>
                    <a:bodyPr/>
                    <a:lstStyle/>
                    <a:p>
                      <a:pPr algn="ctr" fontAlgn="b"/>
                      <a:r>
                        <a:rPr lang="sv-SE" sz="700" u="none" strike="noStrike">
                          <a:effectLst/>
                        </a:rPr>
                        <a:t>20</a:t>
                      </a:r>
                      <a:endParaRPr lang="sv-SE" sz="7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sv-SE" sz="800" u="none" strike="noStrike">
                          <a:effectLst/>
                        </a:rPr>
                        <a:t>Läshastigheten passar mina behov och önskemål bra</a:t>
                      </a:r>
                      <a:endParaRPr lang="sv-SE" sz="8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1491105"/>
                  </a:ext>
                </a:extLst>
              </a:tr>
              <a:tr h="180000">
                <a:tc>
                  <a:txBody>
                    <a:bodyPr/>
                    <a:lstStyle/>
                    <a:p>
                      <a:pPr algn="ctr" fontAlgn="b"/>
                      <a:r>
                        <a:rPr lang="sv-SE" sz="700" u="none" strike="noStrike">
                          <a:effectLst/>
                        </a:rPr>
                        <a:t>21</a:t>
                      </a:r>
                      <a:endParaRPr lang="sv-SE" sz="7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sv-SE" sz="800" u="none" strike="noStrike">
                          <a:effectLst/>
                        </a:rPr>
                        <a:t>Det är enkelt att hoppa över referenser och fotnoter i böckerna</a:t>
                      </a:r>
                      <a:endParaRPr lang="sv-SE" sz="8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86260113"/>
                  </a:ext>
                </a:extLst>
              </a:tr>
              <a:tr h="180000">
                <a:tc>
                  <a:txBody>
                    <a:bodyPr/>
                    <a:lstStyle/>
                    <a:p>
                      <a:pPr algn="ctr" fontAlgn="b"/>
                      <a:r>
                        <a:rPr lang="sv-SE" sz="700" u="none" strike="noStrike">
                          <a:effectLst/>
                        </a:rPr>
                        <a:t>22</a:t>
                      </a:r>
                      <a:endParaRPr lang="sv-SE" sz="7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sv-SE" sz="800" u="none" strike="noStrike">
                          <a:effectLst/>
                        </a:rPr>
                        <a:t>Beskrivningar av bilder och illustrationer i boken underlättar tillgängligheten till boken</a:t>
                      </a:r>
                      <a:endParaRPr lang="sv-SE" sz="8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79998576"/>
                  </a:ext>
                </a:extLst>
              </a:tr>
              <a:tr h="180000">
                <a:tc>
                  <a:txBody>
                    <a:bodyPr/>
                    <a:lstStyle/>
                    <a:p>
                      <a:pPr algn="ctr" fontAlgn="b"/>
                      <a:r>
                        <a:rPr lang="sv-SE" sz="700" u="none" strike="noStrike">
                          <a:effectLst/>
                        </a:rPr>
                        <a:t>23</a:t>
                      </a:r>
                      <a:endParaRPr lang="sv-SE" sz="700" b="0" i="0" u="none" strike="noStrike">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sv-SE" sz="800" u="none" strike="noStrike" dirty="0">
                          <a:effectLst/>
                        </a:rPr>
                        <a:t>Det är lätt att använda MTM:s talböcker</a:t>
                      </a:r>
                      <a:endParaRPr lang="sv-SE" sz="800" b="0" i="0" u="none" strike="noStrike" dirty="0">
                        <a:solidFill>
                          <a:srgbClr val="000000"/>
                        </a:solidFill>
                        <a:effectLst/>
                        <a:latin typeface="Calibri" panose="020F0502020204030204" pitchFamily="34"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91437797"/>
                  </a:ext>
                </a:extLst>
              </a:tr>
            </a:tbl>
          </a:graphicData>
        </a:graphic>
      </p:graphicFrame>
    </p:spTree>
    <p:extLst>
      <p:ext uri="{BB962C8B-B14F-4D97-AF65-F5344CB8AC3E}">
        <p14:creationId xmlns:p14="http://schemas.microsoft.com/office/powerpoint/2010/main" val="872896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112C0E3-FDCF-3C43-8456-4D3B899348AE}"/>
              </a:ext>
            </a:extLst>
          </p:cNvPr>
          <p:cNvSpPr>
            <a:spLocks noGrp="1"/>
          </p:cNvSpPr>
          <p:nvPr>
            <p:ph type="title"/>
          </p:nvPr>
        </p:nvSpPr>
        <p:spPr/>
        <p:txBody>
          <a:bodyPr/>
          <a:lstStyle/>
          <a:p>
            <a:r>
              <a:rPr lang="sv-SE" dirty="0"/>
              <a:t>Bakgrundsfrågor</a:t>
            </a:r>
          </a:p>
        </p:txBody>
      </p:sp>
      <p:sp>
        <p:nvSpPr>
          <p:cNvPr id="5" name="Platshållare för text 4">
            <a:extLst>
              <a:ext uri="{FF2B5EF4-FFF2-40B4-BE49-F238E27FC236}">
                <a16:creationId xmlns:a16="http://schemas.microsoft.com/office/drawing/2014/main" id="{132A1187-31E6-8C45-A3C3-11E58C9C01B9}"/>
              </a:ext>
            </a:extLst>
          </p:cNvPr>
          <p:cNvSpPr>
            <a:spLocks noGrp="1"/>
          </p:cNvSpPr>
          <p:nvPr>
            <p:ph type="body" idx="1"/>
          </p:nvPr>
        </p:nvSpPr>
        <p:spPr/>
        <p:txBody>
          <a:bodyPr/>
          <a:lstStyle/>
          <a:p>
            <a:r>
              <a:rPr lang="sv-SE" dirty="0"/>
              <a:t>Vilket kön identifierar du dig med?</a:t>
            </a:r>
          </a:p>
          <a:p>
            <a:r>
              <a:rPr lang="sv-SE" b="0" dirty="0"/>
              <a:t>Antal svar: 497</a:t>
            </a:r>
          </a:p>
        </p:txBody>
      </p:sp>
      <p:graphicFrame>
        <p:nvGraphicFramePr>
          <p:cNvPr id="8" name="Platshållare för innehåll 7" descr="Tårtdiagram som redovisar fråga om kön.">
            <a:extLst>
              <a:ext uri="{FF2B5EF4-FFF2-40B4-BE49-F238E27FC236}">
                <a16:creationId xmlns:a16="http://schemas.microsoft.com/office/drawing/2014/main" id="{984B7899-7FE9-964E-A4E4-CC966509C069}"/>
              </a:ext>
            </a:extLst>
          </p:cNvPr>
          <p:cNvGraphicFramePr>
            <a:graphicFrameLocks noGrp="1"/>
          </p:cNvGraphicFramePr>
          <p:nvPr>
            <p:ph sz="half" idx="2"/>
            <p:extLst>
              <p:ext uri="{D42A27DB-BD31-4B8C-83A1-F6EECF244321}">
                <p14:modId xmlns:p14="http://schemas.microsoft.com/office/powerpoint/2010/main" val="3020183046"/>
              </p:ext>
            </p:extLst>
          </p:nvPr>
        </p:nvGraphicFramePr>
        <p:xfrm>
          <a:off x="601663" y="2519363"/>
          <a:ext cx="5157787" cy="3684587"/>
        </p:xfrm>
        <a:graphic>
          <a:graphicData uri="http://schemas.openxmlformats.org/drawingml/2006/chart">
            <c:chart xmlns:c="http://schemas.openxmlformats.org/drawingml/2006/chart" xmlns:r="http://schemas.openxmlformats.org/officeDocument/2006/relationships" r:id="rId3"/>
          </a:graphicData>
        </a:graphic>
      </p:graphicFrame>
      <p:sp>
        <p:nvSpPr>
          <p:cNvPr id="7" name="Platshållare för text 4">
            <a:extLst>
              <a:ext uri="{FF2B5EF4-FFF2-40B4-BE49-F238E27FC236}">
                <a16:creationId xmlns:a16="http://schemas.microsoft.com/office/drawing/2014/main" id="{B31CC3ED-046B-2C4B-97CD-8BDD15FD17BB}"/>
              </a:ext>
            </a:extLst>
          </p:cNvPr>
          <p:cNvSpPr txBox="1">
            <a:spLocks/>
          </p:cNvSpPr>
          <p:nvPr/>
        </p:nvSpPr>
        <p:spPr>
          <a:xfrm>
            <a:off x="6066985" y="1640807"/>
            <a:ext cx="5157787"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a:t>Hur gammal är du? </a:t>
            </a:r>
          </a:p>
          <a:p>
            <a:r>
              <a:rPr lang="sv-SE" b="0"/>
              <a:t>Antal svar: 473</a:t>
            </a:r>
          </a:p>
        </p:txBody>
      </p:sp>
      <p:graphicFrame>
        <p:nvGraphicFramePr>
          <p:cNvPr id="9" name="Platshållare för innehåll 8" descr="Stapeldiagram som redovisar respondenternas ålder.">
            <a:extLst>
              <a:ext uri="{FF2B5EF4-FFF2-40B4-BE49-F238E27FC236}">
                <a16:creationId xmlns:a16="http://schemas.microsoft.com/office/drawing/2014/main" id="{55AEFED0-7BF7-D643-B3C2-30652DEEEB93}"/>
              </a:ext>
            </a:extLst>
          </p:cNvPr>
          <p:cNvGraphicFramePr>
            <a:graphicFrameLocks noGrp="1"/>
          </p:cNvGraphicFramePr>
          <p:nvPr>
            <p:ph sz="quarter" idx="4"/>
            <p:extLst>
              <p:ext uri="{D42A27DB-BD31-4B8C-83A1-F6EECF244321}">
                <p14:modId xmlns:p14="http://schemas.microsoft.com/office/powerpoint/2010/main" val="1669725899"/>
              </p:ext>
            </p:extLst>
          </p:nvPr>
        </p:nvGraphicFramePr>
        <p:xfrm>
          <a:off x="6111875" y="2530475"/>
          <a:ext cx="5183188" cy="36845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00044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5C7D4AA-15B7-F541-90E0-70B7D385AA72}"/>
              </a:ext>
            </a:extLst>
          </p:cNvPr>
          <p:cNvSpPr>
            <a:spLocks noGrp="1"/>
          </p:cNvSpPr>
          <p:nvPr>
            <p:ph type="title"/>
          </p:nvPr>
        </p:nvSpPr>
        <p:spPr>
          <a:xfrm>
            <a:off x="604172" y="-907193"/>
            <a:ext cx="10925627" cy="907193"/>
          </a:xfrm>
        </p:spPr>
        <p:txBody>
          <a:bodyPr vert="horz" lIns="91440" tIns="45720" rIns="91440" bIns="45720" rtlCol="0" anchor="b">
            <a:normAutofit/>
          </a:bodyPr>
          <a:lstStyle/>
          <a:p>
            <a:r>
              <a:rPr lang="sv-SE" dirty="0"/>
              <a:t>Studier</a:t>
            </a:r>
          </a:p>
        </p:txBody>
      </p:sp>
      <p:sp>
        <p:nvSpPr>
          <p:cNvPr id="5" name="Platshållare för text 4">
            <a:extLst>
              <a:ext uri="{FF2B5EF4-FFF2-40B4-BE49-F238E27FC236}">
                <a16:creationId xmlns:a16="http://schemas.microsoft.com/office/drawing/2014/main" id="{8690A4E0-523A-0A42-B755-9639FD2AE320}"/>
              </a:ext>
            </a:extLst>
          </p:cNvPr>
          <p:cNvSpPr>
            <a:spLocks noGrp="1"/>
          </p:cNvSpPr>
          <p:nvPr>
            <p:ph type="body" idx="1"/>
          </p:nvPr>
        </p:nvSpPr>
        <p:spPr>
          <a:xfrm>
            <a:off x="858855" y="1640808"/>
            <a:ext cx="5157787" cy="823912"/>
          </a:xfrm>
        </p:spPr>
        <p:txBody>
          <a:bodyPr/>
          <a:lstStyle/>
          <a:p>
            <a:r>
              <a:rPr lang="sv-SE" dirty="0"/>
              <a:t>Studerar du för närvarande?</a:t>
            </a:r>
          </a:p>
        </p:txBody>
      </p:sp>
      <p:sp>
        <p:nvSpPr>
          <p:cNvPr id="4" name="Platshållare för innehåll 3">
            <a:extLst>
              <a:ext uri="{FF2B5EF4-FFF2-40B4-BE49-F238E27FC236}">
                <a16:creationId xmlns:a16="http://schemas.microsoft.com/office/drawing/2014/main" id="{2A76563F-AA94-2D44-9292-7367E6446BC6}"/>
              </a:ext>
            </a:extLst>
          </p:cNvPr>
          <p:cNvSpPr>
            <a:spLocks noGrp="1"/>
          </p:cNvSpPr>
          <p:nvPr>
            <p:ph sz="half" idx="2"/>
          </p:nvPr>
        </p:nvSpPr>
        <p:spPr>
          <a:xfrm>
            <a:off x="858855" y="2087147"/>
            <a:ext cx="4190702" cy="358247"/>
          </a:xfrm>
        </p:spPr>
        <p:txBody>
          <a:bodyPr/>
          <a:lstStyle/>
          <a:p>
            <a:pPr marL="0" indent="0">
              <a:buNone/>
            </a:pPr>
            <a:r>
              <a:rPr lang="sv-SE" dirty="0"/>
              <a:t>Antal svar: 499</a:t>
            </a:r>
          </a:p>
        </p:txBody>
      </p:sp>
      <p:graphicFrame>
        <p:nvGraphicFramePr>
          <p:cNvPr id="2" name="Diagram 1" descr="Stapeldiagram som redovisar frågan om studier.">
            <a:extLst>
              <a:ext uri="{FF2B5EF4-FFF2-40B4-BE49-F238E27FC236}">
                <a16:creationId xmlns:a16="http://schemas.microsoft.com/office/drawing/2014/main" id="{EBA092E8-249F-DD4A-8949-6197978DB1CD}"/>
              </a:ext>
            </a:extLst>
          </p:cNvPr>
          <p:cNvGraphicFramePr/>
          <p:nvPr>
            <p:extLst>
              <p:ext uri="{D42A27DB-BD31-4B8C-83A1-F6EECF244321}">
                <p14:modId xmlns:p14="http://schemas.microsoft.com/office/powerpoint/2010/main" val="106617126"/>
              </p:ext>
            </p:extLst>
          </p:nvPr>
        </p:nvGraphicFramePr>
        <p:xfrm>
          <a:off x="835191" y="2462730"/>
          <a:ext cx="6769643" cy="3393160"/>
        </p:xfrm>
        <a:graphic>
          <a:graphicData uri="http://schemas.openxmlformats.org/drawingml/2006/chart">
            <c:chart xmlns:c="http://schemas.openxmlformats.org/drawingml/2006/chart" xmlns:r="http://schemas.openxmlformats.org/officeDocument/2006/relationships" r:id="rId3"/>
          </a:graphicData>
        </a:graphic>
      </p:graphicFrame>
      <p:sp>
        <p:nvSpPr>
          <p:cNvPr id="7" name="Platshållare för text 4">
            <a:extLst>
              <a:ext uri="{FF2B5EF4-FFF2-40B4-BE49-F238E27FC236}">
                <a16:creationId xmlns:a16="http://schemas.microsoft.com/office/drawing/2014/main" id="{720CB1D4-8610-0043-80EE-0F7DF4688B90}"/>
              </a:ext>
            </a:extLst>
          </p:cNvPr>
          <p:cNvSpPr txBox="1">
            <a:spLocks/>
          </p:cNvSpPr>
          <p:nvPr/>
        </p:nvSpPr>
        <p:spPr>
          <a:xfrm>
            <a:off x="7164223" y="2670470"/>
            <a:ext cx="4786478" cy="320275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400" dirty="0"/>
              <a:t>Studerar du för närvarande? (Annat)</a:t>
            </a:r>
          </a:p>
          <a:p>
            <a:r>
              <a:rPr lang="sv-SE" sz="1400" b="0" dirty="0"/>
              <a:t>Antal svar: 18</a:t>
            </a:r>
          </a:p>
          <a:p>
            <a:endParaRPr lang="sv-SE" sz="1400" b="0" dirty="0"/>
          </a:p>
          <a:p>
            <a:r>
              <a:rPr lang="sv-SE" sz="1400" b="0" dirty="0"/>
              <a:t>De som svarade ”Annat” på frågan om de studerar för närvarande fick möjlighet att i fritext skriva om sin sysselsättning. Bland svaren var de mest förekommande svaren folkhögskola, yrkeshögskola eller arbete.</a:t>
            </a:r>
          </a:p>
          <a:p>
            <a:endParaRPr lang="sv-SE" dirty="0"/>
          </a:p>
        </p:txBody>
      </p:sp>
      <p:sp>
        <p:nvSpPr>
          <p:cNvPr id="6" name="textruta 5">
            <a:extLst>
              <a:ext uri="{FF2B5EF4-FFF2-40B4-BE49-F238E27FC236}">
                <a16:creationId xmlns:a16="http://schemas.microsoft.com/office/drawing/2014/main" id="{445DF061-0794-CC46-9F3D-F903538E156C}"/>
              </a:ext>
            </a:extLst>
          </p:cNvPr>
          <p:cNvSpPr txBox="1"/>
          <p:nvPr/>
        </p:nvSpPr>
        <p:spPr>
          <a:xfrm>
            <a:off x="1620839" y="6037462"/>
            <a:ext cx="3597460" cy="307777"/>
          </a:xfrm>
          <a:prstGeom prst="rect">
            <a:avLst/>
          </a:prstGeom>
          <a:noFill/>
        </p:spPr>
        <p:txBody>
          <a:bodyPr wrap="none" rtlCol="0">
            <a:spAutoFit/>
          </a:bodyPr>
          <a:lstStyle/>
          <a:p>
            <a:r>
              <a:rPr lang="sv-SE" sz="1400" dirty="0"/>
              <a:t>*Bakgrundsfrågor ställdes enbart till läsare.</a:t>
            </a:r>
          </a:p>
        </p:txBody>
      </p:sp>
    </p:spTree>
    <p:extLst>
      <p:ext uri="{BB962C8B-B14F-4D97-AF65-F5344CB8AC3E}">
        <p14:creationId xmlns:p14="http://schemas.microsoft.com/office/powerpoint/2010/main" val="2367886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8EA2FB-40A1-5146-8A77-5C2E9400B454}"/>
              </a:ext>
            </a:extLst>
          </p:cNvPr>
          <p:cNvSpPr>
            <a:spLocks noGrp="1"/>
          </p:cNvSpPr>
          <p:nvPr>
            <p:ph type="title"/>
          </p:nvPr>
        </p:nvSpPr>
        <p:spPr/>
        <p:txBody>
          <a:bodyPr/>
          <a:lstStyle/>
          <a:p>
            <a:r>
              <a:rPr lang="sv-SE" sz="1800" b="1" kern="1200" dirty="0">
                <a:solidFill>
                  <a:srgbClr val="000000"/>
                </a:solidFill>
                <a:effectLst/>
                <a:latin typeface="Arial" panose="020B0604020202020204" pitchFamily="34" charset="0"/>
                <a:ea typeface="+mn-ea"/>
                <a:cs typeface="+mn-cs"/>
              </a:rPr>
              <a:t>Nedbrytningar</a:t>
            </a:r>
            <a:r>
              <a:rPr lang="sv-SE" dirty="0"/>
              <a:t> </a:t>
            </a:r>
          </a:p>
        </p:txBody>
      </p:sp>
      <p:graphicFrame>
        <p:nvGraphicFramePr>
          <p:cNvPr id="8" name="Tabell 7">
            <a:extLst>
              <a:ext uri="{FF2B5EF4-FFF2-40B4-BE49-F238E27FC236}">
                <a16:creationId xmlns:a16="http://schemas.microsoft.com/office/drawing/2014/main" id="{CFB64D56-87DB-2B40-9EDD-4CA03C37F7D3}"/>
              </a:ext>
            </a:extLst>
          </p:cNvPr>
          <p:cNvGraphicFramePr>
            <a:graphicFrameLocks noGrp="1"/>
          </p:cNvGraphicFramePr>
          <p:nvPr>
            <p:extLst>
              <p:ext uri="{D42A27DB-BD31-4B8C-83A1-F6EECF244321}">
                <p14:modId xmlns:p14="http://schemas.microsoft.com/office/powerpoint/2010/main" val="2574568687"/>
              </p:ext>
            </p:extLst>
          </p:nvPr>
        </p:nvGraphicFramePr>
        <p:xfrm>
          <a:off x="1552570" y="2119314"/>
          <a:ext cx="8416800" cy="1930018"/>
        </p:xfrm>
        <a:graphic>
          <a:graphicData uri="http://schemas.openxmlformats.org/drawingml/2006/table">
            <a:tbl>
              <a:tblPr firstRow="1" bandRow="1">
                <a:tableStyleId>{7DF18680-E054-41AD-8BC1-D1AEF772440D}</a:tableStyleId>
              </a:tblPr>
              <a:tblGrid>
                <a:gridCol w="2226328">
                  <a:extLst>
                    <a:ext uri="{9D8B030D-6E8A-4147-A177-3AD203B41FA5}">
                      <a16:colId xmlns:a16="http://schemas.microsoft.com/office/drawing/2014/main" val="1159429802"/>
                    </a:ext>
                  </a:extLst>
                </a:gridCol>
                <a:gridCol w="790472">
                  <a:extLst>
                    <a:ext uri="{9D8B030D-6E8A-4147-A177-3AD203B41FA5}">
                      <a16:colId xmlns:a16="http://schemas.microsoft.com/office/drawing/2014/main" val="2021594479"/>
                    </a:ext>
                  </a:extLst>
                </a:gridCol>
                <a:gridCol w="540000">
                  <a:extLst>
                    <a:ext uri="{9D8B030D-6E8A-4147-A177-3AD203B41FA5}">
                      <a16:colId xmlns:a16="http://schemas.microsoft.com/office/drawing/2014/main" val="219397501"/>
                    </a:ext>
                  </a:extLst>
                </a:gridCol>
                <a:gridCol w="540000">
                  <a:extLst>
                    <a:ext uri="{9D8B030D-6E8A-4147-A177-3AD203B41FA5}">
                      <a16:colId xmlns:a16="http://schemas.microsoft.com/office/drawing/2014/main" val="2164895139"/>
                    </a:ext>
                  </a:extLst>
                </a:gridCol>
                <a:gridCol w="540000">
                  <a:extLst>
                    <a:ext uri="{9D8B030D-6E8A-4147-A177-3AD203B41FA5}">
                      <a16:colId xmlns:a16="http://schemas.microsoft.com/office/drawing/2014/main" val="3977316141"/>
                    </a:ext>
                  </a:extLst>
                </a:gridCol>
                <a:gridCol w="540000">
                  <a:extLst>
                    <a:ext uri="{9D8B030D-6E8A-4147-A177-3AD203B41FA5}">
                      <a16:colId xmlns:a16="http://schemas.microsoft.com/office/drawing/2014/main" val="1115663435"/>
                    </a:ext>
                  </a:extLst>
                </a:gridCol>
                <a:gridCol w="540000">
                  <a:extLst>
                    <a:ext uri="{9D8B030D-6E8A-4147-A177-3AD203B41FA5}">
                      <a16:colId xmlns:a16="http://schemas.microsoft.com/office/drawing/2014/main" val="3279052059"/>
                    </a:ext>
                  </a:extLst>
                </a:gridCol>
                <a:gridCol w="540000">
                  <a:extLst>
                    <a:ext uri="{9D8B030D-6E8A-4147-A177-3AD203B41FA5}">
                      <a16:colId xmlns:a16="http://schemas.microsoft.com/office/drawing/2014/main" val="1960000901"/>
                    </a:ext>
                  </a:extLst>
                </a:gridCol>
                <a:gridCol w="540000">
                  <a:extLst>
                    <a:ext uri="{9D8B030D-6E8A-4147-A177-3AD203B41FA5}">
                      <a16:colId xmlns:a16="http://schemas.microsoft.com/office/drawing/2014/main" val="354442134"/>
                    </a:ext>
                  </a:extLst>
                </a:gridCol>
                <a:gridCol w="540000">
                  <a:extLst>
                    <a:ext uri="{9D8B030D-6E8A-4147-A177-3AD203B41FA5}">
                      <a16:colId xmlns:a16="http://schemas.microsoft.com/office/drawing/2014/main" val="4262389095"/>
                    </a:ext>
                  </a:extLst>
                </a:gridCol>
                <a:gridCol w="540000">
                  <a:extLst>
                    <a:ext uri="{9D8B030D-6E8A-4147-A177-3AD203B41FA5}">
                      <a16:colId xmlns:a16="http://schemas.microsoft.com/office/drawing/2014/main" val="3976197383"/>
                    </a:ext>
                  </a:extLst>
                </a:gridCol>
                <a:gridCol w="540000">
                  <a:extLst>
                    <a:ext uri="{9D8B030D-6E8A-4147-A177-3AD203B41FA5}">
                      <a16:colId xmlns:a16="http://schemas.microsoft.com/office/drawing/2014/main" val="1034107971"/>
                    </a:ext>
                  </a:extLst>
                </a:gridCol>
              </a:tblGrid>
              <a:tr h="432000">
                <a:tc>
                  <a:txBody>
                    <a:bodyPr/>
                    <a:lstStyle/>
                    <a:p>
                      <a:pPr algn="l" fontAlgn="b"/>
                      <a:endParaRPr lang="sv-SE" sz="12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dirty="0">
                          <a:solidFill>
                            <a:srgbClr val="000000"/>
                          </a:solidFill>
                          <a:effectLst/>
                          <a:latin typeface="Calibri" panose="020F0502020204030204" pitchFamily="34" charset="0"/>
                        </a:rPr>
                        <a:t>Total</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Kvinna</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Man</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Annat</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upp till 25 år</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26 - 35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36 - 45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46 - 55 år</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56 - 65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66 - 75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äldre än 75 år</a:t>
                      </a:r>
                    </a:p>
                  </a:txBody>
                  <a:tcPr marL="9525" marR="9525" marT="9525" marB="0" anchor="ctr"/>
                </a:tc>
                <a:extLst>
                  <a:ext uri="{0D108BD9-81ED-4DB2-BD59-A6C34878D82A}">
                    <a16:rowId xmlns:a16="http://schemas.microsoft.com/office/drawing/2014/main" val="2820031394"/>
                  </a:ext>
                </a:extLst>
              </a:tr>
              <a:tr h="216965">
                <a:tc>
                  <a:txBody>
                    <a:bodyPr/>
                    <a:lstStyle/>
                    <a:p>
                      <a:pPr algn="l" fontAlgn="b"/>
                      <a:r>
                        <a:rPr lang="sv-SE" sz="1200" b="0" i="0" u="none" strike="noStrike">
                          <a:solidFill>
                            <a:srgbClr val="000000"/>
                          </a:solidFill>
                          <a:effectLst/>
                          <a:latin typeface="Calibri" panose="020F0502020204030204" pitchFamily="34" charset="0"/>
                        </a:rPr>
                        <a:t>Ja, vid högskola/universitet</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dirty="0">
                          <a:solidFill>
                            <a:srgbClr val="000000"/>
                          </a:solidFill>
                          <a:effectLst/>
                          <a:latin typeface="Calibri" panose="020F0502020204030204" pitchFamily="34" charset="0"/>
                        </a:rPr>
                        <a:t>34%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39%</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11%</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61%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66%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698318234"/>
                  </a:ext>
                </a:extLst>
              </a:tr>
              <a:tr h="196228">
                <a:tc>
                  <a:txBody>
                    <a:bodyPr/>
                    <a:lstStyle/>
                    <a:p>
                      <a:pPr algn="l" fontAlgn="b"/>
                      <a:r>
                        <a:rPr lang="sv-SE" sz="1200" b="0" i="0" u="none" strike="noStrike">
                          <a:solidFill>
                            <a:srgbClr val="000000"/>
                          </a:solidFill>
                          <a:effectLst/>
                          <a:latin typeface="Calibri" panose="020F0502020204030204" pitchFamily="34" charset="0"/>
                        </a:rPr>
                        <a:t>Ja, gymnasium</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6%</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11%</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18%</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2442853965"/>
                  </a:ext>
                </a:extLst>
              </a:tr>
              <a:tr h="216965">
                <a:tc>
                  <a:txBody>
                    <a:bodyPr/>
                    <a:lstStyle/>
                    <a:p>
                      <a:pPr algn="l" fontAlgn="b"/>
                      <a:r>
                        <a:rPr lang="sv-SE" sz="1200" b="0" i="0" u="none" strike="noStrike" dirty="0">
                          <a:solidFill>
                            <a:srgbClr val="000000"/>
                          </a:solidFill>
                          <a:effectLst/>
                          <a:latin typeface="Calibri" panose="020F0502020204030204" pitchFamily="34" charset="0"/>
                        </a:rPr>
                        <a:t>Ja, </a:t>
                      </a:r>
                      <a:r>
                        <a:rPr lang="sv-SE" sz="1200" b="0" i="0" u="none" strike="noStrike" dirty="0" err="1">
                          <a:solidFill>
                            <a:srgbClr val="000000"/>
                          </a:solidFill>
                          <a:effectLst/>
                          <a:latin typeface="Calibri" panose="020F0502020204030204" pitchFamily="34" charset="0"/>
                        </a:rPr>
                        <a:t>komvux</a:t>
                      </a:r>
                      <a:endParaRPr lang="sv-SE" sz="12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dirty="0">
                          <a:solidFill>
                            <a:srgbClr val="000000"/>
                          </a:solidFill>
                          <a:effectLst/>
                          <a:latin typeface="Calibri" panose="020F0502020204030204" pitchFamily="34" charset="0"/>
                        </a:rPr>
                        <a:t>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2460441863"/>
                  </a:ext>
                </a:extLst>
              </a:tr>
              <a:tr h="216965">
                <a:tc>
                  <a:txBody>
                    <a:bodyPr/>
                    <a:lstStyle/>
                    <a:p>
                      <a:pPr algn="l" fontAlgn="b"/>
                      <a:r>
                        <a:rPr lang="sv-SE" sz="1200" b="0" i="0" u="none" strike="noStrike">
                          <a:solidFill>
                            <a:srgbClr val="000000"/>
                          </a:solidFill>
                          <a:effectLst/>
                          <a:latin typeface="Calibri" panose="020F0502020204030204" pitchFamily="34" charset="0"/>
                        </a:rPr>
                        <a:t>Ja, grundskola</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dirty="0">
                          <a:solidFill>
                            <a:srgbClr val="000000"/>
                          </a:solidFill>
                          <a:effectLst/>
                          <a:latin typeface="Calibri" panose="020F050202020403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1842128861"/>
                  </a:ext>
                </a:extLst>
              </a:tr>
              <a:tr h="216965">
                <a:tc>
                  <a:txBody>
                    <a:bodyPr/>
                    <a:lstStyle/>
                    <a:p>
                      <a:pPr algn="l" fontAlgn="b"/>
                      <a:r>
                        <a:rPr lang="sv-SE" sz="1200" b="0" i="0" u="none" strike="noStrike">
                          <a:solidFill>
                            <a:srgbClr val="000000"/>
                          </a:solidFill>
                          <a:effectLst/>
                          <a:latin typeface="Calibri" panose="020F0502020204030204" pitchFamily="34" charset="0"/>
                        </a:rPr>
                        <a:t>Nej</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dirty="0">
                          <a:solidFill>
                            <a:srgbClr val="000000"/>
                          </a:solidFill>
                          <a:effectLst/>
                          <a:latin typeface="Calibri" panose="020F0502020204030204" pitchFamily="34" charset="0"/>
                        </a:rPr>
                        <a:t>57%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49%</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67%</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20%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31%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85%</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93%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98%</a:t>
                      </a:r>
                    </a:p>
                  </a:txBody>
                  <a:tcPr marL="9525" marR="9525" marT="9525" marB="0" anchor="ctr"/>
                </a:tc>
                <a:extLst>
                  <a:ext uri="{0D108BD9-81ED-4DB2-BD59-A6C34878D82A}">
                    <a16:rowId xmlns:a16="http://schemas.microsoft.com/office/drawing/2014/main" val="2082381539"/>
                  </a:ext>
                </a:extLst>
              </a:tr>
              <a:tr h="216965">
                <a:tc>
                  <a:txBody>
                    <a:bodyPr/>
                    <a:lstStyle/>
                    <a:p>
                      <a:pPr algn="l" fontAlgn="b"/>
                      <a:r>
                        <a:rPr lang="sv-SE" sz="1200" b="0" i="0" u="none" strike="noStrike">
                          <a:solidFill>
                            <a:srgbClr val="000000"/>
                          </a:solidFill>
                          <a:effectLst/>
                          <a:latin typeface="Calibri" panose="020F0502020204030204" pitchFamily="34" charset="0"/>
                        </a:rPr>
                        <a:t>Annat</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dirty="0">
                          <a:solidFill>
                            <a:srgbClr val="000000"/>
                          </a:solidFill>
                          <a:effectLst/>
                          <a:latin typeface="Calibri" panose="020F0502020204030204" pitchFamily="34" charset="0"/>
                        </a:rPr>
                        <a:t>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5%</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11%</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52017036"/>
                  </a:ext>
                </a:extLst>
              </a:tr>
              <a:tr h="216965">
                <a:tc>
                  <a:txBody>
                    <a:bodyPr/>
                    <a:lstStyle/>
                    <a:p>
                      <a:pPr algn="l" fontAlgn="b"/>
                      <a:r>
                        <a:rPr lang="sv-SE" sz="1200" b="0" i="0" u="none" strike="noStrike">
                          <a:solidFill>
                            <a:srgbClr val="000000"/>
                          </a:solidFill>
                          <a:effectLst/>
                          <a:latin typeface="Calibri" panose="020F0502020204030204" pitchFamily="34" charset="0"/>
                        </a:rPr>
                        <a:t>antal svar</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dirty="0">
                          <a:solidFill>
                            <a:srgbClr val="000000"/>
                          </a:solidFill>
                          <a:effectLst/>
                          <a:latin typeface="Calibri" panose="020F0502020204030204" pitchFamily="34" charset="0"/>
                        </a:rPr>
                        <a:t>499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dirty="0">
                          <a:solidFill>
                            <a:srgbClr val="000000"/>
                          </a:solidFill>
                          <a:effectLst/>
                          <a:latin typeface="Calibri" panose="020F0502020204030204" pitchFamily="34" charset="0"/>
                        </a:rPr>
                        <a:t>311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172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9</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97</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82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59</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43</a:t>
                      </a:r>
                    </a:p>
                  </a:txBody>
                  <a:tcPr marL="9525" marR="9525" marT="9525" marB="0" anchor="ctr"/>
                </a:tc>
                <a:extLst>
                  <a:ext uri="{0D108BD9-81ED-4DB2-BD59-A6C34878D82A}">
                    <a16:rowId xmlns:a16="http://schemas.microsoft.com/office/drawing/2014/main" val="2998486039"/>
                  </a:ext>
                </a:extLst>
              </a:tr>
            </a:tbl>
          </a:graphicData>
        </a:graphic>
      </p:graphicFrame>
      <p:graphicFrame>
        <p:nvGraphicFramePr>
          <p:cNvPr id="13" name="Tabell 12">
            <a:extLst>
              <a:ext uri="{FF2B5EF4-FFF2-40B4-BE49-F238E27FC236}">
                <a16:creationId xmlns:a16="http://schemas.microsoft.com/office/drawing/2014/main" id="{E804B1DD-8893-8848-9336-0D63775AC867}"/>
              </a:ext>
            </a:extLst>
          </p:cNvPr>
          <p:cNvGraphicFramePr>
            <a:graphicFrameLocks noGrp="1"/>
          </p:cNvGraphicFramePr>
          <p:nvPr/>
        </p:nvGraphicFramePr>
        <p:xfrm>
          <a:off x="1552570" y="4165762"/>
          <a:ext cx="8920800" cy="1904823"/>
        </p:xfrm>
        <a:graphic>
          <a:graphicData uri="http://schemas.openxmlformats.org/drawingml/2006/table">
            <a:tbl>
              <a:tblPr firstRow="1" bandRow="1">
                <a:tableStyleId>{7DF18680-E054-41AD-8BC1-D1AEF772440D}</a:tableStyleId>
              </a:tblPr>
              <a:tblGrid>
                <a:gridCol w="2476800">
                  <a:extLst>
                    <a:ext uri="{9D8B030D-6E8A-4147-A177-3AD203B41FA5}">
                      <a16:colId xmlns:a16="http://schemas.microsoft.com/office/drawing/2014/main" val="1159429802"/>
                    </a:ext>
                  </a:extLst>
                </a:gridCol>
                <a:gridCol w="1288800">
                  <a:extLst>
                    <a:ext uri="{9D8B030D-6E8A-4147-A177-3AD203B41FA5}">
                      <a16:colId xmlns:a16="http://schemas.microsoft.com/office/drawing/2014/main" val="2021594479"/>
                    </a:ext>
                  </a:extLst>
                </a:gridCol>
                <a:gridCol w="1288800">
                  <a:extLst>
                    <a:ext uri="{9D8B030D-6E8A-4147-A177-3AD203B41FA5}">
                      <a16:colId xmlns:a16="http://schemas.microsoft.com/office/drawing/2014/main" val="219397501"/>
                    </a:ext>
                  </a:extLst>
                </a:gridCol>
                <a:gridCol w="1288800">
                  <a:extLst>
                    <a:ext uri="{9D8B030D-6E8A-4147-A177-3AD203B41FA5}">
                      <a16:colId xmlns:a16="http://schemas.microsoft.com/office/drawing/2014/main" val="2164895139"/>
                    </a:ext>
                  </a:extLst>
                </a:gridCol>
                <a:gridCol w="1288800">
                  <a:extLst>
                    <a:ext uri="{9D8B030D-6E8A-4147-A177-3AD203B41FA5}">
                      <a16:colId xmlns:a16="http://schemas.microsoft.com/office/drawing/2014/main" val="3977316141"/>
                    </a:ext>
                  </a:extLst>
                </a:gridCol>
                <a:gridCol w="1288800">
                  <a:extLst>
                    <a:ext uri="{9D8B030D-6E8A-4147-A177-3AD203B41FA5}">
                      <a16:colId xmlns:a16="http://schemas.microsoft.com/office/drawing/2014/main" val="2803619195"/>
                    </a:ext>
                  </a:extLst>
                </a:gridCol>
              </a:tblGrid>
              <a:tr h="432000">
                <a:tc>
                  <a:txBody>
                    <a:bodyPr/>
                    <a:lstStyle/>
                    <a:p>
                      <a:pPr algn="l" fontAlgn="b"/>
                      <a:endParaRPr lang="sv-SE" sz="12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Via app</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Webbspelaren</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EasyReader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Med annat läsprogram</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Via Daisy</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820031394"/>
                  </a:ext>
                </a:extLst>
              </a:tr>
              <a:tr h="208051">
                <a:tc>
                  <a:txBody>
                    <a:bodyPr/>
                    <a:lstStyle/>
                    <a:p>
                      <a:pPr algn="l" fontAlgn="b"/>
                      <a:r>
                        <a:rPr lang="sv-SE" sz="1200" b="0" i="0" u="none" strike="noStrike">
                          <a:solidFill>
                            <a:srgbClr val="000000"/>
                          </a:solidFill>
                          <a:effectLst/>
                          <a:latin typeface="Calibri" panose="020F0502020204030204" pitchFamily="34" charset="0"/>
                        </a:rPr>
                        <a:t>Ja, vid högskola/universitet</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65%</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86%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698318234"/>
                  </a:ext>
                </a:extLst>
              </a:tr>
              <a:tr h="224517">
                <a:tc>
                  <a:txBody>
                    <a:bodyPr/>
                    <a:lstStyle/>
                    <a:p>
                      <a:pPr algn="l" fontAlgn="b"/>
                      <a:r>
                        <a:rPr lang="sv-SE" sz="1200" b="0" i="0" u="none" strike="noStrike">
                          <a:solidFill>
                            <a:srgbClr val="000000"/>
                          </a:solidFill>
                          <a:effectLst/>
                          <a:latin typeface="Calibri" panose="020F0502020204030204" pitchFamily="34" charset="0"/>
                        </a:rPr>
                        <a:t>Ja, gymnasium</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4%</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442853965"/>
                  </a:ext>
                </a:extLst>
              </a:tr>
              <a:tr h="208051">
                <a:tc>
                  <a:txBody>
                    <a:bodyPr/>
                    <a:lstStyle/>
                    <a:p>
                      <a:pPr algn="l" fontAlgn="b"/>
                      <a:r>
                        <a:rPr lang="sv-SE" sz="1200" b="0" i="0" u="none" strike="noStrike">
                          <a:solidFill>
                            <a:srgbClr val="000000"/>
                          </a:solidFill>
                          <a:effectLst/>
                          <a:latin typeface="Calibri" panose="020F0502020204030204" pitchFamily="34" charset="0"/>
                        </a:rPr>
                        <a:t>Ja, komvux</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460441863"/>
                  </a:ext>
                </a:extLst>
              </a:tr>
              <a:tr h="208051">
                <a:tc>
                  <a:txBody>
                    <a:bodyPr/>
                    <a:lstStyle/>
                    <a:p>
                      <a:pPr algn="l" fontAlgn="b"/>
                      <a:r>
                        <a:rPr lang="sv-SE" sz="1200" b="0" i="0" u="none" strike="noStrike">
                          <a:solidFill>
                            <a:srgbClr val="000000"/>
                          </a:solidFill>
                          <a:effectLst/>
                          <a:latin typeface="Calibri" panose="020F0502020204030204" pitchFamily="34" charset="0"/>
                        </a:rPr>
                        <a:t>Ja, grundskola</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841872510"/>
                  </a:ext>
                </a:extLst>
              </a:tr>
              <a:tr h="208051">
                <a:tc>
                  <a:txBody>
                    <a:bodyPr/>
                    <a:lstStyle/>
                    <a:p>
                      <a:pPr algn="l" fontAlgn="b"/>
                      <a:r>
                        <a:rPr lang="sv-SE" sz="1200" b="0" i="0" u="none" strike="noStrike">
                          <a:solidFill>
                            <a:srgbClr val="000000"/>
                          </a:solidFill>
                          <a:effectLst/>
                          <a:latin typeface="Calibri" panose="020F0502020204030204" pitchFamily="34" charset="0"/>
                        </a:rPr>
                        <a:t>Nej</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57%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27%</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93%</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3882866587"/>
                  </a:ext>
                </a:extLst>
              </a:tr>
              <a:tr h="208051">
                <a:tc>
                  <a:txBody>
                    <a:bodyPr/>
                    <a:lstStyle/>
                    <a:p>
                      <a:pPr algn="l" fontAlgn="b"/>
                      <a:r>
                        <a:rPr lang="sv-SE" sz="1200" b="0" i="0" u="none" strike="noStrike">
                          <a:solidFill>
                            <a:srgbClr val="000000"/>
                          </a:solidFill>
                          <a:effectLst/>
                          <a:latin typeface="Calibri" panose="020F0502020204030204" pitchFamily="34" charset="0"/>
                        </a:rPr>
                        <a:t>Annat</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333809629"/>
                  </a:ext>
                </a:extLst>
              </a:tr>
              <a:tr h="208051">
                <a:tc>
                  <a:txBody>
                    <a:bodyPr/>
                    <a:lstStyle/>
                    <a:p>
                      <a:pPr algn="l" fontAlgn="b"/>
                      <a:r>
                        <a:rPr lang="sv-SE" sz="1200" b="0" i="0" u="none" strike="noStrike">
                          <a:solidFill>
                            <a:srgbClr val="000000"/>
                          </a:solidFill>
                          <a:effectLst/>
                          <a:latin typeface="Calibri" panose="020F0502020204030204" pitchFamily="34" charset="0"/>
                        </a:rPr>
                        <a:t>antal svar</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391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106</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15</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998486039"/>
                  </a:ext>
                </a:extLst>
              </a:tr>
            </a:tbl>
          </a:graphicData>
        </a:graphic>
      </p:graphicFrame>
    </p:spTree>
    <p:extLst>
      <p:ext uri="{BB962C8B-B14F-4D97-AF65-F5344CB8AC3E}">
        <p14:creationId xmlns:p14="http://schemas.microsoft.com/office/powerpoint/2010/main" val="2996676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72C2C511-097F-8349-B2BF-97E02F832598}"/>
              </a:ext>
            </a:extLst>
          </p:cNvPr>
          <p:cNvSpPr>
            <a:spLocks noGrp="1"/>
          </p:cNvSpPr>
          <p:nvPr>
            <p:ph type="title"/>
          </p:nvPr>
        </p:nvSpPr>
        <p:spPr>
          <a:xfrm>
            <a:off x="604172" y="-907193"/>
            <a:ext cx="10925627" cy="907193"/>
          </a:xfrm>
        </p:spPr>
        <p:txBody>
          <a:bodyPr vert="horz" lIns="91440" tIns="45720" rIns="91440" bIns="45720" rtlCol="0" anchor="b">
            <a:normAutofit/>
          </a:bodyPr>
          <a:lstStyle/>
          <a:p>
            <a:r>
              <a:rPr lang="sv-SE" dirty="0"/>
              <a:t>Annan ljudbokstjänst</a:t>
            </a:r>
          </a:p>
        </p:txBody>
      </p:sp>
      <p:sp>
        <p:nvSpPr>
          <p:cNvPr id="5" name="Platshållare för text 4">
            <a:extLst>
              <a:ext uri="{FF2B5EF4-FFF2-40B4-BE49-F238E27FC236}">
                <a16:creationId xmlns:a16="http://schemas.microsoft.com/office/drawing/2014/main" id="{8690A4E0-523A-0A42-B755-9639FD2AE320}"/>
              </a:ext>
            </a:extLst>
          </p:cNvPr>
          <p:cNvSpPr>
            <a:spLocks noGrp="1"/>
          </p:cNvSpPr>
          <p:nvPr>
            <p:ph type="body" idx="1"/>
          </p:nvPr>
        </p:nvSpPr>
        <p:spPr>
          <a:xfrm>
            <a:off x="1635291" y="1640807"/>
            <a:ext cx="7577511" cy="823912"/>
          </a:xfrm>
        </p:spPr>
        <p:txBody>
          <a:bodyPr/>
          <a:lstStyle/>
          <a:p>
            <a:r>
              <a:rPr lang="sv-SE" dirty="0"/>
              <a:t>Använder du regelbundet någon kommersiell ljudbokstjänst?</a:t>
            </a:r>
          </a:p>
        </p:txBody>
      </p:sp>
      <p:sp>
        <p:nvSpPr>
          <p:cNvPr id="4" name="Platshållare för innehåll 3">
            <a:extLst>
              <a:ext uri="{FF2B5EF4-FFF2-40B4-BE49-F238E27FC236}">
                <a16:creationId xmlns:a16="http://schemas.microsoft.com/office/drawing/2014/main" id="{2A76563F-AA94-2D44-9292-7367E6446BC6}"/>
              </a:ext>
            </a:extLst>
          </p:cNvPr>
          <p:cNvSpPr>
            <a:spLocks noGrp="1"/>
          </p:cNvSpPr>
          <p:nvPr>
            <p:ph sz="half" idx="2"/>
          </p:nvPr>
        </p:nvSpPr>
        <p:spPr>
          <a:xfrm>
            <a:off x="1632274" y="2300469"/>
            <a:ext cx="4190702" cy="365630"/>
          </a:xfrm>
        </p:spPr>
        <p:txBody>
          <a:bodyPr/>
          <a:lstStyle/>
          <a:p>
            <a:pPr marL="0" indent="0">
              <a:buNone/>
            </a:pPr>
            <a:r>
              <a:rPr lang="sv-SE" dirty="0"/>
              <a:t>Antal svar: 485</a:t>
            </a:r>
          </a:p>
        </p:txBody>
      </p:sp>
      <p:graphicFrame>
        <p:nvGraphicFramePr>
          <p:cNvPr id="3" name="Diagram 2" descr="Tårtdiagram som redovisar frågan om man använder någon kommersiell ljusbokstjänst.">
            <a:extLst>
              <a:ext uri="{FF2B5EF4-FFF2-40B4-BE49-F238E27FC236}">
                <a16:creationId xmlns:a16="http://schemas.microsoft.com/office/drawing/2014/main" id="{EDF4670C-5883-4A47-8E6A-345B684FDE3B}"/>
              </a:ext>
            </a:extLst>
          </p:cNvPr>
          <p:cNvGraphicFramePr/>
          <p:nvPr>
            <p:extLst>
              <p:ext uri="{D42A27DB-BD31-4B8C-83A1-F6EECF244321}">
                <p14:modId xmlns:p14="http://schemas.microsoft.com/office/powerpoint/2010/main" val="2882116512"/>
              </p:ext>
            </p:extLst>
          </p:nvPr>
        </p:nvGraphicFramePr>
        <p:xfrm>
          <a:off x="1620839" y="2427959"/>
          <a:ext cx="4412449" cy="3165614"/>
        </p:xfrm>
        <a:graphic>
          <a:graphicData uri="http://schemas.openxmlformats.org/drawingml/2006/chart">
            <c:chart xmlns:c="http://schemas.openxmlformats.org/drawingml/2006/chart" xmlns:r="http://schemas.openxmlformats.org/officeDocument/2006/relationships" r:id="rId3"/>
          </a:graphicData>
        </a:graphic>
      </p:graphicFrame>
      <p:sp>
        <p:nvSpPr>
          <p:cNvPr id="10" name="Platshållare för innehåll 3">
            <a:extLst>
              <a:ext uri="{FF2B5EF4-FFF2-40B4-BE49-F238E27FC236}">
                <a16:creationId xmlns:a16="http://schemas.microsoft.com/office/drawing/2014/main" id="{2511CEE7-DDA6-2541-A3B4-0F8F7C92C2FA}"/>
              </a:ext>
            </a:extLst>
          </p:cNvPr>
          <p:cNvSpPr txBox="1">
            <a:spLocks/>
          </p:cNvSpPr>
          <p:nvPr/>
        </p:nvSpPr>
        <p:spPr>
          <a:xfrm>
            <a:off x="6033288" y="2251367"/>
            <a:ext cx="4190702" cy="361738"/>
          </a:xfrm>
          <a:prstGeom prst="rect">
            <a:avLst/>
          </a:prstGeom>
        </p:spPr>
        <p:txBody>
          <a:bodyPr vert="horz" lIns="91440" tIns="45720" rIns="91440" bIns="45720" rtlCol="0" anchor="t">
            <a:normAutofit/>
          </a:bodyPr>
          <a:lstStyle>
            <a:lvl1pPr marL="228606" indent="-228606" algn="l" defTabSz="914423" rtl="0" eaLnBrk="1" latinLnBrk="0" hangingPunct="1">
              <a:lnSpc>
                <a:spcPct val="90000"/>
              </a:lnSpc>
              <a:spcBef>
                <a:spcPts val="1001"/>
              </a:spcBef>
              <a:buFont typeface="Arial" panose="020B0604020202020204" pitchFamily="34" charset="0"/>
              <a:buChar char="•"/>
              <a:defRPr sz="1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4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4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None/>
            </a:pPr>
            <a:r>
              <a:rPr lang="sv-SE" dirty="0"/>
              <a:t>Antal svar: 94</a:t>
            </a:r>
          </a:p>
        </p:txBody>
      </p:sp>
      <p:graphicFrame>
        <p:nvGraphicFramePr>
          <p:cNvPr id="8" name="Diagram 7" descr="Stapeldiagram som redovisar vilka kommersiella ljudbokstjänster som används.">
            <a:extLst>
              <a:ext uri="{FF2B5EF4-FFF2-40B4-BE49-F238E27FC236}">
                <a16:creationId xmlns:a16="http://schemas.microsoft.com/office/drawing/2014/main" id="{09715735-BBC3-0D41-A15E-DC09A518B20E}"/>
              </a:ext>
            </a:extLst>
          </p:cNvPr>
          <p:cNvGraphicFramePr>
            <a:graphicFrameLocks/>
          </p:cNvGraphicFramePr>
          <p:nvPr>
            <p:extLst>
              <p:ext uri="{D42A27DB-BD31-4B8C-83A1-F6EECF244321}">
                <p14:modId xmlns:p14="http://schemas.microsoft.com/office/powerpoint/2010/main" val="1139293370"/>
              </p:ext>
            </p:extLst>
          </p:nvPr>
        </p:nvGraphicFramePr>
        <p:xfrm>
          <a:off x="4835664" y="2408986"/>
          <a:ext cx="7096125" cy="34417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ruta 1">
            <a:extLst>
              <a:ext uri="{FF2B5EF4-FFF2-40B4-BE49-F238E27FC236}">
                <a16:creationId xmlns:a16="http://schemas.microsoft.com/office/drawing/2014/main" id="{BC58625D-DD5D-C44C-B0C4-9B030E9B8452}"/>
              </a:ext>
            </a:extLst>
          </p:cNvPr>
          <p:cNvSpPr txBox="1"/>
          <p:nvPr/>
        </p:nvSpPr>
        <p:spPr>
          <a:xfrm>
            <a:off x="1620837" y="5626216"/>
            <a:ext cx="8950324" cy="584775"/>
          </a:xfrm>
          <a:prstGeom prst="rect">
            <a:avLst/>
          </a:prstGeom>
          <a:noFill/>
        </p:spPr>
        <p:txBody>
          <a:bodyPr wrap="square" rtlCol="0">
            <a:spAutoFit/>
          </a:bodyPr>
          <a:lstStyle/>
          <a:p>
            <a:r>
              <a:rPr lang="sv-SE" sz="1600" dirty="0"/>
              <a:t>De som svarade ”Ja nämligen:” fick möjlighet att kommentera vilken kommersiell ljudbokstjänst de använder. Fritextsvaren har kategoriserats.</a:t>
            </a:r>
          </a:p>
        </p:txBody>
      </p:sp>
      <p:sp>
        <p:nvSpPr>
          <p:cNvPr id="7" name="textruta 6">
            <a:extLst>
              <a:ext uri="{FF2B5EF4-FFF2-40B4-BE49-F238E27FC236}">
                <a16:creationId xmlns:a16="http://schemas.microsoft.com/office/drawing/2014/main" id="{8B56B1FB-12D7-1649-ACA6-0AFA42CC2598}"/>
              </a:ext>
            </a:extLst>
          </p:cNvPr>
          <p:cNvSpPr txBox="1"/>
          <p:nvPr/>
        </p:nvSpPr>
        <p:spPr>
          <a:xfrm>
            <a:off x="1620837" y="6210991"/>
            <a:ext cx="3597460" cy="307777"/>
          </a:xfrm>
          <a:prstGeom prst="rect">
            <a:avLst/>
          </a:prstGeom>
          <a:noFill/>
        </p:spPr>
        <p:txBody>
          <a:bodyPr wrap="none" rtlCol="0">
            <a:spAutoFit/>
          </a:bodyPr>
          <a:lstStyle/>
          <a:p>
            <a:r>
              <a:rPr lang="sv-SE" sz="1400" dirty="0"/>
              <a:t>*Bakgrundsfrågor ställdes enbart till läsare.</a:t>
            </a:r>
          </a:p>
        </p:txBody>
      </p:sp>
    </p:spTree>
    <p:extLst>
      <p:ext uri="{BB962C8B-B14F-4D97-AF65-F5344CB8AC3E}">
        <p14:creationId xmlns:p14="http://schemas.microsoft.com/office/powerpoint/2010/main" val="2545762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CC9649E-6C7B-0C4E-BD36-5D32D61FD8D7}"/>
              </a:ext>
            </a:extLst>
          </p:cNvPr>
          <p:cNvSpPr>
            <a:spLocks noGrp="1"/>
          </p:cNvSpPr>
          <p:nvPr>
            <p:ph type="title"/>
          </p:nvPr>
        </p:nvSpPr>
        <p:spPr/>
        <p:txBody>
          <a:bodyPr/>
          <a:lstStyle/>
          <a:p>
            <a:r>
              <a:rPr lang="sv-SE" sz="1800" b="1" kern="1200" dirty="0">
                <a:solidFill>
                  <a:srgbClr val="000000"/>
                </a:solidFill>
                <a:effectLst/>
                <a:latin typeface="Arial" panose="020B0604020202020204" pitchFamily="34" charset="0"/>
                <a:ea typeface="+mn-ea"/>
                <a:cs typeface="+mn-cs"/>
              </a:rPr>
              <a:t>Nedbrytningar</a:t>
            </a:r>
            <a:r>
              <a:rPr lang="sv-SE" dirty="0"/>
              <a:t> </a:t>
            </a:r>
          </a:p>
        </p:txBody>
      </p:sp>
      <p:graphicFrame>
        <p:nvGraphicFramePr>
          <p:cNvPr id="8" name="Tabell 7">
            <a:extLst>
              <a:ext uri="{FF2B5EF4-FFF2-40B4-BE49-F238E27FC236}">
                <a16:creationId xmlns:a16="http://schemas.microsoft.com/office/drawing/2014/main" id="{CFB64D56-87DB-2B40-9EDD-4CA03C37F7D3}"/>
              </a:ext>
            </a:extLst>
          </p:cNvPr>
          <p:cNvGraphicFramePr>
            <a:graphicFrameLocks noGrp="1"/>
          </p:cNvGraphicFramePr>
          <p:nvPr>
            <p:extLst>
              <p:ext uri="{D42A27DB-BD31-4B8C-83A1-F6EECF244321}">
                <p14:modId xmlns:p14="http://schemas.microsoft.com/office/powerpoint/2010/main" val="2974129026"/>
              </p:ext>
            </p:extLst>
          </p:nvPr>
        </p:nvGraphicFramePr>
        <p:xfrm>
          <a:off x="1635291" y="2126909"/>
          <a:ext cx="8416800" cy="1422180"/>
        </p:xfrm>
        <a:graphic>
          <a:graphicData uri="http://schemas.openxmlformats.org/drawingml/2006/table">
            <a:tbl>
              <a:tblPr firstRow="1" bandRow="1">
                <a:tableStyleId>{7DF18680-E054-41AD-8BC1-D1AEF772440D}</a:tableStyleId>
              </a:tblPr>
              <a:tblGrid>
                <a:gridCol w="1434480">
                  <a:extLst>
                    <a:ext uri="{9D8B030D-6E8A-4147-A177-3AD203B41FA5}">
                      <a16:colId xmlns:a16="http://schemas.microsoft.com/office/drawing/2014/main" val="1159429802"/>
                    </a:ext>
                  </a:extLst>
                </a:gridCol>
                <a:gridCol w="877078">
                  <a:extLst>
                    <a:ext uri="{9D8B030D-6E8A-4147-A177-3AD203B41FA5}">
                      <a16:colId xmlns:a16="http://schemas.microsoft.com/office/drawing/2014/main" val="2021594479"/>
                    </a:ext>
                  </a:extLst>
                </a:gridCol>
                <a:gridCol w="821094">
                  <a:extLst>
                    <a:ext uri="{9D8B030D-6E8A-4147-A177-3AD203B41FA5}">
                      <a16:colId xmlns:a16="http://schemas.microsoft.com/office/drawing/2014/main" val="219397501"/>
                    </a:ext>
                  </a:extLst>
                </a:gridCol>
                <a:gridCol w="643812">
                  <a:extLst>
                    <a:ext uri="{9D8B030D-6E8A-4147-A177-3AD203B41FA5}">
                      <a16:colId xmlns:a16="http://schemas.microsoft.com/office/drawing/2014/main" val="2164895139"/>
                    </a:ext>
                  </a:extLst>
                </a:gridCol>
                <a:gridCol w="690465">
                  <a:extLst>
                    <a:ext uri="{9D8B030D-6E8A-4147-A177-3AD203B41FA5}">
                      <a16:colId xmlns:a16="http://schemas.microsoft.com/office/drawing/2014/main" val="3977316141"/>
                    </a:ext>
                  </a:extLst>
                </a:gridCol>
                <a:gridCol w="709871">
                  <a:extLst>
                    <a:ext uri="{9D8B030D-6E8A-4147-A177-3AD203B41FA5}">
                      <a16:colId xmlns:a16="http://schemas.microsoft.com/office/drawing/2014/main" val="1115663435"/>
                    </a:ext>
                  </a:extLst>
                </a:gridCol>
                <a:gridCol w="540000">
                  <a:extLst>
                    <a:ext uri="{9D8B030D-6E8A-4147-A177-3AD203B41FA5}">
                      <a16:colId xmlns:a16="http://schemas.microsoft.com/office/drawing/2014/main" val="3279052059"/>
                    </a:ext>
                  </a:extLst>
                </a:gridCol>
                <a:gridCol w="540000">
                  <a:extLst>
                    <a:ext uri="{9D8B030D-6E8A-4147-A177-3AD203B41FA5}">
                      <a16:colId xmlns:a16="http://schemas.microsoft.com/office/drawing/2014/main" val="1960000901"/>
                    </a:ext>
                  </a:extLst>
                </a:gridCol>
                <a:gridCol w="540000">
                  <a:extLst>
                    <a:ext uri="{9D8B030D-6E8A-4147-A177-3AD203B41FA5}">
                      <a16:colId xmlns:a16="http://schemas.microsoft.com/office/drawing/2014/main" val="354442134"/>
                    </a:ext>
                  </a:extLst>
                </a:gridCol>
                <a:gridCol w="540000">
                  <a:extLst>
                    <a:ext uri="{9D8B030D-6E8A-4147-A177-3AD203B41FA5}">
                      <a16:colId xmlns:a16="http://schemas.microsoft.com/office/drawing/2014/main" val="4262389095"/>
                    </a:ext>
                  </a:extLst>
                </a:gridCol>
                <a:gridCol w="540000">
                  <a:extLst>
                    <a:ext uri="{9D8B030D-6E8A-4147-A177-3AD203B41FA5}">
                      <a16:colId xmlns:a16="http://schemas.microsoft.com/office/drawing/2014/main" val="3976197383"/>
                    </a:ext>
                  </a:extLst>
                </a:gridCol>
                <a:gridCol w="540000">
                  <a:extLst>
                    <a:ext uri="{9D8B030D-6E8A-4147-A177-3AD203B41FA5}">
                      <a16:colId xmlns:a16="http://schemas.microsoft.com/office/drawing/2014/main" val="1034107971"/>
                    </a:ext>
                  </a:extLst>
                </a:gridCol>
              </a:tblGrid>
              <a:tr h="432000">
                <a:tc>
                  <a:txBody>
                    <a:bodyPr/>
                    <a:lstStyle/>
                    <a:p>
                      <a:endParaRPr lang="sv-SE" sz="1400" dirty="0"/>
                    </a:p>
                  </a:txBody>
                  <a:tcPr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Total</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Kvinna</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Man</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Annat</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upp till 25 år</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26 - 35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36 - 45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46 - 55 år</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56 - 65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66 - 75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äldre än 75 år</a:t>
                      </a:r>
                    </a:p>
                  </a:txBody>
                  <a:tcPr marL="9525" marR="9525" marT="9525" marB="0" anchor="ctr"/>
                </a:tc>
                <a:extLst>
                  <a:ext uri="{0D108BD9-81ED-4DB2-BD59-A6C34878D82A}">
                    <a16:rowId xmlns:a16="http://schemas.microsoft.com/office/drawing/2014/main" val="2820031394"/>
                  </a:ext>
                </a:extLst>
              </a:tr>
              <a:tr h="247545">
                <a:tc>
                  <a:txBody>
                    <a:bodyPr/>
                    <a:lstStyle/>
                    <a:p>
                      <a:pPr algn="l" fontAlgn="b"/>
                      <a:r>
                        <a:rPr lang="sv-SE" sz="1200" b="0" i="0" u="none" strike="noStrike">
                          <a:solidFill>
                            <a:srgbClr val="000000"/>
                          </a:solidFill>
                          <a:effectLst/>
                          <a:latin typeface="Calibri" panose="020F0502020204030204" pitchFamily="34" charset="0"/>
                        </a:rPr>
                        <a:t>Ja, nämligen</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21%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22%</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19%</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17%</a:t>
                      </a:r>
                    </a:p>
                  </a:txBody>
                  <a:tcPr marL="9525" marR="9525" marT="9525" marB="0" anchor="ctr"/>
                </a:tc>
                <a:extLst>
                  <a:ext uri="{0D108BD9-81ED-4DB2-BD59-A6C34878D82A}">
                    <a16:rowId xmlns:a16="http://schemas.microsoft.com/office/drawing/2014/main" val="698318234"/>
                  </a:ext>
                </a:extLst>
              </a:tr>
              <a:tr h="247545">
                <a:tc>
                  <a:txBody>
                    <a:bodyPr/>
                    <a:lstStyle/>
                    <a:p>
                      <a:pPr algn="l" fontAlgn="b"/>
                      <a:r>
                        <a:rPr lang="sv-SE" sz="1200" b="0" i="0" u="none" strike="noStrike">
                          <a:solidFill>
                            <a:srgbClr val="000000"/>
                          </a:solidFill>
                          <a:effectLst/>
                          <a:latin typeface="Calibri" panose="020F0502020204030204" pitchFamily="34" charset="0"/>
                        </a:rPr>
                        <a:t>Nej</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71%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67%</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77%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67%</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60%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75%</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81%</a:t>
                      </a:r>
                    </a:p>
                  </a:txBody>
                  <a:tcPr marL="9525" marR="9525" marT="9525" marB="0" anchor="ctr"/>
                </a:tc>
                <a:extLst>
                  <a:ext uri="{0D108BD9-81ED-4DB2-BD59-A6C34878D82A}">
                    <a16:rowId xmlns:a16="http://schemas.microsoft.com/office/drawing/2014/main" val="2442853965"/>
                  </a:ext>
                </a:extLst>
              </a:tr>
              <a:tr h="247545">
                <a:tc>
                  <a:txBody>
                    <a:bodyPr/>
                    <a:lstStyle/>
                    <a:p>
                      <a:pPr algn="l" fontAlgn="b"/>
                      <a:r>
                        <a:rPr lang="sv-SE" sz="1200" b="0" i="0" u="none" strike="noStrike">
                          <a:solidFill>
                            <a:srgbClr val="000000"/>
                          </a:solidFill>
                          <a:effectLst/>
                          <a:latin typeface="Calibri" panose="020F0502020204030204" pitchFamily="34" charset="0"/>
                        </a:rPr>
                        <a:t>Vet inte</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12%</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11%</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21%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13%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2460441863"/>
                  </a:ext>
                </a:extLst>
              </a:tr>
              <a:tr h="247545">
                <a:tc>
                  <a:txBody>
                    <a:bodyPr/>
                    <a:lstStyle/>
                    <a:p>
                      <a:pPr algn="l" fontAlgn="b"/>
                      <a:r>
                        <a:rPr lang="sv-SE" sz="1200" b="0" i="0" u="none" strike="noStrike">
                          <a:solidFill>
                            <a:srgbClr val="000000"/>
                          </a:solidFill>
                          <a:effectLst/>
                          <a:latin typeface="Calibri" panose="020F0502020204030204" pitchFamily="34" charset="0"/>
                        </a:rPr>
                        <a:t>antal svar</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485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302</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166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9</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90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80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79</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56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57</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42</a:t>
                      </a:r>
                    </a:p>
                  </a:txBody>
                  <a:tcPr marL="9525" marR="9525" marT="9525" marB="0" anchor="ctr"/>
                </a:tc>
                <a:extLst>
                  <a:ext uri="{0D108BD9-81ED-4DB2-BD59-A6C34878D82A}">
                    <a16:rowId xmlns:a16="http://schemas.microsoft.com/office/drawing/2014/main" val="2998486039"/>
                  </a:ext>
                </a:extLst>
              </a:tr>
            </a:tbl>
          </a:graphicData>
        </a:graphic>
      </p:graphicFrame>
      <p:graphicFrame>
        <p:nvGraphicFramePr>
          <p:cNvPr id="13" name="Tabell 12">
            <a:extLst>
              <a:ext uri="{FF2B5EF4-FFF2-40B4-BE49-F238E27FC236}">
                <a16:creationId xmlns:a16="http://schemas.microsoft.com/office/drawing/2014/main" id="{E804B1DD-8893-8848-9336-0D63775AC867}"/>
              </a:ext>
            </a:extLst>
          </p:cNvPr>
          <p:cNvGraphicFramePr>
            <a:graphicFrameLocks noGrp="1"/>
          </p:cNvGraphicFramePr>
          <p:nvPr/>
        </p:nvGraphicFramePr>
        <p:xfrm>
          <a:off x="1620838" y="4020001"/>
          <a:ext cx="8920800" cy="1280670"/>
        </p:xfrm>
        <a:graphic>
          <a:graphicData uri="http://schemas.openxmlformats.org/drawingml/2006/table">
            <a:tbl>
              <a:tblPr firstRow="1" bandRow="1">
                <a:tableStyleId>{7DF18680-E054-41AD-8BC1-D1AEF772440D}</a:tableStyleId>
              </a:tblPr>
              <a:tblGrid>
                <a:gridCol w="2476800">
                  <a:extLst>
                    <a:ext uri="{9D8B030D-6E8A-4147-A177-3AD203B41FA5}">
                      <a16:colId xmlns:a16="http://schemas.microsoft.com/office/drawing/2014/main" val="1159429802"/>
                    </a:ext>
                  </a:extLst>
                </a:gridCol>
                <a:gridCol w="1288800">
                  <a:extLst>
                    <a:ext uri="{9D8B030D-6E8A-4147-A177-3AD203B41FA5}">
                      <a16:colId xmlns:a16="http://schemas.microsoft.com/office/drawing/2014/main" val="2021594479"/>
                    </a:ext>
                  </a:extLst>
                </a:gridCol>
                <a:gridCol w="1288800">
                  <a:extLst>
                    <a:ext uri="{9D8B030D-6E8A-4147-A177-3AD203B41FA5}">
                      <a16:colId xmlns:a16="http://schemas.microsoft.com/office/drawing/2014/main" val="219397501"/>
                    </a:ext>
                  </a:extLst>
                </a:gridCol>
                <a:gridCol w="1288800">
                  <a:extLst>
                    <a:ext uri="{9D8B030D-6E8A-4147-A177-3AD203B41FA5}">
                      <a16:colId xmlns:a16="http://schemas.microsoft.com/office/drawing/2014/main" val="2164895139"/>
                    </a:ext>
                  </a:extLst>
                </a:gridCol>
                <a:gridCol w="1288800">
                  <a:extLst>
                    <a:ext uri="{9D8B030D-6E8A-4147-A177-3AD203B41FA5}">
                      <a16:colId xmlns:a16="http://schemas.microsoft.com/office/drawing/2014/main" val="3977316141"/>
                    </a:ext>
                  </a:extLst>
                </a:gridCol>
                <a:gridCol w="1288800">
                  <a:extLst>
                    <a:ext uri="{9D8B030D-6E8A-4147-A177-3AD203B41FA5}">
                      <a16:colId xmlns:a16="http://schemas.microsoft.com/office/drawing/2014/main" val="3616213732"/>
                    </a:ext>
                  </a:extLst>
                </a:gridCol>
              </a:tblGrid>
              <a:tr h="432000">
                <a:tc>
                  <a:txBody>
                    <a:bodyPr/>
                    <a:lstStyle/>
                    <a:p>
                      <a:endParaRPr lang="sv-SE" sz="1400" dirty="0"/>
                    </a:p>
                  </a:txBody>
                  <a:tcPr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Via app</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Webbspelaren</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EasyReader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Med annat läsprogram</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Via Daisy</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820031394"/>
                  </a:ext>
                </a:extLst>
              </a:tr>
              <a:tr h="208051">
                <a:tc>
                  <a:txBody>
                    <a:bodyPr/>
                    <a:lstStyle/>
                    <a:p>
                      <a:pPr algn="l" fontAlgn="b"/>
                      <a:r>
                        <a:rPr lang="sv-SE" sz="1200" b="0" i="0" u="none" strike="noStrike">
                          <a:solidFill>
                            <a:srgbClr val="000000"/>
                          </a:solidFill>
                          <a:effectLst/>
                          <a:latin typeface="Calibri" panose="020F0502020204030204" pitchFamily="34" charset="0"/>
                        </a:rPr>
                        <a:t>Ja, nämligen</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21%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19%</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698318234"/>
                  </a:ext>
                </a:extLst>
              </a:tr>
              <a:tr h="224517">
                <a:tc>
                  <a:txBody>
                    <a:bodyPr/>
                    <a:lstStyle/>
                    <a:p>
                      <a:pPr algn="l" fontAlgn="b"/>
                      <a:r>
                        <a:rPr lang="sv-SE" sz="1200" b="0" i="0" u="none" strike="noStrike">
                          <a:solidFill>
                            <a:srgbClr val="000000"/>
                          </a:solidFill>
                          <a:effectLst/>
                          <a:latin typeface="Calibri" panose="020F0502020204030204" pitchFamily="34" charset="0"/>
                        </a:rPr>
                        <a:t>Nej</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68%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72%</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63%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71%</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442853965"/>
                  </a:ext>
                </a:extLst>
              </a:tr>
              <a:tr h="208051">
                <a:tc>
                  <a:txBody>
                    <a:bodyPr/>
                    <a:lstStyle/>
                    <a:p>
                      <a:pPr algn="l" fontAlgn="b"/>
                      <a:r>
                        <a:rPr lang="sv-SE" sz="1200" b="0" i="0" u="none" strike="noStrike">
                          <a:solidFill>
                            <a:srgbClr val="000000"/>
                          </a:solidFill>
                          <a:effectLst/>
                          <a:latin typeface="Calibri" panose="020F0502020204030204" pitchFamily="34" charset="0"/>
                        </a:rPr>
                        <a:t>Vet inte</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9%</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21%</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460441863"/>
                  </a:ext>
                </a:extLst>
              </a:tr>
              <a:tr h="208051">
                <a:tc>
                  <a:txBody>
                    <a:bodyPr/>
                    <a:lstStyle/>
                    <a:p>
                      <a:pPr algn="l" fontAlgn="b"/>
                      <a:r>
                        <a:rPr lang="sv-SE" sz="1200" b="0" i="0" u="none" strike="noStrike">
                          <a:solidFill>
                            <a:srgbClr val="000000"/>
                          </a:solidFill>
                          <a:effectLst/>
                          <a:latin typeface="Calibri" panose="020F0502020204030204" pitchFamily="34" charset="0"/>
                        </a:rPr>
                        <a:t>antal svar</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385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100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14</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998486039"/>
                  </a:ext>
                </a:extLst>
              </a:tr>
            </a:tbl>
          </a:graphicData>
        </a:graphic>
      </p:graphicFrame>
    </p:spTree>
    <p:extLst>
      <p:ext uri="{BB962C8B-B14F-4D97-AF65-F5344CB8AC3E}">
        <p14:creationId xmlns:p14="http://schemas.microsoft.com/office/powerpoint/2010/main" val="24949565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06BA6DF-3FC6-E04E-B60E-914AF56F3427}"/>
              </a:ext>
            </a:extLst>
          </p:cNvPr>
          <p:cNvSpPr>
            <a:spLocks noGrp="1"/>
          </p:cNvSpPr>
          <p:nvPr>
            <p:ph type="title"/>
          </p:nvPr>
        </p:nvSpPr>
        <p:spPr>
          <a:xfrm>
            <a:off x="1014076" y="320871"/>
            <a:ext cx="10925627" cy="907193"/>
          </a:xfrm>
        </p:spPr>
        <p:txBody>
          <a:bodyPr vert="horz" lIns="91440" tIns="45720" rIns="91440" bIns="45720" rtlCol="0" anchor="b">
            <a:normAutofit/>
          </a:bodyPr>
          <a:lstStyle/>
          <a:p>
            <a:r>
              <a:rPr lang="sv-SE" dirty="0"/>
              <a:t>Sätt att läsa böcker</a:t>
            </a:r>
          </a:p>
        </p:txBody>
      </p:sp>
      <p:sp>
        <p:nvSpPr>
          <p:cNvPr id="5" name="Platshållare för text 4">
            <a:extLst>
              <a:ext uri="{FF2B5EF4-FFF2-40B4-BE49-F238E27FC236}">
                <a16:creationId xmlns:a16="http://schemas.microsoft.com/office/drawing/2014/main" id="{8690A4E0-523A-0A42-B755-9639FD2AE320}"/>
              </a:ext>
            </a:extLst>
          </p:cNvPr>
          <p:cNvSpPr>
            <a:spLocks noGrp="1"/>
          </p:cNvSpPr>
          <p:nvPr>
            <p:ph type="body" idx="1"/>
          </p:nvPr>
        </p:nvSpPr>
        <p:spPr>
          <a:xfrm>
            <a:off x="1635291" y="1640807"/>
            <a:ext cx="7941495" cy="823912"/>
          </a:xfrm>
        </p:spPr>
        <p:txBody>
          <a:bodyPr/>
          <a:lstStyle/>
          <a:p>
            <a:r>
              <a:rPr lang="sv-SE" dirty="0"/>
              <a:t>Hur läser du vanligtvis dina talböcker?</a:t>
            </a:r>
          </a:p>
          <a:p>
            <a:r>
              <a:rPr lang="sv-SE" b="0" dirty="0"/>
              <a:t>Flera svar möjliga</a:t>
            </a:r>
          </a:p>
        </p:txBody>
      </p:sp>
      <p:sp>
        <p:nvSpPr>
          <p:cNvPr id="4" name="Platshållare för innehåll 3">
            <a:extLst>
              <a:ext uri="{FF2B5EF4-FFF2-40B4-BE49-F238E27FC236}">
                <a16:creationId xmlns:a16="http://schemas.microsoft.com/office/drawing/2014/main" id="{2A76563F-AA94-2D44-9292-7367E6446BC6}"/>
              </a:ext>
            </a:extLst>
          </p:cNvPr>
          <p:cNvSpPr>
            <a:spLocks noGrp="1"/>
          </p:cNvSpPr>
          <p:nvPr>
            <p:ph sz="half" idx="2"/>
          </p:nvPr>
        </p:nvSpPr>
        <p:spPr>
          <a:xfrm>
            <a:off x="1635290" y="2398944"/>
            <a:ext cx="4190702" cy="3684588"/>
          </a:xfrm>
        </p:spPr>
        <p:txBody>
          <a:bodyPr/>
          <a:lstStyle/>
          <a:p>
            <a:pPr marL="0" indent="0">
              <a:buNone/>
            </a:pPr>
            <a:r>
              <a:rPr lang="sv-SE" dirty="0"/>
              <a:t>Antal svar: 584</a:t>
            </a:r>
          </a:p>
        </p:txBody>
      </p:sp>
      <p:graphicFrame>
        <p:nvGraphicFramePr>
          <p:cNvPr id="2" name="Diagram 1" descr="Stapeldiagram som redovisar frågan.">
            <a:extLst>
              <a:ext uri="{FF2B5EF4-FFF2-40B4-BE49-F238E27FC236}">
                <a16:creationId xmlns:a16="http://schemas.microsoft.com/office/drawing/2014/main" id="{0C95C689-3A33-2C4C-AE8C-71BC9804C034}"/>
              </a:ext>
            </a:extLst>
          </p:cNvPr>
          <p:cNvGraphicFramePr/>
          <p:nvPr>
            <p:extLst>
              <p:ext uri="{D42A27DB-BD31-4B8C-83A1-F6EECF244321}">
                <p14:modId xmlns:p14="http://schemas.microsoft.com/office/powerpoint/2010/main" val="855641816"/>
              </p:ext>
            </p:extLst>
          </p:nvPr>
        </p:nvGraphicFramePr>
        <p:xfrm>
          <a:off x="2214645" y="2657226"/>
          <a:ext cx="7762710" cy="323379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ruta 5">
            <a:extLst>
              <a:ext uri="{FF2B5EF4-FFF2-40B4-BE49-F238E27FC236}">
                <a16:creationId xmlns:a16="http://schemas.microsoft.com/office/drawing/2014/main" id="{D8A714A9-0B76-4740-9469-7DA1B8EA9212}"/>
              </a:ext>
            </a:extLst>
          </p:cNvPr>
          <p:cNvSpPr txBox="1"/>
          <p:nvPr/>
        </p:nvSpPr>
        <p:spPr>
          <a:xfrm>
            <a:off x="1620839" y="6037462"/>
            <a:ext cx="3597460" cy="307777"/>
          </a:xfrm>
          <a:prstGeom prst="rect">
            <a:avLst/>
          </a:prstGeom>
          <a:noFill/>
        </p:spPr>
        <p:txBody>
          <a:bodyPr wrap="none" rtlCol="0">
            <a:spAutoFit/>
          </a:bodyPr>
          <a:lstStyle/>
          <a:p>
            <a:r>
              <a:rPr lang="sv-SE" sz="1400" dirty="0"/>
              <a:t>*Bakgrundsfrågor ställdes enbart till läsare.</a:t>
            </a:r>
          </a:p>
        </p:txBody>
      </p:sp>
    </p:spTree>
    <p:extLst>
      <p:ext uri="{BB962C8B-B14F-4D97-AF65-F5344CB8AC3E}">
        <p14:creationId xmlns:p14="http://schemas.microsoft.com/office/powerpoint/2010/main" val="4005713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Genomförande</a:t>
            </a:r>
          </a:p>
        </p:txBody>
      </p:sp>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604172" y="1685886"/>
            <a:ext cx="5220420" cy="4702944"/>
          </a:xfrm>
        </p:spPr>
        <p:txBody>
          <a:bodyPr>
            <a:normAutofit/>
          </a:bodyPr>
          <a:lstStyle/>
          <a:p>
            <a:pPr marL="0" indent="0">
              <a:lnSpc>
                <a:spcPct val="120000"/>
              </a:lnSpc>
              <a:buNone/>
            </a:pPr>
            <a:r>
              <a:rPr lang="sv-SE" b="1" dirty="0"/>
              <a:t>Insamling</a:t>
            </a:r>
          </a:p>
          <a:p>
            <a:pPr marL="0" indent="0">
              <a:lnSpc>
                <a:spcPct val="120000"/>
              </a:lnSpc>
              <a:buNone/>
            </a:pPr>
            <a:r>
              <a:rPr lang="sv-SE" dirty="0"/>
              <a:t>Enkäten skickades ut till 3 000 läsare. Av dessa besvarade 506 läsare. Två påminnelser skickades ut under insamlingsperioden.</a:t>
            </a:r>
          </a:p>
          <a:p>
            <a:pPr marL="0" indent="0">
              <a:lnSpc>
                <a:spcPct val="120000"/>
              </a:lnSpc>
              <a:buNone/>
            </a:pPr>
            <a:r>
              <a:rPr lang="sv-SE" b="1" dirty="0"/>
              <a:t>Genomförande</a:t>
            </a:r>
          </a:p>
          <a:p>
            <a:pPr marL="0" indent="0">
              <a:lnSpc>
                <a:spcPct val="120000"/>
              </a:lnSpc>
              <a:buNone/>
            </a:pPr>
            <a:r>
              <a:rPr lang="sv-SE" dirty="0"/>
              <a:t>I enkäten görs nedbrytningar på kön och ålder och på vilken teknisk lösning de svarande använder sig av för att läsa talböcker. </a:t>
            </a:r>
          </a:p>
        </p:txBody>
      </p:sp>
      <p:graphicFrame>
        <p:nvGraphicFramePr>
          <p:cNvPr id="7" name="Tabell 7">
            <a:extLst>
              <a:ext uri="{FF2B5EF4-FFF2-40B4-BE49-F238E27FC236}">
                <a16:creationId xmlns:a16="http://schemas.microsoft.com/office/drawing/2014/main" id="{DB439CCB-8B7F-E248-A10A-83EE69F22C8C}"/>
              </a:ext>
            </a:extLst>
          </p:cNvPr>
          <p:cNvGraphicFramePr>
            <a:graphicFrameLocks noGrp="1"/>
          </p:cNvGraphicFramePr>
          <p:nvPr>
            <p:extLst>
              <p:ext uri="{D42A27DB-BD31-4B8C-83A1-F6EECF244321}">
                <p14:modId xmlns:p14="http://schemas.microsoft.com/office/powerpoint/2010/main" val="2421036865"/>
              </p:ext>
            </p:extLst>
          </p:nvPr>
        </p:nvGraphicFramePr>
        <p:xfrm>
          <a:off x="6678178" y="2830459"/>
          <a:ext cx="4314168" cy="1206899"/>
        </p:xfrm>
        <a:graphic>
          <a:graphicData uri="http://schemas.openxmlformats.org/drawingml/2006/table">
            <a:tbl>
              <a:tblPr firstRow="1" bandRow="1">
                <a:tableStyleId>{5C22544A-7EE6-4342-B048-85BDC9FD1C3A}</a:tableStyleId>
              </a:tblPr>
              <a:tblGrid>
                <a:gridCol w="1078542">
                  <a:extLst>
                    <a:ext uri="{9D8B030D-6E8A-4147-A177-3AD203B41FA5}">
                      <a16:colId xmlns:a16="http://schemas.microsoft.com/office/drawing/2014/main" val="781008593"/>
                    </a:ext>
                  </a:extLst>
                </a:gridCol>
                <a:gridCol w="1078542">
                  <a:extLst>
                    <a:ext uri="{9D8B030D-6E8A-4147-A177-3AD203B41FA5}">
                      <a16:colId xmlns:a16="http://schemas.microsoft.com/office/drawing/2014/main" val="2021594479"/>
                    </a:ext>
                  </a:extLst>
                </a:gridCol>
                <a:gridCol w="1078542">
                  <a:extLst>
                    <a:ext uri="{9D8B030D-6E8A-4147-A177-3AD203B41FA5}">
                      <a16:colId xmlns:a16="http://schemas.microsoft.com/office/drawing/2014/main" val="354442134"/>
                    </a:ext>
                  </a:extLst>
                </a:gridCol>
                <a:gridCol w="1078542">
                  <a:extLst>
                    <a:ext uri="{9D8B030D-6E8A-4147-A177-3AD203B41FA5}">
                      <a16:colId xmlns:a16="http://schemas.microsoft.com/office/drawing/2014/main" val="4262389095"/>
                    </a:ext>
                  </a:extLst>
                </a:gridCol>
              </a:tblGrid>
              <a:tr h="356217">
                <a:tc>
                  <a:txBody>
                    <a:bodyPr/>
                    <a:lstStyle/>
                    <a:p>
                      <a:r>
                        <a:rPr lang="sv-SE" sz="1400" dirty="0">
                          <a:solidFill>
                            <a:schemeClr val="tx1"/>
                          </a:solidFill>
                        </a:rPr>
                        <a:t>Enkät</a:t>
                      </a:r>
                    </a:p>
                  </a:txBody>
                  <a:tcPr anchor="ctr"/>
                </a:tc>
                <a:tc>
                  <a:txBody>
                    <a:bodyPr/>
                    <a:lstStyle/>
                    <a:p>
                      <a:pPr algn="ctr"/>
                      <a:r>
                        <a:rPr lang="sv-SE" sz="1400" dirty="0">
                          <a:solidFill>
                            <a:schemeClr val="tx1"/>
                          </a:solidFill>
                        </a:rPr>
                        <a:t>Utskick</a:t>
                      </a:r>
                    </a:p>
                  </a:txBody>
                  <a:tcPr anchor="ctr"/>
                </a:tc>
                <a:tc>
                  <a:txBody>
                    <a:bodyPr/>
                    <a:lstStyle/>
                    <a:p>
                      <a:pPr algn="ctr"/>
                      <a:r>
                        <a:rPr lang="sv-SE" sz="1400" dirty="0">
                          <a:solidFill>
                            <a:schemeClr val="tx1"/>
                          </a:solidFill>
                        </a:rPr>
                        <a:t>Inkomna svar</a:t>
                      </a:r>
                    </a:p>
                  </a:txBody>
                  <a:tcPr anchor="ctr"/>
                </a:tc>
                <a:tc>
                  <a:txBody>
                    <a:bodyPr/>
                    <a:lstStyle/>
                    <a:p>
                      <a:pPr algn="ctr"/>
                      <a:r>
                        <a:rPr lang="sv-SE" sz="1400" dirty="0">
                          <a:solidFill>
                            <a:schemeClr val="tx1"/>
                          </a:solidFill>
                        </a:rPr>
                        <a:t>Svars-frekvens (%)</a:t>
                      </a:r>
                    </a:p>
                  </a:txBody>
                  <a:tcPr anchor="ctr"/>
                </a:tc>
                <a:extLst>
                  <a:ext uri="{0D108BD9-81ED-4DB2-BD59-A6C34878D82A}">
                    <a16:rowId xmlns:a16="http://schemas.microsoft.com/office/drawing/2014/main" val="2820031394"/>
                  </a:ext>
                </a:extLst>
              </a:tr>
              <a:tr h="475379">
                <a:tc>
                  <a:txBody>
                    <a:bodyPr/>
                    <a:lstStyle/>
                    <a:p>
                      <a:r>
                        <a:rPr lang="sv-SE" sz="1200" dirty="0">
                          <a:solidFill>
                            <a:schemeClr val="tx1"/>
                          </a:solidFill>
                        </a:rPr>
                        <a:t>läsare</a:t>
                      </a:r>
                    </a:p>
                  </a:txBody>
                  <a:tcPr anchor="ctr"/>
                </a:tc>
                <a:tc>
                  <a:txBody>
                    <a:bodyPr/>
                    <a:lstStyle/>
                    <a:p>
                      <a:pPr algn="ctr"/>
                      <a:r>
                        <a:rPr lang="sv-SE" sz="1200" dirty="0">
                          <a:solidFill>
                            <a:schemeClr val="tx1"/>
                          </a:solidFill>
                        </a:rPr>
                        <a:t>3000</a:t>
                      </a:r>
                    </a:p>
                  </a:txBody>
                  <a:tcPr anchor="ctr"/>
                </a:tc>
                <a:tc>
                  <a:txBody>
                    <a:bodyPr/>
                    <a:lstStyle/>
                    <a:p>
                      <a:pPr algn="ctr"/>
                      <a:r>
                        <a:rPr lang="sv-SE" sz="1200" dirty="0">
                          <a:solidFill>
                            <a:schemeClr val="tx1"/>
                          </a:solidFill>
                        </a:rPr>
                        <a:t>506</a:t>
                      </a:r>
                    </a:p>
                  </a:txBody>
                  <a:tcPr anchor="ctr"/>
                </a:tc>
                <a:tc>
                  <a:txBody>
                    <a:bodyPr/>
                    <a:lstStyle/>
                    <a:p>
                      <a:pPr algn="ctr"/>
                      <a:r>
                        <a:rPr lang="sv-SE" sz="1200" dirty="0">
                          <a:solidFill>
                            <a:schemeClr val="tx1"/>
                          </a:solidFill>
                        </a:rPr>
                        <a:t>17%</a:t>
                      </a:r>
                    </a:p>
                  </a:txBody>
                  <a:tcPr anchor="ctr"/>
                </a:tc>
                <a:extLst>
                  <a:ext uri="{0D108BD9-81ED-4DB2-BD59-A6C34878D82A}">
                    <a16:rowId xmlns:a16="http://schemas.microsoft.com/office/drawing/2014/main" val="698318234"/>
                  </a:ext>
                </a:extLst>
              </a:tr>
            </a:tbl>
          </a:graphicData>
        </a:graphic>
      </p:graphicFrame>
    </p:spTree>
    <p:extLst>
      <p:ext uri="{BB962C8B-B14F-4D97-AF65-F5344CB8AC3E}">
        <p14:creationId xmlns:p14="http://schemas.microsoft.com/office/powerpoint/2010/main" val="2232714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D7F79A-B0C2-044A-935E-D2F8CAA28DC1}"/>
              </a:ext>
            </a:extLst>
          </p:cNvPr>
          <p:cNvSpPr>
            <a:spLocks noGrp="1"/>
          </p:cNvSpPr>
          <p:nvPr>
            <p:ph type="title"/>
          </p:nvPr>
        </p:nvSpPr>
        <p:spPr/>
        <p:txBody>
          <a:bodyPr/>
          <a:lstStyle/>
          <a:p>
            <a:r>
              <a:rPr lang="sv-SE" sz="1800" b="1" kern="1200" dirty="0">
                <a:solidFill>
                  <a:srgbClr val="000000"/>
                </a:solidFill>
                <a:effectLst/>
                <a:latin typeface="Arial" panose="020B0604020202020204" pitchFamily="34" charset="0"/>
                <a:ea typeface="+mn-ea"/>
                <a:cs typeface="+mn-cs"/>
              </a:rPr>
              <a:t>Nedbrytningar</a:t>
            </a:r>
            <a:r>
              <a:rPr lang="sv-SE" dirty="0"/>
              <a:t> </a:t>
            </a:r>
          </a:p>
        </p:txBody>
      </p:sp>
      <p:graphicFrame>
        <p:nvGraphicFramePr>
          <p:cNvPr id="8" name="Tabell 7">
            <a:extLst>
              <a:ext uri="{FF2B5EF4-FFF2-40B4-BE49-F238E27FC236}">
                <a16:creationId xmlns:a16="http://schemas.microsoft.com/office/drawing/2014/main" id="{CFB64D56-87DB-2B40-9EDD-4CA03C37F7D3}"/>
              </a:ext>
            </a:extLst>
          </p:cNvPr>
          <p:cNvGraphicFramePr>
            <a:graphicFrameLocks noGrp="1"/>
          </p:cNvGraphicFramePr>
          <p:nvPr>
            <p:extLst>
              <p:ext uri="{D42A27DB-BD31-4B8C-83A1-F6EECF244321}">
                <p14:modId xmlns:p14="http://schemas.microsoft.com/office/powerpoint/2010/main" val="775806460"/>
              </p:ext>
            </p:extLst>
          </p:nvPr>
        </p:nvGraphicFramePr>
        <p:xfrm>
          <a:off x="1552570" y="2119314"/>
          <a:ext cx="8416800" cy="2317950"/>
        </p:xfrm>
        <a:graphic>
          <a:graphicData uri="http://schemas.openxmlformats.org/drawingml/2006/table">
            <a:tbl>
              <a:tblPr firstRow="1" bandRow="1">
                <a:tableStyleId>{7DF18680-E054-41AD-8BC1-D1AEF772440D}</a:tableStyleId>
              </a:tblPr>
              <a:tblGrid>
                <a:gridCol w="2263650">
                  <a:extLst>
                    <a:ext uri="{9D8B030D-6E8A-4147-A177-3AD203B41FA5}">
                      <a16:colId xmlns:a16="http://schemas.microsoft.com/office/drawing/2014/main" val="1159429802"/>
                    </a:ext>
                  </a:extLst>
                </a:gridCol>
                <a:gridCol w="753150">
                  <a:extLst>
                    <a:ext uri="{9D8B030D-6E8A-4147-A177-3AD203B41FA5}">
                      <a16:colId xmlns:a16="http://schemas.microsoft.com/office/drawing/2014/main" val="2021594479"/>
                    </a:ext>
                  </a:extLst>
                </a:gridCol>
                <a:gridCol w="540000">
                  <a:extLst>
                    <a:ext uri="{9D8B030D-6E8A-4147-A177-3AD203B41FA5}">
                      <a16:colId xmlns:a16="http://schemas.microsoft.com/office/drawing/2014/main" val="219397501"/>
                    </a:ext>
                  </a:extLst>
                </a:gridCol>
                <a:gridCol w="540000">
                  <a:extLst>
                    <a:ext uri="{9D8B030D-6E8A-4147-A177-3AD203B41FA5}">
                      <a16:colId xmlns:a16="http://schemas.microsoft.com/office/drawing/2014/main" val="2164895139"/>
                    </a:ext>
                  </a:extLst>
                </a:gridCol>
                <a:gridCol w="540000">
                  <a:extLst>
                    <a:ext uri="{9D8B030D-6E8A-4147-A177-3AD203B41FA5}">
                      <a16:colId xmlns:a16="http://schemas.microsoft.com/office/drawing/2014/main" val="3977316141"/>
                    </a:ext>
                  </a:extLst>
                </a:gridCol>
                <a:gridCol w="540000">
                  <a:extLst>
                    <a:ext uri="{9D8B030D-6E8A-4147-A177-3AD203B41FA5}">
                      <a16:colId xmlns:a16="http://schemas.microsoft.com/office/drawing/2014/main" val="1115663435"/>
                    </a:ext>
                  </a:extLst>
                </a:gridCol>
                <a:gridCol w="540000">
                  <a:extLst>
                    <a:ext uri="{9D8B030D-6E8A-4147-A177-3AD203B41FA5}">
                      <a16:colId xmlns:a16="http://schemas.microsoft.com/office/drawing/2014/main" val="3279052059"/>
                    </a:ext>
                  </a:extLst>
                </a:gridCol>
                <a:gridCol w="540000">
                  <a:extLst>
                    <a:ext uri="{9D8B030D-6E8A-4147-A177-3AD203B41FA5}">
                      <a16:colId xmlns:a16="http://schemas.microsoft.com/office/drawing/2014/main" val="1960000901"/>
                    </a:ext>
                  </a:extLst>
                </a:gridCol>
                <a:gridCol w="540000">
                  <a:extLst>
                    <a:ext uri="{9D8B030D-6E8A-4147-A177-3AD203B41FA5}">
                      <a16:colId xmlns:a16="http://schemas.microsoft.com/office/drawing/2014/main" val="354442134"/>
                    </a:ext>
                  </a:extLst>
                </a:gridCol>
                <a:gridCol w="540000">
                  <a:extLst>
                    <a:ext uri="{9D8B030D-6E8A-4147-A177-3AD203B41FA5}">
                      <a16:colId xmlns:a16="http://schemas.microsoft.com/office/drawing/2014/main" val="4262389095"/>
                    </a:ext>
                  </a:extLst>
                </a:gridCol>
                <a:gridCol w="540000">
                  <a:extLst>
                    <a:ext uri="{9D8B030D-6E8A-4147-A177-3AD203B41FA5}">
                      <a16:colId xmlns:a16="http://schemas.microsoft.com/office/drawing/2014/main" val="3976197383"/>
                    </a:ext>
                  </a:extLst>
                </a:gridCol>
                <a:gridCol w="540000">
                  <a:extLst>
                    <a:ext uri="{9D8B030D-6E8A-4147-A177-3AD203B41FA5}">
                      <a16:colId xmlns:a16="http://schemas.microsoft.com/office/drawing/2014/main" val="1034107971"/>
                    </a:ext>
                  </a:extLst>
                </a:gridCol>
              </a:tblGrid>
              <a:tr h="432000">
                <a:tc>
                  <a:txBody>
                    <a:bodyPr/>
                    <a:lstStyle/>
                    <a:p>
                      <a:endParaRPr lang="sv-SE" sz="1400" dirty="0"/>
                    </a:p>
                  </a:txBody>
                  <a:tcPr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Total</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Kvinna</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Man</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Annat</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upp till 25 år</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26 - 35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36 - 45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46 - 55 år</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56 - 65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66 - 75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äldre än 75 år</a:t>
                      </a:r>
                    </a:p>
                  </a:txBody>
                  <a:tcPr marL="9525" marR="9525" marT="9525" marB="0" anchor="ctr"/>
                </a:tc>
                <a:extLst>
                  <a:ext uri="{0D108BD9-81ED-4DB2-BD59-A6C34878D82A}">
                    <a16:rowId xmlns:a16="http://schemas.microsoft.com/office/drawing/2014/main" val="2820031394"/>
                  </a:ext>
                </a:extLst>
              </a:tr>
              <a:tr h="314325">
                <a:tc>
                  <a:txBody>
                    <a:bodyPr/>
                    <a:lstStyle/>
                    <a:p>
                      <a:pPr algn="l" fontAlgn="b"/>
                      <a:r>
                        <a:rPr lang="sv-SE" sz="1200" b="0" i="0" u="none" strike="noStrike">
                          <a:solidFill>
                            <a:srgbClr val="000000"/>
                          </a:solidFill>
                          <a:effectLst/>
                          <a:latin typeface="Calibri" panose="020F0502020204030204" pitchFamily="34" charset="0"/>
                        </a:rPr>
                        <a:t>Via app</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78%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80%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76%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89%</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76%</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83%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86%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81%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67%</a:t>
                      </a:r>
                    </a:p>
                  </a:txBody>
                  <a:tcPr marL="9525" marR="9525" marT="9525" marB="0" anchor="ctr"/>
                </a:tc>
                <a:extLst>
                  <a:ext uri="{0D108BD9-81ED-4DB2-BD59-A6C34878D82A}">
                    <a16:rowId xmlns:a16="http://schemas.microsoft.com/office/drawing/2014/main" val="698318234"/>
                  </a:ext>
                </a:extLst>
              </a:tr>
              <a:tr h="314325">
                <a:tc>
                  <a:txBody>
                    <a:bodyPr/>
                    <a:lstStyle/>
                    <a:p>
                      <a:pPr algn="l" fontAlgn="b"/>
                      <a:r>
                        <a:rPr lang="sv-SE" sz="1200" b="0" i="0" u="none" strike="noStrike">
                          <a:solidFill>
                            <a:srgbClr val="000000"/>
                          </a:solidFill>
                          <a:effectLst/>
                          <a:latin typeface="Calibri" panose="020F0502020204030204" pitchFamily="34" charset="0"/>
                        </a:rPr>
                        <a:t>Webbspelaren</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21%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23%</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19%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22%</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34%</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29%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a:t>
                      </a:r>
                    </a:p>
                  </a:txBody>
                  <a:tcPr marL="9525" marR="9525" marT="9525" marB="0" anchor="ctr"/>
                </a:tc>
                <a:extLst>
                  <a:ext uri="{0D108BD9-81ED-4DB2-BD59-A6C34878D82A}">
                    <a16:rowId xmlns:a16="http://schemas.microsoft.com/office/drawing/2014/main" val="2442853965"/>
                  </a:ext>
                </a:extLst>
              </a:tr>
              <a:tr h="314325">
                <a:tc>
                  <a:txBody>
                    <a:bodyPr/>
                    <a:lstStyle/>
                    <a:p>
                      <a:pPr algn="l" fontAlgn="b"/>
                      <a:r>
                        <a:rPr lang="sv-SE" sz="1200" b="0" i="0" u="none" strike="noStrike">
                          <a:solidFill>
                            <a:srgbClr val="000000"/>
                          </a:solidFill>
                          <a:effectLst/>
                          <a:latin typeface="Calibri" panose="020F0502020204030204" pitchFamily="34" charset="0"/>
                        </a:rPr>
                        <a:t>EasyReader</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7%</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2460441863"/>
                  </a:ext>
                </a:extLst>
              </a:tr>
              <a:tr h="314325">
                <a:tc>
                  <a:txBody>
                    <a:bodyPr/>
                    <a:lstStyle/>
                    <a:p>
                      <a:pPr algn="l" fontAlgn="b"/>
                      <a:r>
                        <a:rPr lang="sv-SE" sz="1200" b="0" i="0" u="none" strike="noStrike">
                          <a:solidFill>
                            <a:srgbClr val="000000"/>
                          </a:solidFill>
                          <a:effectLst/>
                          <a:latin typeface="Calibri" panose="020F0502020204030204" pitchFamily="34" charset="0"/>
                        </a:rPr>
                        <a:t>Med annat läsprogram</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6%</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11%</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16%</a:t>
                      </a:r>
                    </a:p>
                  </a:txBody>
                  <a:tcPr marL="9525" marR="9525" marT="9525" marB="0" anchor="ctr"/>
                </a:tc>
                <a:extLst>
                  <a:ext uri="{0D108BD9-81ED-4DB2-BD59-A6C34878D82A}">
                    <a16:rowId xmlns:a16="http://schemas.microsoft.com/office/drawing/2014/main" val="3179561171"/>
                  </a:ext>
                </a:extLst>
              </a:tr>
              <a:tr h="314325">
                <a:tc>
                  <a:txBody>
                    <a:bodyPr/>
                    <a:lstStyle/>
                    <a:p>
                      <a:pPr algn="l" fontAlgn="b"/>
                      <a:r>
                        <a:rPr lang="sv-SE" sz="1200" b="0" i="0" u="none" strike="noStrike">
                          <a:solidFill>
                            <a:srgbClr val="000000"/>
                          </a:solidFill>
                          <a:effectLst/>
                          <a:latin typeface="Calibri" panose="020F0502020204030204" pitchFamily="34" charset="0"/>
                        </a:rPr>
                        <a:t>Via Daisy</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2%</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3082136723"/>
                  </a:ext>
                </a:extLst>
              </a:tr>
              <a:tr h="314325">
                <a:tc>
                  <a:txBody>
                    <a:bodyPr/>
                    <a:lstStyle/>
                    <a:p>
                      <a:pPr algn="l" fontAlgn="b"/>
                      <a:r>
                        <a:rPr lang="sv-SE" sz="1200" b="0" i="0" u="none" strike="noStrike">
                          <a:solidFill>
                            <a:srgbClr val="000000"/>
                          </a:solidFill>
                          <a:effectLst/>
                          <a:latin typeface="Calibri" panose="020F0502020204030204" pitchFamily="34" charset="0"/>
                        </a:rPr>
                        <a:t>antal svar</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506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314</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174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9</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97</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83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81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59</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43</a:t>
                      </a:r>
                    </a:p>
                  </a:txBody>
                  <a:tcPr marL="9525" marR="9525" marT="9525" marB="0" anchor="ctr"/>
                </a:tc>
                <a:extLst>
                  <a:ext uri="{0D108BD9-81ED-4DB2-BD59-A6C34878D82A}">
                    <a16:rowId xmlns:a16="http://schemas.microsoft.com/office/drawing/2014/main" val="2998486039"/>
                  </a:ext>
                </a:extLst>
              </a:tr>
            </a:tbl>
          </a:graphicData>
        </a:graphic>
      </p:graphicFrame>
    </p:spTree>
    <p:extLst>
      <p:ext uri="{BB962C8B-B14F-4D97-AF65-F5344CB8AC3E}">
        <p14:creationId xmlns:p14="http://schemas.microsoft.com/office/powerpoint/2010/main" val="13402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04749B-ACCB-FC4A-AADC-A0AB6C1CA81B}"/>
              </a:ext>
            </a:extLst>
          </p:cNvPr>
          <p:cNvSpPr>
            <a:spLocks noGrp="1"/>
          </p:cNvSpPr>
          <p:nvPr>
            <p:ph type="title"/>
          </p:nvPr>
        </p:nvSpPr>
        <p:spPr>
          <a:xfrm>
            <a:off x="1002973" y="292549"/>
            <a:ext cx="10925627" cy="907193"/>
          </a:xfrm>
        </p:spPr>
        <p:txBody>
          <a:bodyPr vert="horz" lIns="91440" tIns="45720" rIns="91440" bIns="45720" rtlCol="0" anchor="b">
            <a:normAutofit/>
          </a:bodyPr>
          <a:lstStyle/>
          <a:p>
            <a:r>
              <a:rPr lang="sv-SE" dirty="0"/>
              <a:t>Läsnedsättning</a:t>
            </a:r>
          </a:p>
        </p:txBody>
      </p:sp>
      <p:sp>
        <p:nvSpPr>
          <p:cNvPr id="5" name="Platshållare för text 4">
            <a:extLst>
              <a:ext uri="{FF2B5EF4-FFF2-40B4-BE49-F238E27FC236}">
                <a16:creationId xmlns:a16="http://schemas.microsoft.com/office/drawing/2014/main" id="{8690A4E0-523A-0A42-B755-9639FD2AE320}"/>
              </a:ext>
            </a:extLst>
          </p:cNvPr>
          <p:cNvSpPr>
            <a:spLocks noGrp="1"/>
          </p:cNvSpPr>
          <p:nvPr>
            <p:ph type="body" idx="1"/>
          </p:nvPr>
        </p:nvSpPr>
        <p:spPr>
          <a:xfrm>
            <a:off x="1620839" y="1574997"/>
            <a:ext cx="5157787" cy="823912"/>
          </a:xfrm>
        </p:spPr>
        <p:txBody>
          <a:bodyPr/>
          <a:lstStyle/>
          <a:p>
            <a:r>
              <a:rPr lang="sv-SE" dirty="0"/>
              <a:t>Vilken typ av läsnedsättning har du?</a:t>
            </a:r>
          </a:p>
        </p:txBody>
      </p:sp>
      <p:sp>
        <p:nvSpPr>
          <p:cNvPr id="4" name="Platshållare för innehåll 3">
            <a:extLst>
              <a:ext uri="{FF2B5EF4-FFF2-40B4-BE49-F238E27FC236}">
                <a16:creationId xmlns:a16="http://schemas.microsoft.com/office/drawing/2014/main" id="{2A76563F-AA94-2D44-9292-7367E6446BC6}"/>
              </a:ext>
            </a:extLst>
          </p:cNvPr>
          <p:cNvSpPr>
            <a:spLocks noGrp="1"/>
          </p:cNvSpPr>
          <p:nvPr>
            <p:ph sz="half" idx="2"/>
          </p:nvPr>
        </p:nvSpPr>
        <p:spPr>
          <a:xfrm>
            <a:off x="1635291" y="1986953"/>
            <a:ext cx="4190702" cy="338554"/>
          </a:xfrm>
        </p:spPr>
        <p:txBody>
          <a:bodyPr/>
          <a:lstStyle/>
          <a:p>
            <a:pPr marL="0" indent="0">
              <a:buNone/>
            </a:pPr>
            <a:r>
              <a:rPr lang="sv-SE" dirty="0"/>
              <a:t>Antal svar: 506</a:t>
            </a:r>
          </a:p>
        </p:txBody>
      </p:sp>
      <p:graphicFrame>
        <p:nvGraphicFramePr>
          <p:cNvPr id="7" name="Diagram 6" descr="Stapeldiagram som redovisar frågan.">
            <a:extLst>
              <a:ext uri="{FF2B5EF4-FFF2-40B4-BE49-F238E27FC236}">
                <a16:creationId xmlns:a16="http://schemas.microsoft.com/office/drawing/2014/main" id="{4F644133-4D9D-D942-81C2-914F0ED082ED}"/>
              </a:ext>
            </a:extLst>
          </p:cNvPr>
          <p:cNvGraphicFramePr/>
          <p:nvPr>
            <p:extLst>
              <p:ext uri="{D42A27DB-BD31-4B8C-83A1-F6EECF244321}">
                <p14:modId xmlns:p14="http://schemas.microsoft.com/office/powerpoint/2010/main" val="1272091807"/>
              </p:ext>
            </p:extLst>
          </p:nvPr>
        </p:nvGraphicFramePr>
        <p:xfrm>
          <a:off x="2214644" y="2325507"/>
          <a:ext cx="8502287" cy="354189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ruta 5">
            <a:extLst>
              <a:ext uri="{FF2B5EF4-FFF2-40B4-BE49-F238E27FC236}">
                <a16:creationId xmlns:a16="http://schemas.microsoft.com/office/drawing/2014/main" id="{2A66928E-675F-3740-A67D-A9B5AC2B46C0}"/>
              </a:ext>
            </a:extLst>
          </p:cNvPr>
          <p:cNvSpPr txBox="1"/>
          <p:nvPr/>
        </p:nvSpPr>
        <p:spPr>
          <a:xfrm>
            <a:off x="1620839" y="6037462"/>
            <a:ext cx="3597460" cy="307777"/>
          </a:xfrm>
          <a:prstGeom prst="rect">
            <a:avLst/>
          </a:prstGeom>
          <a:noFill/>
        </p:spPr>
        <p:txBody>
          <a:bodyPr wrap="none" rtlCol="0">
            <a:spAutoFit/>
          </a:bodyPr>
          <a:lstStyle/>
          <a:p>
            <a:r>
              <a:rPr lang="sv-SE" sz="1400" dirty="0"/>
              <a:t>*Bakgrundsfrågor ställdes enbart till läsare.</a:t>
            </a:r>
          </a:p>
        </p:txBody>
      </p:sp>
    </p:spTree>
    <p:extLst>
      <p:ext uri="{BB962C8B-B14F-4D97-AF65-F5344CB8AC3E}">
        <p14:creationId xmlns:p14="http://schemas.microsoft.com/office/powerpoint/2010/main" val="1110217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5889DDEE-A857-7447-8F08-FFC148172C60}"/>
              </a:ext>
            </a:extLst>
          </p:cNvPr>
          <p:cNvSpPr>
            <a:spLocks noGrp="1"/>
          </p:cNvSpPr>
          <p:nvPr>
            <p:ph type="title"/>
          </p:nvPr>
        </p:nvSpPr>
        <p:spPr>
          <a:xfrm>
            <a:off x="1635291" y="1095803"/>
            <a:ext cx="10925627" cy="907193"/>
          </a:xfrm>
        </p:spPr>
        <p:txBody>
          <a:bodyPr>
            <a:noAutofit/>
          </a:bodyPr>
          <a:lstStyle/>
          <a:p>
            <a:r>
              <a:rPr lang="sv-SE" sz="1800" dirty="0"/>
              <a:t>Vilken typ av läsnedsättning har du? (Annat)</a:t>
            </a:r>
            <a:br>
              <a:rPr lang="sv-SE" sz="1800" dirty="0"/>
            </a:br>
            <a:endParaRPr lang="sv-SE" sz="1800" dirty="0"/>
          </a:p>
        </p:txBody>
      </p:sp>
      <p:sp>
        <p:nvSpPr>
          <p:cNvPr id="8" name="textruta 7">
            <a:extLst>
              <a:ext uri="{FF2B5EF4-FFF2-40B4-BE49-F238E27FC236}">
                <a16:creationId xmlns:a16="http://schemas.microsoft.com/office/drawing/2014/main" id="{55EF0B94-8436-CF4F-9EB3-2B9B03DD4DCF}"/>
              </a:ext>
            </a:extLst>
          </p:cNvPr>
          <p:cNvSpPr txBox="1"/>
          <p:nvPr/>
        </p:nvSpPr>
        <p:spPr>
          <a:xfrm>
            <a:off x="1635291" y="1785536"/>
            <a:ext cx="6648126" cy="1077218"/>
          </a:xfrm>
          <a:prstGeom prst="rect">
            <a:avLst/>
          </a:prstGeom>
          <a:noFill/>
        </p:spPr>
        <p:txBody>
          <a:bodyPr wrap="square" rtlCol="0">
            <a:spAutoFit/>
          </a:bodyPr>
          <a:lstStyle/>
          <a:p>
            <a:r>
              <a:rPr lang="sv-SE" sz="1600" dirty="0"/>
              <a:t>Antal svar: 46</a:t>
            </a:r>
          </a:p>
          <a:p>
            <a:endParaRPr lang="sv-SE" sz="1600" dirty="0"/>
          </a:p>
          <a:p>
            <a:r>
              <a:rPr lang="sv-SE" sz="1600" dirty="0"/>
              <a:t>Nedan redovisas de vanligaste fritextsvaren bland de som svarade ”Annat” på frågan om vilken typ av läsnedsättning de har:</a:t>
            </a:r>
          </a:p>
        </p:txBody>
      </p:sp>
      <p:graphicFrame>
        <p:nvGraphicFramePr>
          <p:cNvPr id="7" name="Diagram 6" descr="Stapeldiagram som redovisar frågan.">
            <a:extLst>
              <a:ext uri="{FF2B5EF4-FFF2-40B4-BE49-F238E27FC236}">
                <a16:creationId xmlns:a16="http://schemas.microsoft.com/office/drawing/2014/main" id="{EA86F9E3-DA05-7848-B16E-F296E5FA04B4}"/>
              </a:ext>
            </a:extLst>
          </p:cNvPr>
          <p:cNvGraphicFramePr>
            <a:graphicFrameLocks/>
          </p:cNvGraphicFramePr>
          <p:nvPr>
            <p:extLst>
              <p:ext uri="{D42A27DB-BD31-4B8C-83A1-F6EECF244321}">
                <p14:modId xmlns:p14="http://schemas.microsoft.com/office/powerpoint/2010/main" val="860842622"/>
              </p:ext>
            </p:extLst>
          </p:nvPr>
        </p:nvGraphicFramePr>
        <p:xfrm>
          <a:off x="2547937" y="2818172"/>
          <a:ext cx="7096125" cy="375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9278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5440DF-F21D-2C42-B21A-9F453E16D910}"/>
              </a:ext>
            </a:extLst>
          </p:cNvPr>
          <p:cNvSpPr>
            <a:spLocks noGrp="1"/>
          </p:cNvSpPr>
          <p:nvPr>
            <p:ph type="title"/>
          </p:nvPr>
        </p:nvSpPr>
        <p:spPr/>
        <p:txBody>
          <a:bodyPr/>
          <a:lstStyle/>
          <a:p>
            <a:r>
              <a:rPr lang="sv-SE" sz="1800" b="1" kern="1200" dirty="0">
                <a:solidFill>
                  <a:srgbClr val="000000"/>
                </a:solidFill>
                <a:effectLst/>
                <a:latin typeface="Arial" panose="020B0604020202020204" pitchFamily="34" charset="0"/>
                <a:ea typeface="+mn-ea"/>
                <a:cs typeface="+mn-cs"/>
              </a:rPr>
              <a:t>Nedbrytningar</a:t>
            </a:r>
            <a:r>
              <a:rPr lang="sv-SE" dirty="0"/>
              <a:t> </a:t>
            </a:r>
          </a:p>
        </p:txBody>
      </p:sp>
      <p:graphicFrame>
        <p:nvGraphicFramePr>
          <p:cNvPr id="8" name="Tabell 7">
            <a:extLst>
              <a:ext uri="{FF2B5EF4-FFF2-40B4-BE49-F238E27FC236}">
                <a16:creationId xmlns:a16="http://schemas.microsoft.com/office/drawing/2014/main" id="{CFB64D56-87DB-2B40-9EDD-4CA03C37F7D3}"/>
              </a:ext>
            </a:extLst>
          </p:cNvPr>
          <p:cNvGraphicFramePr>
            <a:graphicFrameLocks noGrp="1"/>
          </p:cNvGraphicFramePr>
          <p:nvPr>
            <p:extLst>
              <p:ext uri="{D42A27DB-BD31-4B8C-83A1-F6EECF244321}">
                <p14:modId xmlns:p14="http://schemas.microsoft.com/office/powerpoint/2010/main" val="2160275698"/>
              </p:ext>
            </p:extLst>
          </p:nvPr>
        </p:nvGraphicFramePr>
        <p:xfrm>
          <a:off x="1635291" y="1629000"/>
          <a:ext cx="8416800" cy="3600000"/>
        </p:xfrm>
        <a:graphic>
          <a:graphicData uri="http://schemas.openxmlformats.org/drawingml/2006/table">
            <a:tbl>
              <a:tblPr firstRow="1" bandRow="1">
                <a:tableStyleId>{7DF18680-E054-41AD-8BC1-D1AEF772440D}</a:tableStyleId>
              </a:tblPr>
              <a:tblGrid>
                <a:gridCol w="2476800">
                  <a:extLst>
                    <a:ext uri="{9D8B030D-6E8A-4147-A177-3AD203B41FA5}">
                      <a16:colId xmlns:a16="http://schemas.microsoft.com/office/drawing/2014/main" val="1159429802"/>
                    </a:ext>
                  </a:extLst>
                </a:gridCol>
                <a:gridCol w="540000">
                  <a:extLst>
                    <a:ext uri="{9D8B030D-6E8A-4147-A177-3AD203B41FA5}">
                      <a16:colId xmlns:a16="http://schemas.microsoft.com/office/drawing/2014/main" val="2021594479"/>
                    </a:ext>
                  </a:extLst>
                </a:gridCol>
                <a:gridCol w="540000">
                  <a:extLst>
                    <a:ext uri="{9D8B030D-6E8A-4147-A177-3AD203B41FA5}">
                      <a16:colId xmlns:a16="http://schemas.microsoft.com/office/drawing/2014/main" val="219397501"/>
                    </a:ext>
                  </a:extLst>
                </a:gridCol>
                <a:gridCol w="540000">
                  <a:extLst>
                    <a:ext uri="{9D8B030D-6E8A-4147-A177-3AD203B41FA5}">
                      <a16:colId xmlns:a16="http://schemas.microsoft.com/office/drawing/2014/main" val="2164895139"/>
                    </a:ext>
                  </a:extLst>
                </a:gridCol>
                <a:gridCol w="540000">
                  <a:extLst>
                    <a:ext uri="{9D8B030D-6E8A-4147-A177-3AD203B41FA5}">
                      <a16:colId xmlns:a16="http://schemas.microsoft.com/office/drawing/2014/main" val="3977316141"/>
                    </a:ext>
                  </a:extLst>
                </a:gridCol>
                <a:gridCol w="540000">
                  <a:extLst>
                    <a:ext uri="{9D8B030D-6E8A-4147-A177-3AD203B41FA5}">
                      <a16:colId xmlns:a16="http://schemas.microsoft.com/office/drawing/2014/main" val="1115663435"/>
                    </a:ext>
                  </a:extLst>
                </a:gridCol>
                <a:gridCol w="540000">
                  <a:extLst>
                    <a:ext uri="{9D8B030D-6E8A-4147-A177-3AD203B41FA5}">
                      <a16:colId xmlns:a16="http://schemas.microsoft.com/office/drawing/2014/main" val="3279052059"/>
                    </a:ext>
                  </a:extLst>
                </a:gridCol>
                <a:gridCol w="540000">
                  <a:extLst>
                    <a:ext uri="{9D8B030D-6E8A-4147-A177-3AD203B41FA5}">
                      <a16:colId xmlns:a16="http://schemas.microsoft.com/office/drawing/2014/main" val="1960000901"/>
                    </a:ext>
                  </a:extLst>
                </a:gridCol>
                <a:gridCol w="540000">
                  <a:extLst>
                    <a:ext uri="{9D8B030D-6E8A-4147-A177-3AD203B41FA5}">
                      <a16:colId xmlns:a16="http://schemas.microsoft.com/office/drawing/2014/main" val="354442134"/>
                    </a:ext>
                  </a:extLst>
                </a:gridCol>
                <a:gridCol w="540000">
                  <a:extLst>
                    <a:ext uri="{9D8B030D-6E8A-4147-A177-3AD203B41FA5}">
                      <a16:colId xmlns:a16="http://schemas.microsoft.com/office/drawing/2014/main" val="4262389095"/>
                    </a:ext>
                  </a:extLst>
                </a:gridCol>
                <a:gridCol w="540000">
                  <a:extLst>
                    <a:ext uri="{9D8B030D-6E8A-4147-A177-3AD203B41FA5}">
                      <a16:colId xmlns:a16="http://schemas.microsoft.com/office/drawing/2014/main" val="3976197383"/>
                    </a:ext>
                  </a:extLst>
                </a:gridCol>
                <a:gridCol w="540000">
                  <a:extLst>
                    <a:ext uri="{9D8B030D-6E8A-4147-A177-3AD203B41FA5}">
                      <a16:colId xmlns:a16="http://schemas.microsoft.com/office/drawing/2014/main" val="1034107971"/>
                    </a:ext>
                  </a:extLst>
                </a:gridCol>
              </a:tblGrid>
              <a:tr h="432000">
                <a:tc>
                  <a:txBody>
                    <a:bodyPr/>
                    <a:lstStyle/>
                    <a:p>
                      <a:endParaRPr lang="sv-SE" sz="1400" dirty="0"/>
                    </a:p>
                  </a:txBody>
                  <a:tcPr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Total</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Kvinna</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Man</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Annat</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upp till 25 år</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26 - 35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36 - 45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46 - 55 år</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56 - 65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66 - 75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äldre än 75 år</a:t>
                      </a:r>
                    </a:p>
                  </a:txBody>
                  <a:tcPr marL="9525" marR="9525" marT="9525" marB="0" anchor="ctr"/>
                </a:tc>
                <a:extLst>
                  <a:ext uri="{0D108BD9-81ED-4DB2-BD59-A6C34878D82A}">
                    <a16:rowId xmlns:a16="http://schemas.microsoft.com/office/drawing/2014/main" val="2820031394"/>
                  </a:ext>
                </a:extLst>
              </a:tr>
              <a:tr h="288000">
                <a:tc>
                  <a:txBody>
                    <a:bodyPr/>
                    <a:lstStyle/>
                    <a:p>
                      <a:pPr algn="l" fontAlgn="b"/>
                      <a:r>
                        <a:rPr lang="sv-SE" sz="1200" b="0" i="0" u="none" strike="noStrike">
                          <a:solidFill>
                            <a:srgbClr val="000000"/>
                          </a:solidFill>
                          <a:effectLst/>
                          <a:latin typeface="Calibri" panose="020F0502020204030204" pitchFamily="34" charset="0"/>
                        </a:rPr>
                        <a:t>Afasi</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698318234"/>
                  </a:ext>
                </a:extLst>
              </a:tr>
              <a:tr h="288000">
                <a:tc>
                  <a:txBody>
                    <a:bodyPr/>
                    <a:lstStyle/>
                    <a:p>
                      <a:pPr algn="l" fontAlgn="b"/>
                      <a:r>
                        <a:rPr lang="sv-SE" sz="1200" b="0" i="0" u="none" strike="noStrike">
                          <a:solidFill>
                            <a:srgbClr val="000000"/>
                          </a:solidFill>
                          <a:effectLst/>
                          <a:latin typeface="Calibri" panose="020F0502020204030204" pitchFamily="34" charset="0"/>
                        </a:rPr>
                        <a:t>Dyslexi</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36%</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33%</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60%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44%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a:t>
                      </a:r>
                    </a:p>
                  </a:txBody>
                  <a:tcPr marL="9525" marR="9525" marT="9525" marB="0" anchor="ctr"/>
                </a:tc>
                <a:extLst>
                  <a:ext uri="{0D108BD9-81ED-4DB2-BD59-A6C34878D82A}">
                    <a16:rowId xmlns:a16="http://schemas.microsoft.com/office/drawing/2014/main" val="2442853965"/>
                  </a:ext>
                </a:extLst>
              </a:tr>
              <a:tr h="288000">
                <a:tc>
                  <a:txBody>
                    <a:bodyPr/>
                    <a:lstStyle/>
                    <a:p>
                      <a:pPr algn="l" fontAlgn="b"/>
                      <a:r>
                        <a:rPr lang="sv-SE" sz="1200" b="0" i="0" u="none" strike="noStrike">
                          <a:solidFill>
                            <a:srgbClr val="000000"/>
                          </a:solidFill>
                          <a:effectLst/>
                          <a:latin typeface="Calibri" panose="020F0502020204030204" pitchFamily="34" charset="0"/>
                        </a:rPr>
                        <a:t>Döv</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2460441863"/>
                  </a:ext>
                </a:extLst>
              </a:tr>
              <a:tr h="288000">
                <a:tc>
                  <a:txBody>
                    <a:bodyPr/>
                    <a:lstStyle/>
                    <a:p>
                      <a:pPr algn="l" fontAlgn="b"/>
                      <a:r>
                        <a:rPr lang="sv-SE" sz="1200" b="0" i="0" u="none" strike="noStrike">
                          <a:solidFill>
                            <a:srgbClr val="000000"/>
                          </a:solidFill>
                          <a:effectLst/>
                          <a:latin typeface="Calibri" panose="020F0502020204030204" pitchFamily="34" charset="0"/>
                        </a:rPr>
                        <a:t>Dövblind</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1842128861"/>
                  </a:ext>
                </a:extLst>
              </a:tr>
              <a:tr h="288000">
                <a:tc>
                  <a:txBody>
                    <a:bodyPr/>
                    <a:lstStyle/>
                    <a:p>
                      <a:pPr algn="l" fontAlgn="b"/>
                      <a:r>
                        <a:rPr lang="sv-SE" sz="1200" b="0" i="0" u="none" strike="noStrike">
                          <a:solidFill>
                            <a:srgbClr val="000000"/>
                          </a:solidFill>
                          <a:effectLst/>
                          <a:latin typeface="Calibri" panose="020F0502020204030204" pitchFamily="34" charset="0"/>
                        </a:rPr>
                        <a:t>Intellektuell funktionsnedsättning</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2082381539"/>
                  </a:ext>
                </a:extLst>
              </a:tr>
              <a:tr h="288000">
                <a:tc>
                  <a:txBody>
                    <a:bodyPr/>
                    <a:lstStyle/>
                    <a:p>
                      <a:pPr algn="l" fontAlgn="b"/>
                      <a:r>
                        <a:rPr lang="sv-SE" sz="1200" b="0" i="0" u="none" strike="noStrike">
                          <a:solidFill>
                            <a:srgbClr val="000000"/>
                          </a:solidFill>
                          <a:effectLst/>
                          <a:latin typeface="Calibri" panose="020F0502020204030204" pitchFamily="34" charset="0"/>
                        </a:rPr>
                        <a:t>Motoriska svårigheter</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52017036"/>
                  </a:ext>
                </a:extLst>
              </a:tr>
              <a:tr h="288000">
                <a:tc>
                  <a:txBody>
                    <a:bodyPr/>
                    <a:lstStyle/>
                    <a:p>
                      <a:pPr algn="l" fontAlgn="b"/>
                      <a:r>
                        <a:rPr lang="sv-SE" sz="1200" b="0" i="0" u="none" strike="noStrike">
                          <a:solidFill>
                            <a:srgbClr val="000000"/>
                          </a:solidFill>
                          <a:effectLst/>
                          <a:latin typeface="Calibri" panose="020F0502020204030204" pitchFamily="34" charset="0"/>
                        </a:rPr>
                        <a:t>Neuropsykiatrisk funktionsnedsättning</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18%</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44%</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18%</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3782568040"/>
                  </a:ext>
                </a:extLst>
              </a:tr>
              <a:tr h="288000">
                <a:tc>
                  <a:txBody>
                    <a:bodyPr/>
                    <a:lstStyle/>
                    <a:p>
                      <a:pPr algn="l" fontAlgn="b"/>
                      <a:r>
                        <a:rPr lang="sv-SE" sz="1200" b="0" i="0" u="none" strike="noStrike">
                          <a:solidFill>
                            <a:srgbClr val="000000"/>
                          </a:solidFill>
                          <a:effectLst/>
                          <a:latin typeface="Calibri" panose="020F0502020204030204" pitchFamily="34" charset="0"/>
                        </a:rPr>
                        <a:t>Synnedsättning</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22%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18%</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4%</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69%</a:t>
                      </a:r>
                    </a:p>
                  </a:txBody>
                  <a:tcPr marL="9525" marR="9525" marT="9525" marB="0" anchor="ctr"/>
                </a:tc>
                <a:extLst>
                  <a:ext uri="{0D108BD9-81ED-4DB2-BD59-A6C34878D82A}">
                    <a16:rowId xmlns:a16="http://schemas.microsoft.com/office/drawing/2014/main" val="3319519756"/>
                  </a:ext>
                </a:extLst>
              </a:tr>
              <a:tr h="288000">
                <a:tc>
                  <a:txBody>
                    <a:bodyPr/>
                    <a:lstStyle/>
                    <a:p>
                      <a:pPr algn="l" fontAlgn="b"/>
                      <a:r>
                        <a:rPr lang="sv-SE" sz="1200" b="0" i="0" u="none" strike="noStrike">
                          <a:solidFill>
                            <a:srgbClr val="000000"/>
                          </a:solidFill>
                          <a:effectLst/>
                          <a:latin typeface="Calibri" panose="020F0502020204030204" pitchFamily="34" charset="0"/>
                        </a:rPr>
                        <a:t>Vill inte svara</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14%</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22%</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8%</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786417747"/>
                  </a:ext>
                </a:extLst>
              </a:tr>
              <a:tr h="288000">
                <a:tc>
                  <a:txBody>
                    <a:bodyPr/>
                    <a:lstStyle/>
                    <a:p>
                      <a:pPr algn="l" fontAlgn="b"/>
                      <a:r>
                        <a:rPr lang="sv-SE" sz="1200" b="0" i="0" u="none" strike="noStrike">
                          <a:solidFill>
                            <a:srgbClr val="000000"/>
                          </a:solidFill>
                          <a:effectLst/>
                          <a:latin typeface="Calibri" panose="020F0502020204030204" pitchFamily="34" charset="0"/>
                        </a:rPr>
                        <a:t>Annat</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12%</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14%</a:t>
                      </a:r>
                    </a:p>
                  </a:txBody>
                  <a:tcPr marL="9525" marR="9525" marT="9525" marB="0" anchor="ctr"/>
                </a:tc>
                <a:extLst>
                  <a:ext uri="{0D108BD9-81ED-4DB2-BD59-A6C34878D82A}">
                    <a16:rowId xmlns:a16="http://schemas.microsoft.com/office/drawing/2014/main" val="3631213265"/>
                  </a:ext>
                </a:extLst>
              </a:tr>
              <a:tr h="288000">
                <a:tc>
                  <a:txBody>
                    <a:bodyPr/>
                    <a:lstStyle/>
                    <a:p>
                      <a:pPr algn="l" fontAlgn="b"/>
                      <a:r>
                        <a:rPr lang="sv-SE" sz="1200" b="0" i="0" u="none" strike="noStrike">
                          <a:solidFill>
                            <a:srgbClr val="000000"/>
                          </a:solidFill>
                          <a:effectLst/>
                          <a:latin typeface="Calibri" panose="020F0502020204030204" pitchFamily="34" charset="0"/>
                        </a:rPr>
                        <a:t>antal svar</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496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308</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171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9</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95</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82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80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57</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42</a:t>
                      </a:r>
                    </a:p>
                  </a:txBody>
                  <a:tcPr marL="9525" marR="9525" marT="9525" marB="0" anchor="ctr"/>
                </a:tc>
                <a:extLst>
                  <a:ext uri="{0D108BD9-81ED-4DB2-BD59-A6C34878D82A}">
                    <a16:rowId xmlns:a16="http://schemas.microsoft.com/office/drawing/2014/main" val="2998486039"/>
                  </a:ext>
                </a:extLst>
              </a:tr>
            </a:tbl>
          </a:graphicData>
        </a:graphic>
      </p:graphicFrame>
    </p:spTree>
    <p:extLst>
      <p:ext uri="{BB962C8B-B14F-4D97-AF65-F5344CB8AC3E}">
        <p14:creationId xmlns:p14="http://schemas.microsoft.com/office/powerpoint/2010/main" val="4103604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6E613F-B18F-5B4C-9603-6CD3AB7164CD}"/>
              </a:ext>
            </a:extLst>
          </p:cNvPr>
          <p:cNvSpPr>
            <a:spLocks noGrp="1"/>
          </p:cNvSpPr>
          <p:nvPr>
            <p:ph type="title"/>
          </p:nvPr>
        </p:nvSpPr>
        <p:spPr/>
        <p:txBody>
          <a:bodyPr/>
          <a:lstStyle/>
          <a:p>
            <a:r>
              <a:rPr lang="sv-SE" sz="1800" b="1" kern="1200" dirty="0">
                <a:solidFill>
                  <a:srgbClr val="000000"/>
                </a:solidFill>
                <a:effectLst/>
                <a:latin typeface="Arial" panose="020B0604020202020204" pitchFamily="34" charset="0"/>
                <a:ea typeface="+mn-ea"/>
                <a:cs typeface="+mn-cs"/>
              </a:rPr>
              <a:t>Nedbrytningar</a:t>
            </a:r>
            <a:r>
              <a:rPr lang="sv-SE" dirty="0"/>
              <a:t> </a:t>
            </a:r>
          </a:p>
        </p:txBody>
      </p:sp>
      <p:graphicFrame>
        <p:nvGraphicFramePr>
          <p:cNvPr id="13" name="Tabell 12">
            <a:extLst>
              <a:ext uri="{FF2B5EF4-FFF2-40B4-BE49-F238E27FC236}">
                <a16:creationId xmlns:a16="http://schemas.microsoft.com/office/drawing/2014/main" id="{E804B1DD-8893-8848-9336-0D63775AC867}"/>
              </a:ext>
            </a:extLst>
          </p:cNvPr>
          <p:cNvGraphicFramePr>
            <a:graphicFrameLocks noGrp="1"/>
          </p:cNvGraphicFramePr>
          <p:nvPr>
            <p:extLst>
              <p:ext uri="{D42A27DB-BD31-4B8C-83A1-F6EECF244321}">
                <p14:modId xmlns:p14="http://schemas.microsoft.com/office/powerpoint/2010/main" val="3337684079"/>
              </p:ext>
            </p:extLst>
          </p:nvPr>
        </p:nvGraphicFramePr>
        <p:xfrm>
          <a:off x="1635291" y="1628776"/>
          <a:ext cx="8920800" cy="3602467"/>
        </p:xfrm>
        <a:graphic>
          <a:graphicData uri="http://schemas.openxmlformats.org/drawingml/2006/table">
            <a:tbl>
              <a:tblPr firstRow="1" bandRow="1">
                <a:tableStyleId>{7DF18680-E054-41AD-8BC1-D1AEF772440D}</a:tableStyleId>
              </a:tblPr>
              <a:tblGrid>
                <a:gridCol w="2476800">
                  <a:extLst>
                    <a:ext uri="{9D8B030D-6E8A-4147-A177-3AD203B41FA5}">
                      <a16:colId xmlns:a16="http://schemas.microsoft.com/office/drawing/2014/main" val="1159429802"/>
                    </a:ext>
                  </a:extLst>
                </a:gridCol>
                <a:gridCol w="1288800">
                  <a:extLst>
                    <a:ext uri="{9D8B030D-6E8A-4147-A177-3AD203B41FA5}">
                      <a16:colId xmlns:a16="http://schemas.microsoft.com/office/drawing/2014/main" val="2021594479"/>
                    </a:ext>
                  </a:extLst>
                </a:gridCol>
                <a:gridCol w="1288800">
                  <a:extLst>
                    <a:ext uri="{9D8B030D-6E8A-4147-A177-3AD203B41FA5}">
                      <a16:colId xmlns:a16="http://schemas.microsoft.com/office/drawing/2014/main" val="219397501"/>
                    </a:ext>
                  </a:extLst>
                </a:gridCol>
                <a:gridCol w="1288800">
                  <a:extLst>
                    <a:ext uri="{9D8B030D-6E8A-4147-A177-3AD203B41FA5}">
                      <a16:colId xmlns:a16="http://schemas.microsoft.com/office/drawing/2014/main" val="2164895139"/>
                    </a:ext>
                  </a:extLst>
                </a:gridCol>
                <a:gridCol w="1288800">
                  <a:extLst>
                    <a:ext uri="{9D8B030D-6E8A-4147-A177-3AD203B41FA5}">
                      <a16:colId xmlns:a16="http://schemas.microsoft.com/office/drawing/2014/main" val="3977316141"/>
                    </a:ext>
                  </a:extLst>
                </a:gridCol>
                <a:gridCol w="1288800">
                  <a:extLst>
                    <a:ext uri="{9D8B030D-6E8A-4147-A177-3AD203B41FA5}">
                      <a16:colId xmlns:a16="http://schemas.microsoft.com/office/drawing/2014/main" val="1637152839"/>
                    </a:ext>
                  </a:extLst>
                </a:gridCol>
              </a:tblGrid>
              <a:tr h="434467">
                <a:tc>
                  <a:txBody>
                    <a:bodyPr/>
                    <a:lstStyle/>
                    <a:p>
                      <a:endParaRPr lang="sv-SE" sz="1400" dirty="0"/>
                    </a:p>
                  </a:txBody>
                  <a:tcPr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Via app</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Webbspelaren</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EasyReader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Med annat läsprogram</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Via Daisy</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820031394"/>
                  </a:ext>
                </a:extLst>
              </a:tr>
              <a:tr h="288000">
                <a:tc>
                  <a:txBody>
                    <a:bodyPr/>
                    <a:lstStyle/>
                    <a:p>
                      <a:pPr algn="l" fontAlgn="b"/>
                      <a:r>
                        <a:rPr lang="sv-SE" sz="1200" b="0" i="0" u="none" strike="noStrike">
                          <a:solidFill>
                            <a:srgbClr val="000000"/>
                          </a:solidFill>
                          <a:effectLst/>
                          <a:latin typeface="Calibri" panose="020F0502020204030204" pitchFamily="34" charset="0"/>
                        </a:rPr>
                        <a:t>Afasi</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698318234"/>
                  </a:ext>
                </a:extLst>
              </a:tr>
              <a:tr h="288000">
                <a:tc>
                  <a:txBody>
                    <a:bodyPr/>
                    <a:lstStyle/>
                    <a:p>
                      <a:pPr algn="l" fontAlgn="b"/>
                      <a:r>
                        <a:rPr lang="sv-SE" sz="1200" b="0" i="0" u="none" strike="noStrike">
                          <a:solidFill>
                            <a:srgbClr val="000000"/>
                          </a:solidFill>
                          <a:effectLst/>
                          <a:latin typeface="Calibri" panose="020F0502020204030204" pitchFamily="34" charset="0"/>
                        </a:rPr>
                        <a:t>Dyslexi</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47%</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44%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23%</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442853965"/>
                  </a:ext>
                </a:extLst>
              </a:tr>
              <a:tr h="288000">
                <a:tc>
                  <a:txBody>
                    <a:bodyPr/>
                    <a:lstStyle/>
                    <a:p>
                      <a:pPr algn="l" fontAlgn="b"/>
                      <a:r>
                        <a:rPr lang="sv-SE" sz="1200" b="0" i="0" u="none" strike="noStrike">
                          <a:solidFill>
                            <a:srgbClr val="000000"/>
                          </a:solidFill>
                          <a:effectLst/>
                          <a:latin typeface="Calibri" panose="020F0502020204030204" pitchFamily="34" charset="0"/>
                        </a:rPr>
                        <a:t>Döv</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460441863"/>
                  </a:ext>
                </a:extLst>
              </a:tr>
              <a:tr h="288000">
                <a:tc>
                  <a:txBody>
                    <a:bodyPr/>
                    <a:lstStyle/>
                    <a:p>
                      <a:pPr algn="l" fontAlgn="b"/>
                      <a:r>
                        <a:rPr lang="sv-SE" sz="1200" b="0" i="0" u="none" strike="noStrike">
                          <a:solidFill>
                            <a:srgbClr val="000000"/>
                          </a:solidFill>
                          <a:effectLst/>
                          <a:latin typeface="Calibri" panose="020F0502020204030204" pitchFamily="34" charset="0"/>
                        </a:rPr>
                        <a:t>Dövblind</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841872510"/>
                  </a:ext>
                </a:extLst>
              </a:tr>
              <a:tr h="288000">
                <a:tc>
                  <a:txBody>
                    <a:bodyPr/>
                    <a:lstStyle/>
                    <a:p>
                      <a:pPr algn="l" fontAlgn="b"/>
                      <a:r>
                        <a:rPr lang="sv-SE" sz="1200" b="0" i="0" u="none" strike="noStrike">
                          <a:solidFill>
                            <a:srgbClr val="000000"/>
                          </a:solidFill>
                          <a:effectLst/>
                          <a:latin typeface="Calibri" panose="020F0502020204030204" pitchFamily="34" charset="0"/>
                        </a:rPr>
                        <a:t>Intellektuell funktionsnedsättning</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3882866587"/>
                  </a:ext>
                </a:extLst>
              </a:tr>
              <a:tr h="288000">
                <a:tc>
                  <a:txBody>
                    <a:bodyPr/>
                    <a:lstStyle/>
                    <a:p>
                      <a:pPr algn="l" fontAlgn="b"/>
                      <a:r>
                        <a:rPr lang="sv-SE" sz="1200" b="0" i="0" u="none" strike="noStrike">
                          <a:solidFill>
                            <a:srgbClr val="000000"/>
                          </a:solidFill>
                          <a:effectLst/>
                          <a:latin typeface="Calibri" panose="020F0502020204030204" pitchFamily="34" charset="0"/>
                        </a:rPr>
                        <a:t>Motoriska svårigheter</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663374957"/>
                  </a:ext>
                </a:extLst>
              </a:tr>
              <a:tr h="288000">
                <a:tc>
                  <a:txBody>
                    <a:bodyPr/>
                    <a:lstStyle/>
                    <a:p>
                      <a:pPr algn="l" fontAlgn="b"/>
                      <a:r>
                        <a:rPr lang="sv-SE" sz="1200" b="0" i="0" u="none" strike="noStrike">
                          <a:solidFill>
                            <a:srgbClr val="000000"/>
                          </a:solidFill>
                          <a:effectLst/>
                          <a:latin typeface="Calibri" panose="020F0502020204030204" pitchFamily="34" charset="0"/>
                        </a:rPr>
                        <a:t>Neuropsykiatrisk funktionsnedsättning</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21%</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3037900682"/>
                  </a:ext>
                </a:extLst>
              </a:tr>
              <a:tr h="288000">
                <a:tc>
                  <a:txBody>
                    <a:bodyPr/>
                    <a:lstStyle/>
                    <a:p>
                      <a:pPr algn="l" fontAlgn="b"/>
                      <a:r>
                        <a:rPr lang="sv-SE" sz="1200" b="0" i="0" u="none" strike="noStrike">
                          <a:solidFill>
                            <a:srgbClr val="000000"/>
                          </a:solidFill>
                          <a:effectLst/>
                          <a:latin typeface="Calibri" panose="020F0502020204030204" pitchFamily="34" charset="0"/>
                        </a:rPr>
                        <a:t>Synnedsättning</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5%</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69%</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3783329056"/>
                  </a:ext>
                </a:extLst>
              </a:tr>
              <a:tr h="288000">
                <a:tc>
                  <a:txBody>
                    <a:bodyPr/>
                    <a:lstStyle/>
                    <a:p>
                      <a:pPr algn="l" fontAlgn="b"/>
                      <a:r>
                        <a:rPr lang="sv-SE" sz="1200" b="0" i="0" u="none" strike="noStrike">
                          <a:solidFill>
                            <a:srgbClr val="000000"/>
                          </a:solidFill>
                          <a:effectLst/>
                          <a:latin typeface="Calibri" panose="020F0502020204030204" pitchFamily="34" charset="0"/>
                        </a:rPr>
                        <a:t>Vill inte svara</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17%</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8%</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3095170331"/>
                  </a:ext>
                </a:extLst>
              </a:tr>
              <a:tr h="288000">
                <a:tc>
                  <a:txBody>
                    <a:bodyPr/>
                    <a:lstStyle/>
                    <a:p>
                      <a:pPr algn="l" fontAlgn="b"/>
                      <a:r>
                        <a:rPr lang="sv-SE" sz="1200" b="0" i="0" u="none" strike="noStrike" dirty="0">
                          <a:solidFill>
                            <a:srgbClr val="000000"/>
                          </a:solidFill>
                          <a:effectLst/>
                          <a:latin typeface="Calibri" panose="020F0502020204030204" pitchFamily="34" charset="0"/>
                        </a:rPr>
                        <a:t>Annat</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8%</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0%</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333809629"/>
                  </a:ext>
                </a:extLst>
              </a:tr>
              <a:tr h="288000">
                <a:tc>
                  <a:txBody>
                    <a:bodyPr/>
                    <a:lstStyle/>
                    <a:p>
                      <a:pPr algn="l" fontAlgn="b"/>
                      <a:r>
                        <a:rPr lang="sv-SE" sz="1200" b="0" i="0" u="none" strike="noStrike">
                          <a:solidFill>
                            <a:srgbClr val="000000"/>
                          </a:solidFill>
                          <a:effectLst/>
                          <a:latin typeface="Calibri" panose="020F0502020204030204" pitchFamily="34" charset="0"/>
                        </a:rPr>
                        <a:t>antal svar</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391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105</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13</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998486039"/>
                  </a:ext>
                </a:extLst>
              </a:tr>
            </a:tbl>
          </a:graphicData>
        </a:graphic>
      </p:graphicFrame>
    </p:spTree>
    <p:extLst>
      <p:ext uri="{BB962C8B-B14F-4D97-AF65-F5344CB8AC3E}">
        <p14:creationId xmlns:p14="http://schemas.microsoft.com/office/powerpoint/2010/main" val="33439927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9D8F2F0-1CF7-CB47-9DF9-2A35DB9B4C7C}"/>
              </a:ext>
            </a:extLst>
          </p:cNvPr>
          <p:cNvSpPr>
            <a:spLocks noGrp="1"/>
          </p:cNvSpPr>
          <p:nvPr>
            <p:ph type="title"/>
          </p:nvPr>
        </p:nvSpPr>
        <p:spPr>
          <a:xfrm>
            <a:off x="986472" y="273592"/>
            <a:ext cx="10925627" cy="907193"/>
          </a:xfrm>
        </p:spPr>
        <p:txBody>
          <a:bodyPr vert="horz" lIns="91440" tIns="45720" rIns="91440" bIns="45720" rtlCol="0" anchor="b">
            <a:normAutofit/>
          </a:bodyPr>
          <a:lstStyle/>
          <a:p>
            <a:r>
              <a:rPr lang="sv-SE" dirty="0"/>
              <a:t>Typ av talbok</a:t>
            </a:r>
          </a:p>
        </p:txBody>
      </p:sp>
      <p:sp>
        <p:nvSpPr>
          <p:cNvPr id="5" name="Platshållare för text 4">
            <a:extLst>
              <a:ext uri="{FF2B5EF4-FFF2-40B4-BE49-F238E27FC236}">
                <a16:creationId xmlns:a16="http://schemas.microsoft.com/office/drawing/2014/main" id="{8690A4E0-523A-0A42-B755-9639FD2AE320}"/>
              </a:ext>
            </a:extLst>
          </p:cNvPr>
          <p:cNvSpPr>
            <a:spLocks noGrp="1"/>
          </p:cNvSpPr>
          <p:nvPr>
            <p:ph type="body" idx="1"/>
          </p:nvPr>
        </p:nvSpPr>
        <p:spPr>
          <a:xfrm>
            <a:off x="1635291" y="1640807"/>
            <a:ext cx="5722078" cy="823912"/>
          </a:xfrm>
        </p:spPr>
        <p:txBody>
          <a:bodyPr/>
          <a:lstStyle/>
          <a:p>
            <a:r>
              <a:rPr lang="sv-SE" dirty="0"/>
              <a:t>Vilken typ av talböcker läser du främst?</a:t>
            </a:r>
          </a:p>
          <a:p>
            <a:r>
              <a:rPr lang="sv-SE" b="0" dirty="0"/>
              <a:t>Flera svar möjliga</a:t>
            </a:r>
          </a:p>
        </p:txBody>
      </p:sp>
      <p:sp>
        <p:nvSpPr>
          <p:cNvPr id="4" name="Platshållare för innehåll 3">
            <a:extLst>
              <a:ext uri="{FF2B5EF4-FFF2-40B4-BE49-F238E27FC236}">
                <a16:creationId xmlns:a16="http://schemas.microsoft.com/office/drawing/2014/main" id="{2A76563F-AA94-2D44-9292-7367E6446BC6}"/>
              </a:ext>
            </a:extLst>
          </p:cNvPr>
          <p:cNvSpPr>
            <a:spLocks noGrp="1"/>
          </p:cNvSpPr>
          <p:nvPr>
            <p:ph sz="half" idx="2"/>
          </p:nvPr>
        </p:nvSpPr>
        <p:spPr>
          <a:xfrm>
            <a:off x="1635291" y="2506762"/>
            <a:ext cx="5157787" cy="3684588"/>
          </a:xfrm>
        </p:spPr>
        <p:txBody>
          <a:bodyPr/>
          <a:lstStyle/>
          <a:p>
            <a:pPr marL="0" indent="0">
              <a:buNone/>
            </a:pPr>
            <a:r>
              <a:rPr lang="sv-SE" dirty="0"/>
              <a:t>Antal svar: 506</a:t>
            </a:r>
          </a:p>
        </p:txBody>
      </p:sp>
      <p:graphicFrame>
        <p:nvGraphicFramePr>
          <p:cNvPr id="8" name="Diagram 7" descr="Stapeldiagram som redovisar frågan.">
            <a:extLst>
              <a:ext uri="{FF2B5EF4-FFF2-40B4-BE49-F238E27FC236}">
                <a16:creationId xmlns:a16="http://schemas.microsoft.com/office/drawing/2014/main" id="{4DB4C1C9-D5F0-3546-9C15-C65D913CB5A1}"/>
              </a:ext>
            </a:extLst>
          </p:cNvPr>
          <p:cNvGraphicFramePr/>
          <p:nvPr>
            <p:extLst>
              <p:ext uri="{D42A27DB-BD31-4B8C-83A1-F6EECF244321}">
                <p14:modId xmlns:p14="http://schemas.microsoft.com/office/powerpoint/2010/main" val="2471161041"/>
              </p:ext>
            </p:extLst>
          </p:nvPr>
        </p:nvGraphicFramePr>
        <p:xfrm>
          <a:off x="1620838" y="2947558"/>
          <a:ext cx="4828448" cy="2828697"/>
        </p:xfrm>
        <a:graphic>
          <a:graphicData uri="http://schemas.openxmlformats.org/drawingml/2006/chart">
            <c:chart xmlns:c="http://schemas.openxmlformats.org/drawingml/2006/chart" xmlns:r="http://schemas.openxmlformats.org/officeDocument/2006/relationships" r:id="rId3"/>
          </a:graphicData>
        </a:graphic>
      </p:graphicFrame>
      <p:sp>
        <p:nvSpPr>
          <p:cNvPr id="7" name="Platshållare för innehåll 3">
            <a:extLst>
              <a:ext uri="{FF2B5EF4-FFF2-40B4-BE49-F238E27FC236}">
                <a16:creationId xmlns:a16="http://schemas.microsoft.com/office/drawing/2014/main" id="{F4A43B15-AE18-0249-97FD-092387643E8C}"/>
              </a:ext>
            </a:extLst>
          </p:cNvPr>
          <p:cNvSpPr txBox="1">
            <a:spLocks/>
          </p:cNvSpPr>
          <p:nvPr/>
        </p:nvSpPr>
        <p:spPr>
          <a:xfrm>
            <a:off x="6432032" y="2519613"/>
            <a:ext cx="5157787" cy="3684588"/>
          </a:xfrm>
          <a:prstGeom prst="rect">
            <a:avLst/>
          </a:prstGeom>
        </p:spPr>
        <p:txBody>
          <a:bodyPr vert="horz" lIns="91440" tIns="45720" rIns="91440" bIns="45720" rtlCol="0" anchor="t">
            <a:normAutofit/>
          </a:bodyPr>
          <a:lstStyle>
            <a:lvl1pPr marL="228606" indent="-228606" algn="l" defTabSz="914423" rtl="0" eaLnBrk="1" latinLnBrk="0" hangingPunct="1">
              <a:lnSpc>
                <a:spcPct val="90000"/>
              </a:lnSpc>
              <a:spcBef>
                <a:spcPts val="1001"/>
              </a:spcBef>
              <a:buFont typeface="Arial" panose="020B0604020202020204" pitchFamily="34" charset="0"/>
              <a:buChar char="•"/>
              <a:defRPr sz="1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4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4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None/>
            </a:pPr>
            <a:r>
              <a:rPr lang="sv-SE" sz="1400" b="1" dirty="0"/>
              <a:t>Vilken typ av talböcker läser du främst? (Annat)</a:t>
            </a:r>
            <a:endParaRPr lang="sv-SE" sz="1400" dirty="0"/>
          </a:p>
          <a:p>
            <a:pPr marL="0" indent="0">
              <a:buFont typeface="Arial" panose="020B0604020202020204" pitchFamily="34" charset="0"/>
              <a:buNone/>
            </a:pPr>
            <a:r>
              <a:rPr lang="sv-SE" sz="1400" dirty="0"/>
              <a:t>Antal svar: 37</a:t>
            </a:r>
          </a:p>
        </p:txBody>
      </p:sp>
      <p:sp>
        <p:nvSpPr>
          <p:cNvPr id="2" name="textruta 1">
            <a:extLst>
              <a:ext uri="{FF2B5EF4-FFF2-40B4-BE49-F238E27FC236}">
                <a16:creationId xmlns:a16="http://schemas.microsoft.com/office/drawing/2014/main" id="{2B80E5C2-717B-C848-8368-3F561A6C8342}"/>
              </a:ext>
            </a:extLst>
          </p:cNvPr>
          <p:cNvSpPr txBox="1"/>
          <p:nvPr/>
        </p:nvSpPr>
        <p:spPr>
          <a:xfrm>
            <a:off x="6449286" y="3358691"/>
            <a:ext cx="5289030" cy="1384995"/>
          </a:xfrm>
          <a:prstGeom prst="rect">
            <a:avLst/>
          </a:prstGeom>
          <a:noFill/>
        </p:spPr>
        <p:txBody>
          <a:bodyPr wrap="square" rtlCol="0">
            <a:spAutoFit/>
          </a:bodyPr>
          <a:lstStyle/>
          <a:p>
            <a:r>
              <a:rPr lang="sv-SE" sz="1400" dirty="0"/>
              <a:t>De som svarade ”Annat” fick möjlighet att besvara vad vilken typ av böcker de främst läser. De vanligaste svaren är att respondenterna läser deckare, facklitteratur för arbete, biografier och barnböcker. Några svarade också att de läser olika typer av genrer.</a:t>
            </a:r>
          </a:p>
          <a:p>
            <a:endParaRPr lang="sv-SE" sz="1400" dirty="0"/>
          </a:p>
        </p:txBody>
      </p:sp>
      <p:sp>
        <p:nvSpPr>
          <p:cNvPr id="6" name="textruta 5">
            <a:extLst>
              <a:ext uri="{FF2B5EF4-FFF2-40B4-BE49-F238E27FC236}">
                <a16:creationId xmlns:a16="http://schemas.microsoft.com/office/drawing/2014/main" id="{F9F04DDE-89AB-7C41-942C-89A39088AD13}"/>
              </a:ext>
            </a:extLst>
          </p:cNvPr>
          <p:cNvSpPr txBox="1"/>
          <p:nvPr/>
        </p:nvSpPr>
        <p:spPr>
          <a:xfrm>
            <a:off x="1620839" y="6037462"/>
            <a:ext cx="3597460" cy="307777"/>
          </a:xfrm>
          <a:prstGeom prst="rect">
            <a:avLst/>
          </a:prstGeom>
          <a:noFill/>
        </p:spPr>
        <p:txBody>
          <a:bodyPr wrap="none" rtlCol="0">
            <a:spAutoFit/>
          </a:bodyPr>
          <a:lstStyle/>
          <a:p>
            <a:r>
              <a:rPr lang="sv-SE" sz="1400" dirty="0"/>
              <a:t>*Bakgrundsfrågor ställdes enbart till läsare.</a:t>
            </a:r>
          </a:p>
        </p:txBody>
      </p:sp>
    </p:spTree>
    <p:extLst>
      <p:ext uri="{BB962C8B-B14F-4D97-AF65-F5344CB8AC3E}">
        <p14:creationId xmlns:p14="http://schemas.microsoft.com/office/powerpoint/2010/main" val="1562463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BF4C98-52DB-4E44-B2AA-DECEA337CD51}"/>
              </a:ext>
            </a:extLst>
          </p:cNvPr>
          <p:cNvSpPr>
            <a:spLocks noGrp="1"/>
          </p:cNvSpPr>
          <p:nvPr>
            <p:ph type="title"/>
          </p:nvPr>
        </p:nvSpPr>
        <p:spPr/>
        <p:txBody>
          <a:bodyPr/>
          <a:lstStyle/>
          <a:p>
            <a:r>
              <a:rPr lang="sv-SE" sz="1800" b="1" kern="1200" dirty="0">
                <a:solidFill>
                  <a:srgbClr val="000000"/>
                </a:solidFill>
                <a:effectLst/>
                <a:latin typeface="Arial" panose="020B0604020202020204" pitchFamily="34" charset="0"/>
                <a:ea typeface="+mn-ea"/>
                <a:cs typeface="+mn-cs"/>
              </a:rPr>
              <a:t>Nedbrytningar</a:t>
            </a:r>
            <a:r>
              <a:rPr lang="sv-SE" dirty="0"/>
              <a:t> </a:t>
            </a:r>
          </a:p>
        </p:txBody>
      </p:sp>
      <p:graphicFrame>
        <p:nvGraphicFramePr>
          <p:cNvPr id="8" name="Tabell 7">
            <a:extLst>
              <a:ext uri="{FF2B5EF4-FFF2-40B4-BE49-F238E27FC236}">
                <a16:creationId xmlns:a16="http://schemas.microsoft.com/office/drawing/2014/main" id="{CFB64D56-87DB-2B40-9EDD-4CA03C37F7D3}"/>
              </a:ext>
            </a:extLst>
          </p:cNvPr>
          <p:cNvGraphicFramePr>
            <a:graphicFrameLocks noGrp="1"/>
          </p:cNvGraphicFramePr>
          <p:nvPr/>
        </p:nvGraphicFramePr>
        <p:xfrm>
          <a:off x="1620838" y="1628775"/>
          <a:ext cx="8416800" cy="1872000"/>
        </p:xfrm>
        <a:graphic>
          <a:graphicData uri="http://schemas.openxmlformats.org/drawingml/2006/table">
            <a:tbl>
              <a:tblPr firstRow="1" bandRow="1">
                <a:tableStyleId>{7DF18680-E054-41AD-8BC1-D1AEF772440D}</a:tableStyleId>
              </a:tblPr>
              <a:tblGrid>
                <a:gridCol w="2476800">
                  <a:extLst>
                    <a:ext uri="{9D8B030D-6E8A-4147-A177-3AD203B41FA5}">
                      <a16:colId xmlns:a16="http://schemas.microsoft.com/office/drawing/2014/main" val="1159429802"/>
                    </a:ext>
                  </a:extLst>
                </a:gridCol>
                <a:gridCol w="540000">
                  <a:extLst>
                    <a:ext uri="{9D8B030D-6E8A-4147-A177-3AD203B41FA5}">
                      <a16:colId xmlns:a16="http://schemas.microsoft.com/office/drawing/2014/main" val="2021594479"/>
                    </a:ext>
                  </a:extLst>
                </a:gridCol>
                <a:gridCol w="540000">
                  <a:extLst>
                    <a:ext uri="{9D8B030D-6E8A-4147-A177-3AD203B41FA5}">
                      <a16:colId xmlns:a16="http://schemas.microsoft.com/office/drawing/2014/main" val="219397501"/>
                    </a:ext>
                  </a:extLst>
                </a:gridCol>
                <a:gridCol w="540000">
                  <a:extLst>
                    <a:ext uri="{9D8B030D-6E8A-4147-A177-3AD203B41FA5}">
                      <a16:colId xmlns:a16="http://schemas.microsoft.com/office/drawing/2014/main" val="2164895139"/>
                    </a:ext>
                  </a:extLst>
                </a:gridCol>
                <a:gridCol w="540000">
                  <a:extLst>
                    <a:ext uri="{9D8B030D-6E8A-4147-A177-3AD203B41FA5}">
                      <a16:colId xmlns:a16="http://schemas.microsoft.com/office/drawing/2014/main" val="3977316141"/>
                    </a:ext>
                  </a:extLst>
                </a:gridCol>
                <a:gridCol w="540000">
                  <a:extLst>
                    <a:ext uri="{9D8B030D-6E8A-4147-A177-3AD203B41FA5}">
                      <a16:colId xmlns:a16="http://schemas.microsoft.com/office/drawing/2014/main" val="1115663435"/>
                    </a:ext>
                  </a:extLst>
                </a:gridCol>
                <a:gridCol w="540000">
                  <a:extLst>
                    <a:ext uri="{9D8B030D-6E8A-4147-A177-3AD203B41FA5}">
                      <a16:colId xmlns:a16="http://schemas.microsoft.com/office/drawing/2014/main" val="3279052059"/>
                    </a:ext>
                  </a:extLst>
                </a:gridCol>
                <a:gridCol w="540000">
                  <a:extLst>
                    <a:ext uri="{9D8B030D-6E8A-4147-A177-3AD203B41FA5}">
                      <a16:colId xmlns:a16="http://schemas.microsoft.com/office/drawing/2014/main" val="1960000901"/>
                    </a:ext>
                  </a:extLst>
                </a:gridCol>
                <a:gridCol w="540000">
                  <a:extLst>
                    <a:ext uri="{9D8B030D-6E8A-4147-A177-3AD203B41FA5}">
                      <a16:colId xmlns:a16="http://schemas.microsoft.com/office/drawing/2014/main" val="354442134"/>
                    </a:ext>
                  </a:extLst>
                </a:gridCol>
                <a:gridCol w="540000">
                  <a:extLst>
                    <a:ext uri="{9D8B030D-6E8A-4147-A177-3AD203B41FA5}">
                      <a16:colId xmlns:a16="http://schemas.microsoft.com/office/drawing/2014/main" val="4262389095"/>
                    </a:ext>
                  </a:extLst>
                </a:gridCol>
                <a:gridCol w="540000">
                  <a:extLst>
                    <a:ext uri="{9D8B030D-6E8A-4147-A177-3AD203B41FA5}">
                      <a16:colId xmlns:a16="http://schemas.microsoft.com/office/drawing/2014/main" val="3976197383"/>
                    </a:ext>
                  </a:extLst>
                </a:gridCol>
                <a:gridCol w="540000">
                  <a:extLst>
                    <a:ext uri="{9D8B030D-6E8A-4147-A177-3AD203B41FA5}">
                      <a16:colId xmlns:a16="http://schemas.microsoft.com/office/drawing/2014/main" val="1034107971"/>
                    </a:ext>
                  </a:extLst>
                </a:gridCol>
              </a:tblGrid>
              <a:tr h="432000">
                <a:tc>
                  <a:txBody>
                    <a:bodyPr/>
                    <a:lstStyle/>
                    <a:p>
                      <a:endParaRPr lang="sv-SE" sz="1400" dirty="0"/>
                    </a:p>
                  </a:txBody>
                  <a:tcPr anchor="ctr">
                    <a:lnR w="12700" cap="flat" cmpd="sng" algn="ctr">
                      <a:solidFill>
                        <a:schemeClr val="bg2"/>
                      </a:solidFill>
                      <a:prstDash val="solid"/>
                      <a:round/>
                      <a:headEnd type="none" w="med" len="med"/>
                      <a:tailEnd type="none" w="med" len="med"/>
                    </a:lnR>
                  </a:tcPr>
                </a:tc>
                <a:tc>
                  <a:txBody>
                    <a:bodyPr/>
                    <a:lstStyle/>
                    <a:p>
                      <a:pPr algn="ctr" fontAlgn="b"/>
                      <a:r>
                        <a:rPr lang="sv-SE" sz="1000" b="0" u="none" strike="noStrike" dirty="0">
                          <a:solidFill>
                            <a:schemeClr val="tx1"/>
                          </a:solidFill>
                          <a:effectLst/>
                        </a:rPr>
                        <a:t>Total</a:t>
                      </a:r>
                      <a:endParaRPr lang="sv-SE" sz="10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Kvinna</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Man</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Annat</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upp till 25 år</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26 - 35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36 - 45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46 - 55 år</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56 - 65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66 - 75 år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äldre än 75 år</a:t>
                      </a:r>
                    </a:p>
                  </a:txBody>
                  <a:tcPr marL="9525" marR="9525" marT="9525" marB="0" anchor="ctr"/>
                </a:tc>
                <a:extLst>
                  <a:ext uri="{0D108BD9-81ED-4DB2-BD59-A6C34878D82A}">
                    <a16:rowId xmlns:a16="http://schemas.microsoft.com/office/drawing/2014/main" val="2820031394"/>
                  </a:ext>
                </a:extLst>
              </a:tr>
              <a:tr h="288000">
                <a:tc>
                  <a:txBody>
                    <a:bodyPr/>
                    <a:lstStyle/>
                    <a:p>
                      <a:pPr algn="l" fontAlgn="b"/>
                      <a:r>
                        <a:rPr lang="sv-SE" sz="1200" b="0" i="0" u="none" strike="noStrike">
                          <a:solidFill>
                            <a:srgbClr val="000000"/>
                          </a:solidFill>
                          <a:effectLst/>
                          <a:latin typeface="Calibri" panose="020F0502020204030204" pitchFamily="34" charset="0"/>
                        </a:rPr>
                        <a:t>Skönlitteratur, för nöjes skull</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68%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65%</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70%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89%</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53%</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52%</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83%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85%</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88%</a:t>
                      </a:r>
                    </a:p>
                  </a:txBody>
                  <a:tcPr marL="9525" marR="9525" marT="9525" marB="0" anchor="ctr"/>
                </a:tc>
                <a:extLst>
                  <a:ext uri="{0D108BD9-81ED-4DB2-BD59-A6C34878D82A}">
                    <a16:rowId xmlns:a16="http://schemas.microsoft.com/office/drawing/2014/main" val="698318234"/>
                  </a:ext>
                </a:extLst>
              </a:tr>
              <a:tr h="288000">
                <a:tc>
                  <a:txBody>
                    <a:bodyPr/>
                    <a:lstStyle/>
                    <a:p>
                      <a:pPr algn="l" fontAlgn="b"/>
                      <a:r>
                        <a:rPr lang="sv-SE" sz="1200" b="0" i="0" u="none" strike="noStrike">
                          <a:solidFill>
                            <a:srgbClr val="000000"/>
                          </a:solidFill>
                          <a:effectLst/>
                          <a:latin typeface="Calibri" panose="020F0502020204030204" pitchFamily="34" charset="0"/>
                        </a:rPr>
                        <a:t>Studielitteratur</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44%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50%</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22%</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65%</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70%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a:t>
                      </a:r>
                    </a:p>
                  </a:txBody>
                  <a:tcPr marL="9525" marR="9525" marT="9525" marB="0" anchor="ctr"/>
                </a:tc>
                <a:extLst>
                  <a:ext uri="{0D108BD9-81ED-4DB2-BD59-A6C34878D82A}">
                    <a16:rowId xmlns:a16="http://schemas.microsoft.com/office/drawing/2014/main" val="2442853965"/>
                  </a:ext>
                </a:extLst>
              </a:tr>
              <a:tr h="288000">
                <a:tc>
                  <a:txBody>
                    <a:bodyPr/>
                    <a:lstStyle/>
                    <a:p>
                      <a:pPr algn="l" fontAlgn="b"/>
                      <a:r>
                        <a:rPr lang="sv-SE" sz="1200" b="0" i="0" u="none" strike="noStrike">
                          <a:solidFill>
                            <a:srgbClr val="000000"/>
                          </a:solidFill>
                          <a:effectLst/>
                          <a:latin typeface="Calibri" panose="020F0502020204030204" pitchFamily="34" charset="0"/>
                        </a:rPr>
                        <a:t>Facklitteratur, för nöjes skull</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29%</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33%</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13%</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35%</a:t>
                      </a:r>
                    </a:p>
                  </a:txBody>
                  <a:tcPr marL="9525" marR="9525" marT="9525" marB="0" anchor="ctr"/>
                </a:tc>
                <a:extLst>
                  <a:ext uri="{0D108BD9-81ED-4DB2-BD59-A6C34878D82A}">
                    <a16:rowId xmlns:a16="http://schemas.microsoft.com/office/drawing/2014/main" val="2460441863"/>
                  </a:ext>
                </a:extLst>
              </a:tr>
              <a:tr h="288000">
                <a:tc>
                  <a:txBody>
                    <a:bodyPr/>
                    <a:lstStyle/>
                    <a:p>
                      <a:pPr algn="l" fontAlgn="b"/>
                      <a:r>
                        <a:rPr lang="sv-SE" sz="1200" b="0" i="0" u="none" strike="noStrike">
                          <a:solidFill>
                            <a:srgbClr val="000000"/>
                          </a:solidFill>
                          <a:effectLst/>
                          <a:latin typeface="Calibri" panose="020F0502020204030204" pitchFamily="34" charset="0"/>
                        </a:rPr>
                        <a:t>Annat</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8%</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11%</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9%</a:t>
                      </a:r>
                    </a:p>
                  </a:txBody>
                  <a:tcPr marL="9525" marR="9525" marT="9525" marB="0" anchor="ctr"/>
                </a:tc>
                <a:extLst>
                  <a:ext uri="{0D108BD9-81ED-4DB2-BD59-A6C34878D82A}">
                    <a16:rowId xmlns:a16="http://schemas.microsoft.com/office/drawing/2014/main" val="589137045"/>
                  </a:ext>
                </a:extLst>
              </a:tr>
              <a:tr h="288000">
                <a:tc>
                  <a:txBody>
                    <a:bodyPr/>
                    <a:lstStyle/>
                    <a:p>
                      <a:pPr algn="l" fontAlgn="b"/>
                      <a:r>
                        <a:rPr lang="sv-SE" sz="1200" b="0" i="0" u="none" strike="noStrike">
                          <a:solidFill>
                            <a:srgbClr val="000000"/>
                          </a:solidFill>
                          <a:effectLst/>
                          <a:latin typeface="Calibri" panose="020F0502020204030204" pitchFamily="34" charset="0"/>
                        </a:rPr>
                        <a:t>antal svar</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506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314</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174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9</a:t>
                      </a:r>
                    </a:p>
                  </a:txBody>
                  <a:tcPr marL="9525" marR="9525" marT="9525" marB="0"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97</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83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81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57</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53</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59</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43</a:t>
                      </a:r>
                    </a:p>
                  </a:txBody>
                  <a:tcPr marL="9525" marR="9525" marT="9525" marB="0" anchor="ctr"/>
                </a:tc>
                <a:extLst>
                  <a:ext uri="{0D108BD9-81ED-4DB2-BD59-A6C34878D82A}">
                    <a16:rowId xmlns:a16="http://schemas.microsoft.com/office/drawing/2014/main" val="2998486039"/>
                  </a:ext>
                </a:extLst>
              </a:tr>
            </a:tbl>
          </a:graphicData>
        </a:graphic>
      </p:graphicFrame>
      <p:graphicFrame>
        <p:nvGraphicFramePr>
          <p:cNvPr id="13" name="Tabell 12">
            <a:extLst>
              <a:ext uri="{FF2B5EF4-FFF2-40B4-BE49-F238E27FC236}">
                <a16:creationId xmlns:a16="http://schemas.microsoft.com/office/drawing/2014/main" id="{E804B1DD-8893-8848-9336-0D63775AC867}"/>
              </a:ext>
            </a:extLst>
          </p:cNvPr>
          <p:cNvGraphicFramePr>
            <a:graphicFrameLocks noGrp="1"/>
          </p:cNvGraphicFramePr>
          <p:nvPr/>
        </p:nvGraphicFramePr>
        <p:xfrm>
          <a:off x="1620838" y="3753187"/>
          <a:ext cx="8920800" cy="1872000"/>
        </p:xfrm>
        <a:graphic>
          <a:graphicData uri="http://schemas.openxmlformats.org/drawingml/2006/table">
            <a:tbl>
              <a:tblPr firstRow="1" bandRow="1">
                <a:tableStyleId>{7DF18680-E054-41AD-8BC1-D1AEF772440D}</a:tableStyleId>
              </a:tblPr>
              <a:tblGrid>
                <a:gridCol w="2476800">
                  <a:extLst>
                    <a:ext uri="{9D8B030D-6E8A-4147-A177-3AD203B41FA5}">
                      <a16:colId xmlns:a16="http://schemas.microsoft.com/office/drawing/2014/main" val="1159429802"/>
                    </a:ext>
                  </a:extLst>
                </a:gridCol>
                <a:gridCol w="1288800">
                  <a:extLst>
                    <a:ext uri="{9D8B030D-6E8A-4147-A177-3AD203B41FA5}">
                      <a16:colId xmlns:a16="http://schemas.microsoft.com/office/drawing/2014/main" val="2021594479"/>
                    </a:ext>
                  </a:extLst>
                </a:gridCol>
                <a:gridCol w="1288800">
                  <a:extLst>
                    <a:ext uri="{9D8B030D-6E8A-4147-A177-3AD203B41FA5}">
                      <a16:colId xmlns:a16="http://schemas.microsoft.com/office/drawing/2014/main" val="219397501"/>
                    </a:ext>
                  </a:extLst>
                </a:gridCol>
                <a:gridCol w="1288800">
                  <a:extLst>
                    <a:ext uri="{9D8B030D-6E8A-4147-A177-3AD203B41FA5}">
                      <a16:colId xmlns:a16="http://schemas.microsoft.com/office/drawing/2014/main" val="2164895139"/>
                    </a:ext>
                  </a:extLst>
                </a:gridCol>
                <a:gridCol w="1288800">
                  <a:extLst>
                    <a:ext uri="{9D8B030D-6E8A-4147-A177-3AD203B41FA5}">
                      <a16:colId xmlns:a16="http://schemas.microsoft.com/office/drawing/2014/main" val="3977316141"/>
                    </a:ext>
                  </a:extLst>
                </a:gridCol>
                <a:gridCol w="1288800">
                  <a:extLst>
                    <a:ext uri="{9D8B030D-6E8A-4147-A177-3AD203B41FA5}">
                      <a16:colId xmlns:a16="http://schemas.microsoft.com/office/drawing/2014/main" val="1893175031"/>
                    </a:ext>
                  </a:extLst>
                </a:gridCol>
              </a:tblGrid>
              <a:tr h="432000">
                <a:tc>
                  <a:txBody>
                    <a:bodyPr/>
                    <a:lstStyle/>
                    <a:p>
                      <a:endParaRPr lang="sv-SE" sz="1400" dirty="0"/>
                    </a:p>
                  </a:txBody>
                  <a:tcPr anchor="ctr">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Via app</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Webbspelaren</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EasyReader</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Med annat läsprogram</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Via Daisy</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820031394"/>
                  </a:ext>
                </a:extLst>
              </a:tr>
              <a:tr h="288000">
                <a:tc>
                  <a:txBody>
                    <a:bodyPr/>
                    <a:lstStyle/>
                    <a:p>
                      <a:pPr algn="l" fontAlgn="b"/>
                      <a:r>
                        <a:rPr lang="sv-SE" sz="1200" b="0" i="0" u="none" strike="noStrike">
                          <a:solidFill>
                            <a:srgbClr val="000000"/>
                          </a:solidFill>
                          <a:effectLst/>
                          <a:latin typeface="Calibri" panose="020F0502020204030204" pitchFamily="34" charset="0"/>
                        </a:rPr>
                        <a:t>Skönlitteratur, för nöjes skull</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72%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45%</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74%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60%</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698318234"/>
                  </a:ext>
                </a:extLst>
              </a:tr>
              <a:tr h="288000">
                <a:tc>
                  <a:txBody>
                    <a:bodyPr/>
                    <a:lstStyle/>
                    <a:p>
                      <a:pPr algn="l" fontAlgn="b"/>
                      <a:r>
                        <a:rPr lang="sv-SE" sz="1200" b="0" i="0" u="none" strike="noStrike">
                          <a:solidFill>
                            <a:srgbClr val="000000"/>
                          </a:solidFill>
                          <a:effectLst/>
                          <a:latin typeface="Calibri" panose="020F0502020204030204" pitchFamily="34" charset="0"/>
                        </a:rPr>
                        <a:t>Studielitteratur</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44%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76%</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89%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13%</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442853965"/>
                  </a:ext>
                </a:extLst>
              </a:tr>
              <a:tr h="288000">
                <a:tc>
                  <a:txBody>
                    <a:bodyPr/>
                    <a:lstStyle/>
                    <a:p>
                      <a:pPr algn="l" fontAlgn="b"/>
                      <a:r>
                        <a:rPr lang="sv-SE" sz="1200" b="0" i="0" u="none" strike="noStrike">
                          <a:solidFill>
                            <a:srgbClr val="000000"/>
                          </a:solidFill>
                          <a:effectLst/>
                          <a:latin typeface="Calibri" panose="020F0502020204030204" pitchFamily="34" charset="0"/>
                        </a:rPr>
                        <a:t>Facklitteratur, för nöjes skull</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25%</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29%</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31%</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40%</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460441863"/>
                  </a:ext>
                </a:extLst>
              </a:tr>
              <a:tr h="288000">
                <a:tc>
                  <a:txBody>
                    <a:bodyPr/>
                    <a:lstStyle/>
                    <a:p>
                      <a:pPr algn="l" fontAlgn="b"/>
                      <a:r>
                        <a:rPr lang="sv-SE" sz="1200" b="0" i="0" u="none" strike="noStrike">
                          <a:solidFill>
                            <a:srgbClr val="000000"/>
                          </a:solidFill>
                          <a:effectLst/>
                          <a:latin typeface="Calibri" panose="020F0502020204030204" pitchFamily="34" charset="0"/>
                        </a:rPr>
                        <a:t>Annat</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2%</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20%</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135298353"/>
                  </a:ext>
                </a:extLst>
              </a:tr>
              <a:tr h="288000">
                <a:tc>
                  <a:txBody>
                    <a:bodyPr/>
                    <a:lstStyle/>
                    <a:p>
                      <a:pPr algn="l" fontAlgn="b"/>
                      <a:r>
                        <a:rPr lang="sv-SE" sz="1200" b="0" i="0" u="none" strike="noStrike">
                          <a:solidFill>
                            <a:srgbClr val="000000"/>
                          </a:solidFill>
                          <a:effectLst/>
                          <a:latin typeface="Calibri" panose="020F0502020204030204" pitchFamily="34" charset="0"/>
                        </a:rPr>
                        <a:t>antal svar</a:t>
                      </a:r>
                    </a:p>
                  </a:txBody>
                  <a:tcPr marL="9525" marR="9525" marT="9525" marB="0" anchor="b">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396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tcPr>
                </a:tc>
                <a:tc>
                  <a:txBody>
                    <a:bodyPr/>
                    <a:lstStyle/>
                    <a:p>
                      <a:pPr algn="ctr" fontAlgn="b"/>
                      <a:r>
                        <a:rPr lang="sv-SE" sz="1200" b="0" i="0" u="none" strike="noStrike">
                          <a:solidFill>
                            <a:srgbClr val="000000"/>
                          </a:solidFill>
                          <a:effectLst/>
                          <a:latin typeface="Calibri" panose="020F0502020204030204" pitchFamily="34" charset="0"/>
                        </a:rPr>
                        <a:t>106</a:t>
                      </a:r>
                    </a:p>
                  </a:txBody>
                  <a:tcPr marL="9525" marR="9525" marT="9525" marB="0" anchor="ctr">
                    <a:lnL w="12700" cap="flat" cmpd="sng" algn="ctr">
                      <a:solidFill>
                        <a:schemeClr val="bg2"/>
                      </a:solidFill>
                      <a:prstDash val="solid"/>
                      <a:round/>
                      <a:headEnd type="none" w="med" len="med"/>
                      <a:tailEnd type="none" w="med" len="med"/>
                    </a:lnL>
                  </a:tcPr>
                </a:tc>
                <a:tc>
                  <a:txBody>
                    <a:bodyPr/>
                    <a:lstStyle/>
                    <a:p>
                      <a:pPr algn="ctr" fontAlgn="b"/>
                      <a:r>
                        <a:rPr lang="sv-SE" sz="12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b"/>
                      <a:r>
                        <a:rPr lang="sv-SE" sz="1200" b="0" i="0" u="none" strike="noStrike">
                          <a:solidFill>
                            <a:srgbClr val="000000"/>
                          </a:solidFill>
                          <a:effectLst/>
                          <a:latin typeface="Calibri" panose="020F0502020204030204" pitchFamily="34" charset="0"/>
                        </a:rPr>
                        <a:t>39</a:t>
                      </a:r>
                    </a:p>
                  </a:txBody>
                  <a:tcPr marL="9525" marR="9525" marT="9525" marB="0" anchor="ctr"/>
                </a:tc>
                <a:tc>
                  <a:txBody>
                    <a:bodyPr/>
                    <a:lstStyle/>
                    <a:p>
                      <a:pPr algn="ctr" fontAlgn="b"/>
                      <a:r>
                        <a:rPr lang="sv-SE" sz="1200" b="0" i="0" u="none" strike="noStrike" dirty="0">
                          <a:solidFill>
                            <a:srgbClr val="000000"/>
                          </a:solidFill>
                          <a:effectLst/>
                          <a:latin typeface="Calibri" panose="020F0502020204030204" pitchFamily="34" charset="0"/>
                        </a:rPr>
                        <a:t>15</a:t>
                      </a:r>
                    </a:p>
                  </a:txBody>
                  <a:tcPr marL="9525" marR="9525" marT="9525" marB="0" anchor="ctr">
                    <a:lnR w="12700" cap="flat" cmpd="sng" algn="ctr">
                      <a:solidFill>
                        <a:schemeClr val="bg2"/>
                      </a:solidFill>
                      <a:prstDash val="solid"/>
                      <a:round/>
                      <a:headEnd type="none" w="med" len="med"/>
                      <a:tailEnd type="none" w="med" len="med"/>
                    </a:lnR>
                  </a:tcPr>
                </a:tc>
                <a:extLst>
                  <a:ext uri="{0D108BD9-81ED-4DB2-BD59-A6C34878D82A}">
                    <a16:rowId xmlns:a16="http://schemas.microsoft.com/office/drawing/2014/main" val="2998486039"/>
                  </a:ext>
                </a:extLst>
              </a:tr>
            </a:tbl>
          </a:graphicData>
        </a:graphic>
      </p:graphicFrame>
    </p:spTree>
    <p:extLst>
      <p:ext uri="{BB962C8B-B14F-4D97-AF65-F5344CB8AC3E}">
        <p14:creationId xmlns:p14="http://schemas.microsoft.com/office/powerpoint/2010/main" val="220701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4CC0AF0-7D70-E847-A2C3-48E4FDA2249E}"/>
              </a:ext>
            </a:extLst>
          </p:cNvPr>
          <p:cNvSpPr>
            <a:spLocks noGrp="1"/>
          </p:cNvSpPr>
          <p:nvPr>
            <p:ph type="ctrTitle"/>
          </p:nvPr>
        </p:nvSpPr>
        <p:spPr>
          <a:xfrm>
            <a:off x="2705100" y="1476657"/>
            <a:ext cx="6781800" cy="1166779"/>
          </a:xfrm>
        </p:spPr>
        <p:txBody>
          <a:bodyPr anchor="b">
            <a:normAutofit/>
          </a:bodyPr>
          <a:lstStyle/>
          <a:p>
            <a:r>
              <a:rPr lang="sv-SE" dirty="0"/>
              <a:t>Frågor?</a:t>
            </a:r>
          </a:p>
        </p:txBody>
      </p:sp>
      <p:sp>
        <p:nvSpPr>
          <p:cNvPr id="8" name="Subtitle 1">
            <a:extLst>
              <a:ext uri="{FF2B5EF4-FFF2-40B4-BE49-F238E27FC236}">
                <a16:creationId xmlns:a16="http://schemas.microsoft.com/office/drawing/2014/main" id="{6CB8BD4E-D835-4BD9-8FBE-672CF3191DC8}"/>
              </a:ext>
            </a:extLst>
          </p:cNvPr>
          <p:cNvSpPr>
            <a:spLocks noGrp="1"/>
          </p:cNvSpPr>
          <p:nvPr>
            <p:ph type="subTitle" idx="1"/>
          </p:nvPr>
        </p:nvSpPr>
        <p:spPr>
          <a:xfrm>
            <a:off x="3098132" y="3000549"/>
            <a:ext cx="5995737" cy="1166779"/>
          </a:xfrm>
        </p:spPr>
        <p:txBody>
          <a:bodyPr anchor="t">
            <a:normAutofit/>
          </a:bodyPr>
          <a:lstStyle/>
          <a:p>
            <a:r>
              <a:rPr lang="en-US" dirty="0" err="1"/>
              <a:t>Undersökning</a:t>
            </a:r>
            <a:r>
              <a:rPr lang="en-US" dirty="0"/>
              <a:t> &amp; </a:t>
            </a:r>
            <a:r>
              <a:rPr lang="en-US" dirty="0" err="1"/>
              <a:t>analys</a:t>
            </a:r>
            <a:r>
              <a:rPr lang="en-US" dirty="0"/>
              <a:t> av </a:t>
            </a:r>
            <a:r>
              <a:rPr lang="en-US" dirty="0" err="1"/>
              <a:t>Enkätfabriken</a:t>
            </a:r>
            <a:endParaRPr lang="en-US" dirty="0"/>
          </a:p>
          <a:p>
            <a:r>
              <a:rPr lang="en-US" dirty="0">
                <a:hlinkClick r:id="rId3"/>
              </a:rPr>
              <a:t>www.enkatfabriken.se</a:t>
            </a:r>
            <a:endParaRPr lang="en-US" dirty="0"/>
          </a:p>
          <a:p>
            <a:endParaRPr lang="en-US" dirty="0"/>
          </a:p>
        </p:txBody>
      </p:sp>
    </p:spTree>
    <p:extLst>
      <p:ext uri="{BB962C8B-B14F-4D97-AF65-F5344CB8AC3E}">
        <p14:creationId xmlns:p14="http://schemas.microsoft.com/office/powerpoint/2010/main" val="4015041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FF5F028-778A-374A-8A18-3A1AEF946B4D}"/>
              </a:ext>
            </a:extLst>
          </p:cNvPr>
          <p:cNvSpPr>
            <a:spLocks noGrp="1"/>
          </p:cNvSpPr>
          <p:nvPr>
            <p:ph type="title"/>
          </p:nvPr>
        </p:nvSpPr>
        <p:spPr/>
        <p:txBody>
          <a:bodyPr/>
          <a:lstStyle/>
          <a:p>
            <a:r>
              <a:rPr lang="sv-SE" dirty="0"/>
              <a:t>Rapport är framtagen av Enkätfabriken</a:t>
            </a:r>
          </a:p>
        </p:txBody>
      </p:sp>
      <p:sp>
        <p:nvSpPr>
          <p:cNvPr id="2" name="Platshållare för text 1">
            <a:extLst>
              <a:ext uri="{FF2B5EF4-FFF2-40B4-BE49-F238E27FC236}">
                <a16:creationId xmlns:a16="http://schemas.microsoft.com/office/drawing/2014/main" id="{9F1D8022-E332-CC4A-B3B9-9BF1CA0355AB}"/>
              </a:ext>
            </a:extLst>
          </p:cNvPr>
          <p:cNvSpPr>
            <a:spLocks noGrp="1"/>
          </p:cNvSpPr>
          <p:nvPr>
            <p:ph type="body" idx="1"/>
          </p:nvPr>
        </p:nvSpPr>
        <p:spPr/>
        <p:txBody>
          <a:bodyPr/>
          <a:lstStyle/>
          <a:p>
            <a:r>
              <a:rPr lang="sv-SE" dirty="0"/>
              <a:t>- Undersökningar som leder till utveckling</a:t>
            </a:r>
          </a:p>
        </p:txBody>
      </p:sp>
      <p:sp>
        <p:nvSpPr>
          <p:cNvPr id="26" name="Ellips 25">
            <a:extLst>
              <a:ext uri="{FF2B5EF4-FFF2-40B4-BE49-F238E27FC236}">
                <a16:creationId xmlns:a16="http://schemas.microsoft.com/office/drawing/2014/main" id="{B88D32B7-100F-5144-ADA9-CBC91F8F8E44}"/>
              </a:ext>
              <a:ext uri="{C183D7F6-B498-43B3-948B-1728B52AA6E4}">
                <adec:decorative xmlns:adec="http://schemas.microsoft.com/office/drawing/2017/decorative" val="1"/>
              </a:ext>
            </a:extLst>
          </p:cNvPr>
          <p:cNvSpPr/>
          <p:nvPr/>
        </p:nvSpPr>
        <p:spPr>
          <a:xfrm>
            <a:off x="1891475" y="4773708"/>
            <a:ext cx="1432864" cy="143286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3" name="Bildobjekt 22">
            <a:extLst>
              <a:ext uri="{FF2B5EF4-FFF2-40B4-BE49-F238E27FC236}">
                <a16:creationId xmlns:a16="http://schemas.microsoft.com/office/drawing/2014/main" id="{B1B7AE89-DEFB-9145-9D78-BD84AD6D818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49527" y="4966769"/>
            <a:ext cx="722665" cy="993665"/>
          </a:xfrm>
          <a:prstGeom prst="rect">
            <a:avLst/>
          </a:prstGeom>
        </p:spPr>
      </p:pic>
      <p:sp>
        <p:nvSpPr>
          <p:cNvPr id="28" name="Ellips 27">
            <a:extLst>
              <a:ext uri="{FF2B5EF4-FFF2-40B4-BE49-F238E27FC236}">
                <a16:creationId xmlns:a16="http://schemas.microsoft.com/office/drawing/2014/main" id="{2557A3DD-CD36-AF43-8C67-8AEB39216E09}"/>
              </a:ext>
              <a:ext uri="{C183D7F6-B498-43B3-948B-1728B52AA6E4}">
                <adec:decorative xmlns:adec="http://schemas.microsoft.com/office/drawing/2017/decorative" val="1"/>
              </a:ext>
            </a:extLst>
          </p:cNvPr>
          <p:cNvSpPr/>
          <p:nvPr/>
        </p:nvSpPr>
        <p:spPr>
          <a:xfrm>
            <a:off x="3623498" y="4773708"/>
            <a:ext cx="1432864" cy="143286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9" name="Bild 18">
            <a:extLst>
              <a:ext uri="{FF2B5EF4-FFF2-40B4-BE49-F238E27FC236}">
                <a16:creationId xmlns:a16="http://schemas.microsoft.com/office/drawing/2014/main" id="{D730BC36-BAE7-9A49-90D9-287CEA529FD9}"/>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31802" y="4682012"/>
            <a:ext cx="1616256" cy="1616256"/>
          </a:xfrm>
          <a:prstGeom prst="rect">
            <a:avLst/>
          </a:prstGeom>
        </p:spPr>
      </p:pic>
      <p:sp>
        <p:nvSpPr>
          <p:cNvPr id="7" name="Platshållare för text 1">
            <a:extLst>
              <a:ext uri="{FF2B5EF4-FFF2-40B4-BE49-F238E27FC236}">
                <a16:creationId xmlns:a16="http://schemas.microsoft.com/office/drawing/2014/main" id="{49F65E7D-C370-F94D-9088-10051F6891E9}"/>
              </a:ext>
            </a:extLst>
          </p:cNvPr>
          <p:cNvSpPr txBox="1">
            <a:spLocks/>
          </p:cNvSpPr>
          <p:nvPr/>
        </p:nvSpPr>
        <p:spPr>
          <a:xfrm>
            <a:off x="6637259"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dirty="0"/>
              <a:t>Skapare av rapporten</a:t>
            </a:r>
          </a:p>
        </p:txBody>
      </p:sp>
      <p:sp>
        <p:nvSpPr>
          <p:cNvPr id="5" name="textruta 4">
            <a:extLst>
              <a:ext uri="{FF2B5EF4-FFF2-40B4-BE49-F238E27FC236}">
                <a16:creationId xmlns:a16="http://schemas.microsoft.com/office/drawing/2014/main" id="{D69D94A3-C28E-1741-ACD5-2B53A0493B2D}"/>
              </a:ext>
            </a:extLst>
          </p:cNvPr>
          <p:cNvSpPr txBox="1"/>
          <p:nvPr/>
        </p:nvSpPr>
        <p:spPr>
          <a:xfrm>
            <a:off x="8132450" y="2652852"/>
            <a:ext cx="3019264" cy="769441"/>
          </a:xfrm>
          <a:prstGeom prst="rect">
            <a:avLst/>
          </a:prstGeom>
          <a:noFill/>
        </p:spPr>
        <p:txBody>
          <a:bodyPr wrap="square" rtlCol="0">
            <a:spAutoFit/>
          </a:bodyPr>
          <a:lstStyle/>
          <a:p>
            <a:r>
              <a:rPr lang="sv-SE" sz="1200" b="1" dirty="0">
                <a:solidFill>
                  <a:schemeClr val="accent2"/>
                </a:solidFill>
                <a:latin typeface="Arial" panose="020B0604020202020204" pitchFamily="34" charset="0"/>
              </a:rPr>
              <a:t>Daniel Sturesson</a:t>
            </a:r>
          </a:p>
          <a:p>
            <a:r>
              <a:rPr lang="sv-SE" sz="1200" dirty="0" err="1">
                <a:solidFill>
                  <a:schemeClr val="accent2"/>
                </a:solidFill>
                <a:latin typeface="Arial" panose="020B0604020202020204" pitchFamily="34" charset="0"/>
              </a:rPr>
              <a:t>daniel.sturesson@enkatfabriken.se</a:t>
            </a:r>
            <a:endParaRPr lang="sv-SE" sz="1200" dirty="0">
              <a:solidFill>
                <a:schemeClr val="accent2"/>
              </a:solidFill>
              <a:latin typeface="Arial" panose="020B0604020202020204" pitchFamily="34" charset="0"/>
            </a:endParaRPr>
          </a:p>
          <a:p>
            <a:endParaRPr lang="sv-SE" sz="2000" dirty="0"/>
          </a:p>
        </p:txBody>
      </p:sp>
      <p:pic>
        <p:nvPicPr>
          <p:cNvPr id="13" name="Bildobjekt 12" descr="En bild som visar person, gräs, glasögon, leende&#10;&#10;Automatiskt genererad beskrivning">
            <a:extLst>
              <a:ext uri="{FF2B5EF4-FFF2-40B4-BE49-F238E27FC236}">
                <a16:creationId xmlns:a16="http://schemas.microsoft.com/office/drawing/2014/main" id="{1AF47797-2BE7-FF44-9EDF-C30FB2441739}"/>
              </a:ext>
            </a:extLst>
          </p:cNvPr>
          <p:cNvPicPr>
            <a:picLocks noChangeAspect="1"/>
          </p:cNvPicPr>
          <p:nvPr/>
        </p:nvPicPr>
        <p:blipFill>
          <a:blip r:embed="rId6"/>
          <a:stretch>
            <a:fillRect/>
          </a:stretch>
        </p:blipFill>
        <p:spPr>
          <a:xfrm>
            <a:off x="6634242" y="2190863"/>
            <a:ext cx="1395694" cy="1395694"/>
          </a:xfrm>
          <a:prstGeom prst="rect">
            <a:avLst/>
          </a:prstGeom>
        </p:spPr>
      </p:pic>
      <p:sp>
        <p:nvSpPr>
          <p:cNvPr id="20" name="textruta 19">
            <a:extLst>
              <a:ext uri="{FF2B5EF4-FFF2-40B4-BE49-F238E27FC236}">
                <a16:creationId xmlns:a16="http://schemas.microsoft.com/office/drawing/2014/main" id="{7C6C950B-042F-5447-96BC-5FFDF8A2CB6C}"/>
              </a:ext>
            </a:extLst>
          </p:cNvPr>
          <p:cNvSpPr txBox="1"/>
          <p:nvPr/>
        </p:nvSpPr>
        <p:spPr>
          <a:xfrm>
            <a:off x="8132450" y="4062499"/>
            <a:ext cx="3019264" cy="769441"/>
          </a:xfrm>
          <a:prstGeom prst="rect">
            <a:avLst/>
          </a:prstGeom>
          <a:noFill/>
        </p:spPr>
        <p:txBody>
          <a:bodyPr wrap="square" rtlCol="0">
            <a:spAutoFit/>
          </a:bodyPr>
          <a:lstStyle/>
          <a:p>
            <a:r>
              <a:rPr lang="sv-SE" sz="1200" b="1" dirty="0">
                <a:solidFill>
                  <a:schemeClr val="accent2"/>
                </a:solidFill>
                <a:latin typeface="Arial" panose="020B0604020202020204" pitchFamily="34" charset="0"/>
              </a:rPr>
              <a:t>Karin </a:t>
            </a:r>
            <a:r>
              <a:rPr lang="sv-SE" sz="1200" b="1" dirty="0" err="1">
                <a:solidFill>
                  <a:schemeClr val="accent2"/>
                </a:solidFill>
                <a:latin typeface="Arial" panose="020B0604020202020204" pitchFamily="34" charset="0"/>
              </a:rPr>
              <a:t>Gioeli</a:t>
            </a:r>
            <a:endParaRPr lang="sv-SE" sz="1200" b="1" dirty="0">
              <a:solidFill>
                <a:schemeClr val="accent2"/>
              </a:solidFill>
              <a:latin typeface="Arial" panose="020B0604020202020204" pitchFamily="34" charset="0"/>
            </a:endParaRPr>
          </a:p>
          <a:p>
            <a:r>
              <a:rPr lang="sv-SE" sz="1200" dirty="0" err="1">
                <a:solidFill>
                  <a:schemeClr val="accent2"/>
                </a:solidFill>
                <a:latin typeface="Arial" panose="020B0604020202020204" pitchFamily="34" charset="0"/>
              </a:rPr>
              <a:t>karin.gioeli@enkatfabriken.se</a:t>
            </a:r>
            <a:endParaRPr lang="sv-SE" sz="1200" dirty="0">
              <a:solidFill>
                <a:schemeClr val="accent2"/>
              </a:solidFill>
              <a:latin typeface="Arial" panose="020B0604020202020204" pitchFamily="34" charset="0"/>
            </a:endParaRPr>
          </a:p>
          <a:p>
            <a:endParaRPr lang="sv-SE" sz="2000" dirty="0"/>
          </a:p>
        </p:txBody>
      </p:sp>
      <p:pic>
        <p:nvPicPr>
          <p:cNvPr id="11" name="Bildobjekt 10" descr="En bild som visar träd, person, utomhus, nära&#10;&#10;Automatiskt genererad beskrivning">
            <a:extLst>
              <a:ext uri="{FF2B5EF4-FFF2-40B4-BE49-F238E27FC236}">
                <a16:creationId xmlns:a16="http://schemas.microsoft.com/office/drawing/2014/main" id="{190D8207-AB3F-A04C-9AC5-480441AA92B4}"/>
              </a:ext>
            </a:extLst>
          </p:cNvPr>
          <p:cNvPicPr>
            <a:picLocks noChangeAspect="1"/>
          </p:cNvPicPr>
          <p:nvPr/>
        </p:nvPicPr>
        <p:blipFill>
          <a:blip r:embed="rId7"/>
          <a:stretch>
            <a:fillRect/>
          </a:stretch>
        </p:blipFill>
        <p:spPr>
          <a:xfrm>
            <a:off x="6634242" y="3647110"/>
            <a:ext cx="1395694" cy="1395694"/>
          </a:xfrm>
          <a:prstGeom prst="rect">
            <a:avLst/>
          </a:prstGeom>
        </p:spPr>
      </p:pic>
      <p:sp>
        <p:nvSpPr>
          <p:cNvPr id="14" name="textruta 13">
            <a:extLst>
              <a:ext uri="{FF2B5EF4-FFF2-40B4-BE49-F238E27FC236}">
                <a16:creationId xmlns:a16="http://schemas.microsoft.com/office/drawing/2014/main" id="{38CD322D-C96A-094B-9CCB-2539934ABCD0}"/>
              </a:ext>
            </a:extLst>
          </p:cNvPr>
          <p:cNvSpPr txBox="1"/>
          <p:nvPr/>
        </p:nvSpPr>
        <p:spPr>
          <a:xfrm>
            <a:off x="8132450" y="5519424"/>
            <a:ext cx="3019264" cy="769441"/>
          </a:xfrm>
          <a:prstGeom prst="rect">
            <a:avLst/>
          </a:prstGeom>
          <a:noFill/>
        </p:spPr>
        <p:txBody>
          <a:bodyPr wrap="square" rtlCol="0">
            <a:spAutoFit/>
          </a:bodyPr>
          <a:lstStyle/>
          <a:p>
            <a:r>
              <a:rPr lang="sv-SE" sz="1200" b="1" dirty="0">
                <a:solidFill>
                  <a:schemeClr val="accent2"/>
                </a:solidFill>
                <a:latin typeface="Arial" panose="020B0604020202020204" pitchFamily="34" charset="0"/>
              </a:rPr>
              <a:t>Daniel Olander</a:t>
            </a:r>
          </a:p>
          <a:p>
            <a:r>
              <a:rPr lang="sv-SE" sz="1200" dirty="0" err="1">
                <a:solidFill>
                  <a:schemeClr val="accent2"/>
                </a:solidFill>
                <a:latin typeface="Arial" panose="020B0604020202020204" pitchFamily="34" charset="0"/>
              </a:rPr>
              <a:t>daniel.olander@enkatfabriken.se</a:t>
            </a:r>
            <a:endParaRPr lang="sv-SE" sz="1200" dirty="0">
              <a:solidFill>
                <a:schemeClr val="accent2"/>
              </a:solidFill>
              <a:latin typeface="Arial" panose="020B0604020202020204" pitchFamily="34" charset="0"/>
            </a:endParaRPr>
          </a:p>
          <a:p>
            <a:endParaRPr lang="sv-SE" sz="2000" dirty="0"/>
          </a:p>
        </p:txBody>
      </p:sp>
      <p:pic>
        <p:nvPicPr>
          <p:cNvPr id="9" name="Bildobjekt 8" descr="En bild som visar person, person&#10;&#10;Automatiskt genererad beskrivning">
            <a:extLst>
              <a:ext uri="{FF2B5EF4-FFF2-40B4-BE49-F238E27FC236}">
                <a16:creationId xmlns:a16="http://schemas.microsoft.com/office/drawing/2014/main" id="{A0ABFE59-76D2-4948-864A-47771681F94D}"/>
              </a:ext>
            </a:extLst>
          </p:cNvPr>
          <p:cNvPicPr>
            <a:picLocks noChangeAspect="1"/>
          </p:cNvPicPr>
          <p:nvPr/>
        </p:nvPicPr>
        <p:blipFill>
          <a:blip r:embed="rId8"/>
          <a:stretch>
            <a:fillRect/>
          </a:stretch>
        </p:blipFill>
        <p:spPr>
          <a:xfrm>
            <a:off x="6634243" y="5103358"/>
            <a:ext cx="1395695" cy="1395695"/>
          </a:xfrm>
          <a:prstGeom prst="rect">
            <a:avLst/>
          </a:prstGeom>
        </p:spPr>
      </p:pic>
    </p:spTree>
    <p:extLst>
      <p:ext uri="{BB962C8B-B14F-4D97-AF65-F5344CB8AC3E}">
        <p14:creationId xmlns:p14="http://schemas.microsoft.com/office/powerpoint/2010/main" val="1583494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a:xfrm>
            <a:off x="2715149" y="2262221"/>
            <a:ext cx="6781800" cy="1166779"/>
          </a:xfrm>
        </p:spPr>
        <p:txBody>
          <a:bodyPr anchor="b">
            <a:normAutofit/>
          </a:bodyPr>
          <a:lstStyle/>
          <a:p>
            <a:r>
              <a:rPr lang="sv-SE" dirty="0"/>
              <a:t>Sammanfattning</a:t>
            </a:r>
          </a:p>
        </p:txBody>
      </p:sp>
    </p:spTree>
    <p:extLst>
      <p:ext uri="{BB962C8B-B14F-4D97-AF65-F5344CB8AC3E}">
        <p14:creationId xmlns:p14="http://schemas.microsoft.com/office/powerpoint/2010/main" val="688860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5E5CD6C-E5B3-7F4A-A17A-EE8F98EE5E34}"/>
              </a:ext>
            </a:extLst>
          </p:cNvPr>
          <p:cNvSpPr>
            <a:spLocks noGrp="1"/>
          </p:cNvSpPr>
          <p:nvPr>
            <p:ph type="title"/>
          </p:nvPr>
        </p:nvSpPr>
        <p:spPr/>
        <p:txBody>
          <a:bodyPr>
            <a:normAutofit/>
          </a:bodyPr>
          <a:lstStyle/>
          <a:p>
            <a:r>
              <a:rPr lang="sv-SE" sz="2800" dirty="0"/>
              <a:t>Sammanfattat resultat</a:t>
            </a:r>
          </a:p>
        </p:txBody>
      </p:sp>
      <p:sp>
        <p:nvSpPr>
          <p:cNvPr id="3" name="Platshållare för innehåll 2">
            <a:extLst>
              <a:ext uri="{FF2B5EF4-FFF2-40B4-BE49-F238E27FC236}">
                <a16:creationId xmlns:a16="http://schemas.microsoft.com/office/drawing/2014/main" id="{4BC0840C-D99A-E049-94A2-7F453DD46B40}"/>
              </a:ext>
            </a:extLst>
          </p:cNvPr>
          <p:cNvSpPr>
            <a:spLocks noGrp="1"/>
          </p:cNvSpPr>
          <p:nvPr>
            <p:ph sz="half" idx="2"/>
          </p:nvPr>
        </p:nvSpPr>
        <p:spPr>
          <a:xfrm>
            <a:off x="726556" y="1727248"/>
            <a:ext cx="4815600" cy="4851972"/>
          </a:xfrm>
        </p:spPr>
        <p:txBody>
          <a:bodyPr>
            <a:normAutofit/>
          </a:bodyPr>
          <a:lstStyle/>
          <a:p>
            <a:pPr marL="0" indent="0">
              <a:lnSpc>
                <a:spcPct val="100000"/>
              </a:lnSpc>
              <a:buNone/>
            </a:pPr>
            <a:r>
              <a:rPr lang="sv-SE" sz="1600" dirty="0"/>
              <a:t>Nöjd-Läsar-Index (NLI) ligger i årets mätning på 70, och Net </a:t>
            </a:r>
            <a:r>
              <a:rPr lang="sv-SE" sz="1600" dirty="0" err="1"/>
              <a:t>Promoter</a:t>
            </a:r>
            <a:r>
              <a:rPr lang="sv-SE" sz="1600" dirty="0"/>
              <a:t> Score (NPS) på 57. Både NLI och NPS ligger högst i den äldre åldersgruppen, 66–75 år.</a:t>
            </a:r>
            <a:br>
              <a:rPr lang="sv-SE" sz="1600" dirty="0"/>
            </a:br>
            <a:endParaRPr lang="sv-SE" sz="1600" dirty="0">
              <a:solidFill>
                <a:srgbClr val="FF0000"/>
              </a:solidFill>
            </a:endParaRPr>
          </a:p>
          <a:p>
            <a:pPr marL="0" indent="0">
              <a:lnSpc>
                <a:spcPct val="100000"/>
              </a:lnSpc>
              <a:buNone/>
            </a:pPr>
            <a:r>
              <a:rPr lang="sv-SE" sz="1600" b="1" dirty="0"/>
              <a:t>Styrkor</a:t>
            </a:r>
          </a:p>
          <a:p>
            <a:pPr marL="0" indent="0">
              <a:lnSpc>
                <a:spcPct val="100000"/>
              </a:lnSpc>
              <a:buNone/>
            </a:pPr>
            <a:r>
              <a:rPr lang="sv-SE" sz="1600" dirty="0"/>
              <a:t>Många svarande är nöjda med flera aspekter av Talboken, till exempel hur ljudet följer texten, läshastigheten och hur lätt Talboken är att använda.</a:t>
            </a:r>
            <a:br>
              <a:rPr lang="sv-SE" sz="1600" dirty="0"/>
            </a:br>
            <a:br>
              <a:rPr lang="sv-SE" sz="1600" dirty="0"/>
            </a:br>
            <a:r>
              <a:rPr lang="sv-SE" sz="1600" dirty="0"/>
              <a:t>Som främsta skäl att rekommendera Talboken svarar flest att det är en bra och praktisk tjänst.</a:t>
            </a:r>
          </a:p>
        </p:txBody>
      </p:sp>
      <p:sp>
        <p:nvSpPr>
          <p:cNvPr id="9" name="Platshållare för innehåll 2">
            <a:extLst>
              <a:ext uri="{FF2B5EF4-FFF2-40B4-BE49-F238E27FC236}">
                <a16:creationId xmlns:a16="http://schemas.microsoft.com/office/drawing/2014/main" id="{79024E51-6565-E843-93D7-22C1A135897F}"/>
              </a:ext>
            </a:extLst>
          </p:cNvPr>
          <p:cNvSpPr txBox="1">
            <a:spLocks/>
          </p:cNvSpPr>
          <p:nvPr/>
        </p:nvSpPr>
        <p:spPr>
          <a:xfrm>
            <a:off x="7021551" y="1716095"/>
            <a:ext cx="4443893" cy="5086148"/>
          </a:xfrm>
          <a:prstGeom prst="rect">
            <a:avLst/>
          </a:prstGeom>
        </p:spPr>
        <p:txBody>
          <a:bodyPr vert="horz" lIns="91440" tIns="45720" rIns="91440" bIns="45720" rtlCol="0" anchor="t">
            <a:normAutofit/>
          </a:bodyPr>
          <a:lstStyle>
            <a:lvl1pPr marL="228606" indent="-228606" algn="l" defTabSz="914423" rtl="0" eaLnBrk="1" latinLnBrk="0" hangingPunct="1">
              <a:lnSpc>
                <a:spcPct val="90000"/>
              </a:lnSpc>
              <a:spcBef>
                <a:spcPts val="1001"/>
              </a:spcBef>
              <a:buFont typeface="Arial" panose="020B0604020202020204" pitchFamily="34" charset="0"/>
              <a:buChar char="•"/>
              <a:defRPr sz="1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4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4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sv-SE" sz="1600" b="1" dirty="0"/>
              <a:t>Förbättringspotential</a:t>
            </a:r>
          </a:p>
          <a:p>
            <a:pPr marL="0" indent="0">
              <a:buNone/>
            </a:pPr>
            <a:r>
              <a:rPr lang="sv-SE" sz="1600" dirty="0"/>
              <a:t>På frågan om vad som skulle krävas för att man skulle ge Taltidningen ett högre betyg svarar majoriteten bättre och mer engagerade inläsare, samt möjligheten att kunna lyssna och läsa samtidigt. En förbättring av uppläsningen och talsyntesen skulle göra de flesta mer rekommendationsbenägna.</a:t>
            </a:r>
            <a:br>
              <a:rPr lang="sv-SE" sz="1600" dirty="0"/>
            </a:br>
            <a:br>
              <a:rPr lang="sv-SE" sz="1600" dirty="0"/>
            </a:br>
            <a:r>
              <a:rPr lang="sv-SE" sz="1600" dirty="0"/>
              <a:t>Flera av frågorna har enligt åtgärdsmatrisen </a:t>
            </a:r>
            <a:br>
              <a:rPr lang="sv-SE" sz="1600" dirty="0"/>
            </a:br>
            <a:r>
              <a:rPr lang="sv-SE" sz="1600" dirty="0"/>
              <a:t>(s. 33) en relativt låg nöjdhet men en hög effekt på den generella nöjdheten. Det gäller bland annat uttal, hur lätt det är att hoppa över referenser och fotnoter samt kvaliteten på talsyntesen och inläsningen.</a:t>
            </a:r>
          </a:p>
        </p:txBody>
      </p:sp>
    </p:spTree>
    <p:extLst>
      <p:ext uri="{BB962C8B-B14F-4D97-AF65-F5344CB8AC3E}">
        <p14:creationId xmlns:p14="http://schemas.microsoft.com/office/powerpoint/2010/main" val="22850846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5E5CD6C-E5B3-7F4A-A17A-EE8F98EE5E34}"/>
              </a:ext>
            </a:extLst>
          </p:cNvPr>
          <p:cNvSpPr>
            <a:spLocks noGrp="1"/>
          </p:cNvSpPr>
          <p:nvPr>
            <p:ph type="title"/>
          </p:nvPr>
        </p:nvSpPr>
        <p:spPr/>
        <p:txBody>
          <a:bodyPr/>
          <a:lstStyle/>
          <a:p>
            <a:r>
              <a:rPr lang="sv-SE" dirty="0"/>
              <a:t>KPI-värden</a:t>
            </a:r>
          </a:p>
        </p:txBody>
      </p:sp>
      <p:sp>
        <p:nvSpPr>
          <p:cNvPr id="7" name="Ellips 6">
            <a:extLst>
              <a:ext uri="{FF2B5EF4-FFF2-40B4-BE49-F238E27FC236}">
                <a16:creationId xmlns:a16="http://schemas.microsoft.com/office/drawing/2014/main" id="{D5AD666E-8DC7-744E-8A88-5C08C2390421}"/>
              </a:ext>
              <a:ext uri="{C183D7F6-B498-43B3-948B-1728B52AA6E4}">
                <adec:decorative xmlns:adec="http://schemas.microsoft.com/office/drawing/2017/decorative" val="1"/>
              </a:ext>
            </a:extLst>
          </p:cNvPr>
          <p:cNvSpPr/>
          <p:nvPr/>
        </p:nvSpPr>
        <p:spPr>
          <a:xfrm>
            <a:off x="1602186" y="2314695"/>
            <a:ext cx="1140202" cy="114020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solidFill>
                  <a:schemeClr val="tx1"/>
                </a:solidFill>
              </a:rPr>
              <a:t>70</a:t>
            </a:r>
          </a:p>
        </p:txBody>
      </p:sp>
      <p:sp>
        <p:nvSpPr>
          <p:cNvPr id="10" name="Rektangel 9">
            <a:extLst>
              <a:ext uri="{FF2B5EF4-FFF2-40B4-BE49-F238E27FC236}">
                <a16:creationId xmlns:a16="http://schemas.microsoft.com/office/drawing/2014/main" id="{9BD629F5-1A7F-FA45-AD76-33DC639BD007}"/>
              </a:ext>
              <a:ext uri="{C183D7F6-B498-43B3-948B-1728B52AA6E4}">
                <adec:decorative xmlns:adec="http://schemas.microsoft.com/office/drawing/2017/decorative" val="1"/>
              </a:ext>
            </a:extLst>
          </p:cNvPr>
          <p:cNvSpPr/>
          <p:nvPr/>
        </p:nvSpPr>
        <p:spPr>
          <a:xfrm>
            <a:off x="2925753" y="2464667"/>
            <a:ext cx="2900240" cy="84025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solidFill>
                  <a:schemeClr val="tx1"/>
                </a:solidFill>
              </a:rPr>
              <a:t>NLI</a:t>
            </a:r>
          </a:p>
        </p:txBody>
      </p:sp>
      <p:sp>
        <p:nvSpPr>
          <p:cNvPr id="8" name="Ellips 7">
            <a:extLst>
              <a:ext uri="{FF2B5EF4-FFF2-40B4-BE49-F238E27FC236}">
                <a16:creationId xmlns:a16="http://schemas.microsoft.com/office/drawing/2014/main" id="{923E84C0-4EE1-F14D-8F07-25D306BF5881}"/>
              </a:ext>
              <a:ext uri="{C183D7F6-B498-43B3-948B-1728B52AA6E4}">
                <adec:decorative xmlns:adec="http://schemas.microsoft.com/office/drawing/2017/decorative" val="1"/>
              </a:ext>
            </a:extLst>
          </p:cNvPr>
          <p:cNvSpPr/>
          <p:nvPr/>
        </p:nvSpPr>
        <p:spPr>
          <a:xfrm>
            <a:off x="1633890" y="3673209"/>
            <a:ext cx="1140202" cy="1140202"/>
          </a:xfrm>
          <a:prstGeom prst="ellipse">
            <a:avLst/>
          </a:prstGeom>
          <a:solidFill>
            <a:srgbClr val="A2D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solidFill>
                  <a:schemeClr val="tx1"/>
                </a:solidFill>
              </a:rPr>
              <a:t>57</a:t>
            </a:r>
          </a:p>
        </p:txBody>
      </p:sp>
      <p:sp>
        <p:nvSpPr>
          <p:cNvPr id="13" name="Rektangel 12">
            <a:extLst>
              <a:ext uri="{FF2B5EF4-FFF2-40B4-BE49-F238E27FC236}">
                <a16:creationId xmlns:a16="http://schemas.microsoft.com/office/drawing/2014/main" id="{25018843-076C-084F-9A1E-F4DCD8E1A1CA}"/>
              </a:ext>
              <a:ext uri="{C183D7F6-B498-43B3-948B-1728B52AA6E4}">
                <adec:decorative xmlns:adec="http://schemas.microsoft.com/office/drawing/2017/decorative" val="1"/>
              </a:ext>
            </a:extLst>
          </p:cNvPr>
          <p:cNvSpPr/>
          <p:nvPr/>
        </p:nvSpPr>
        <p:spPr>
          <a:xfrm>
            <a:off x="2925753" y="3802938"/>
            <a:ext cx="2900240" cy="840259"/>
          </a:xfrm>
          <a:prstGeom prst="rect">
            <a:avLst/>
          </a:prstGeom>
          <a:solidFill>
            <a:srgbClr val="A2D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solidFill>
                  <a:schemeClr val="tx1"/>
                </a:solidFill>
              </a:rPr>
              <a:t>NPS</a:t>
            </a:r>
          </a:p>
        </p:txBody>
      </p:sp>
      <p:sp>
        <p:nvSpPr>
          <p:cNvPr id="3" name="Platshållare för innehåll 2">
            <a:extLst>
              <a:ext uri="{FF2B5EF4-FFF2-40B4-BE49-F238E27FC236}">
                <a16:creationId xmlns:a16="http://schemas.microsoft.com/office/drawing/2014/main" id="{4BC0840C-D99A-E049-94A2-7F453DD46B40}"/>
              </a:ext>
            </a:extLst>
          </p:cNvPr>
          <p:cNvSpPr>
            <a:spLocks noGrp="1"/>
          </p:cNvSpPr>
          <p:nvPr>
            <p:ph sz="half" idx="2"/>
          </p:nvPr>
        </p:nvSpPr>
        <p:spPr>
          <a:xfrm>
            <a:off x="6640831" y="2368211"/>
            <a:ext cx="4161034" cy="3277020"/>
          </a:xfrm>
        </p:spPr>
        <p:txBody>
          <a:bodyPr/>
          <a:lstStyle/>
          <a:p>
            <a:r>
              <a:rPr lang="sv-SE" dirty="0"/>
              <a:t>Nöjd-Läsar-Index har ett värde på 70 i denna undersökning. Läs mer om detta på s. 9-14. </a:t>
            </a:r>
          </a:p>
          <a:p>
            <a:pPr marL="0" indent="0">
              <a:buNone/>
            </a:pPr>
            <a:endParaRPr lang="sv-SE" dirty="0"/>
          </a:p>
          <a:p>
            <a:r>
              <a:rPr lang="sv-SE" dirty="0"/>
              <a:t>Net </a:t>
            </a:r>
            <a:r>
              <a:rPr lang="sv-SE" dirty="0" err="1"/>
              <a:t>Promoter</a:t>
            </a:r>
            <a:r>
              <a:rPr lang="sv-SE" dirty="0"/>
              <a:t> Score, NPS, har ett värde på 57. Läs mer om detta på s. 15-16. </a:t>
            </a:r>
          </a:p>
          <a:p>
            <a:endParaRPr lang="sv-SE" dirty="0"/>
          </a:p>
        </p:txBody>
      </p:sp>
    </p:spTree>
    <p:extLst>
      <p:ext uri="{BB962C8B-B14F-4D97-AF65-F5344CB8AC3E}">
        <p14:creationId xmlns:p14="http://schemas.microsoft.com/office/powerpoint/2010/main" val="16731445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a:xfrm>
            <a:off x="2715149" y="2262221"/>
            <a:ext cx="6781800" cy="1166779"/>
          </a:xfrm>
        </p:spPr>
        <p:txBody>
          <a:bodyPr anchor="b">
            <a:normAutofit/>
          </a:bodyPr>
          <a:lstStyle/>
          <a:p>
            <a:r>
              <a:rPr lang="sv-SE" dirty="0"/>
              <a:t>Resultat</a:t>
            </a:r>
          </a:p>
        </p:txBody>
      </p:sp>
    </p:spTree>
    <p:extLst>
      <p:ext uri="{BB962C8B-B14F-4D97-AF65-F5344CB8AC3E}">
        <p14:creationId xmlns:p14="http://schemas.microsoft.com/office/powerpoint/2010/main" val="2989330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4D4827D-B900-F449-BFE5-4A02C704F730}"/>
              </a:ext>
            </a:extLst>
          </p:cNvPr>
          <p:cNvSpPr>
            <a:spLocks noGrp="1"/>
          </p:cNvSpPr>
          <p:nvPr>
            <p:ph type="title"/>
          </p:nvPr>
        </p:nvSpPr>
        <p:spPr/>
        <p:txBody>
          <a:bodyPr/>
          <a:lstStyle/>
          <a:p>
            <a:pPr rtl="0" eaLnBrk="1" latinLnBrk="0" hangingPunct="1"/>
            <a:r>
              <a:rPr lang="sv-SE" sz="1800" kern="1200" dirty="0">
                <a:solidFill>
                  <a:srgbClr val="000000"/>
                </a:solidFill>
                <a:effectLst/>
                <a:latin typeface="Arial" panose="020B0604020202020204" pitchFamily="34" charset="0"/>
                <a:ea typeface="+mn-ea"/>
                <a:cs typeface="+mn-cs"/>
              </a:rPr>
              <a:t>Hur nöjd eller missnöjd är du med MTM:s talböcker som helhet?</a:t>
            </a:r>
          </a:p>
          <a:p>
            <a:endParaRPr lang="sv-SE" dirty="0"/>
          </a:p>
        </p:txBody>
      </p:sp>
      <p:graphicFrame>
        <p:nvGraphicFramePr>
          <p:cNvPr id="7" name="Tabell 6">
            <a:extLst>
              <a:ext uri="{FF2B5EF4-FFF2-40B4-BE49-F238E27FC236}">
                <a16:creationId xmlns:a16="http://schemas.microsoft.com/office/drawing/2014/main" id="{B4F5B843-8775-0243-A9A6-69704D6B0800}"/>
              </a:ext>
            </a:extLst>
          </p:cNvPr>
          <p:cNvGraphicFramePr>
            <a:graphicFrameLocks noGrp="1"/>
          </p:cNvGraphicFramePr>
          <p:nvPr>
            <p:extLst>
              <p:ext uri="{D42A27DB-BD31-4B8C-83A1-F6EECF244321}">
                <p14:modId xmlns:p14="http://schemas.microsoft.com/office/powerpoint/2010/main" val="4043944769"/>
              </p:ext>
            </p:extLst>
          </p:nvPr>
        </p:nvGraphicFramePr>
        <p:xfrm>
          <a:off x="492290" y="1376363"/>
          <a:ext cx="2522466" cy="972000"/>
        </p:xfrm>
        <a:graphic>
          <a:graphicData uri="http://schemas.openxmlformats.org/drawingml/2006/table">
            <a:tbl>
              <a:tblPr>
                <a:tableStyleId>{073A0DAA-6AF3-43AB-8588-CEC1D06C72B9}</a:tableStyleId>
              </a:tblPr>
              <a:tblGrid>
                <a:gridCol w="1261233">
                  <a:extLst>
                    <a:ext uri="{9D8B030D-6E8A-4147-A177-3AD203B41FA5}">
                      <a16:colId xmlns:a16="http://schemas.microsoft.com/office/drawing/2014/main" val="3332255092"/>
                    </a:ext>
                  </a:extLst>
                </a:gridCol>
                <a:gridCol w="1261233">
                  <a:extLst>
                    <a:ext uri="{9D8B030D-6E8A-4147-A177-3AD203B41FA5}">
                      <a16:colId xmlns:a16="http://schemas.microsoft.com/office/drawing/2014/main" val="4280995663"/>
                    </a:ext>
                  </a:extLst>
                </a:gridCol>
              </a:tblGrid>
              <a:tr h="324000">
                <a:tc>
                  <a:txBody>
                    <a:bodyPr/>
                    <a:lstStyle/>
                    <a:p>
                      <a:pPr algn="l" fontAlgn="b"/>
                      <a:endParaRPr lang="sv-SE" sz="14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400" u="none" strike="noStrike" dirty="0">
                          <a:effectLst/>
                          <a:latin typeface="+mn-lt"/>
                        </a:rPr>
                        <a:t>läsare</a:t>
                      </a:r>
                      <a:endParaRPr lang="sv-SE" sz="14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415426459"/>
                  </a:ext>
                </a:extLst>
              </a:tr>
              <a:tr h="324000">
                <a:tc>
                  <a:txBody>
                    <a:bodyPr/>
                    <a:lstStyle/>
                    <a:p>
                      <a:pPr algn="l" fontAlgn="b"/>
                      <a:r>
                        <a:rPr lang="sv-SE" sz="1400" u="none" strike="noStrike">
                          <a:effectLst/>
                          <a:latin typeface="+mn-lt"/>
                        </a:rPr>
                        <a:t>antal svar</a:t>
                      </a:r>
                      <a:endParaRPr lang="sv-SE" sz="14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400" u="none" strike="noStrike">
                          <a:effectLst/>
                          <a:latin typeface="+mn-lt"/>
                        </a:rPr>
                        <a:t>488</a:t>
                      </a:r>
                      <a:endParaRPr lang="sv-SE" sz="14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799711031"/>
                  </a:ext>
                </a:extLst>
              </a:tr>
              <a:tr h="324000">
                <a:tc>
                  <a:txBody>
                    <a:bodyPr/>
                    <a:lstStyle/>
                    <a:p>
                      <a:pPr algn="l" fontAlgn="b"/>
                      <a:r>
                        <a:rPr lang="sv-SE" sz="1400" u="none" strike="noStrike">
                          <a:effectLst/>
                          <a:latin typeface="+mn-lt"/>
                        </a:rPr>
                        <a:t>andel vet ej</a:t>
                      </a:r>
                      <a:endParaRPr lang="sv-SE" sz="14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sv-SE" sz="1400" u="none" strike="noStrike" dirty="0">
                          <a:effectLst/>
                          <a:latin typeface="+mn-lt"/>
                        </a:rPr>
                        <a:t>3%</a:t>
                      </a:r>
                      <a:endParaRPr lang="sv-SE" sz="14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418314016"/>
                  </a:ext>
                </a:extLst>
              </a:tr>
            </a:tbl>
          </a:graphicData>
        </a:graphic>
      </p:graphicFrame>
      <p:graphicFrame>
        <p:nvGraphicFramePr>
          <p:cNvPr id="6" name="Diagram 5" descr="Stapeldiagram som redovisar frågan.&#10;">
            <a:extLst>
              <a:ext uri="{FF2B5EF4-FFF2-40B4-BE49-F238E27FC236}">
                <a16:creationId xmlns:a16="http://schemas.microsoft.com/office/drawing/2014/main" id="{82670A78-2F6C-9A4C-8669-121753063ECD}"/>
              </a:ext>
            </a:extLst>
          </p:cNvPr>
          <p:cNvGraphicFramePr/>
          <p:nvPr>
            <p:extLst>
              <p:ext uri="{D42A27DB-BD31-4B8C-83A1-F6EECF244321}">
                <p14:modId xmlns:p14="http://schemas.microsoft.com/office/powerpoint/2010/main" val="2246437400"/>
              </p:ext>
            </p:extLst>
          </p:nvPr>
        </p:nvGraphicFramePr>
        <p:xfrm>
          <a:off x="492290" y="1376364"/>
          <a:ext cx="11207420" cy="47619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0488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ll 2021" id="{E936C679-E23B-B343-8071-22916728CD8E}" vid="{FFC80BDE-7547-A94F-BA0B-7A4ED875DFEC}"/>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654</TotalTime>
  <Words>4367</Words>
  <Application>Microsoft Office PowerPoint</Application>
  <PresentationFormat>Bredbild</PresentationFormat>
  <Paragraphs>1766</Paragraphs>
  <Slides>48</Slides>
  <Notes>48</Notes>
  <HiddenSlides>0</HiddenSlides>
  <MMClips>0</MMClips>
  <ScaleCrop>false</ScaleCrop>
  <HeadingPairs>
    <vt:vector size="6" baseType="variant">
      <vt:variant>
        <vt:lpstr>Använt teckensnitt</vt:lpstr>
      </vt:variant>
      <vt:variant>
        <vt:i4>8</vt:i4>
      </vt:variant>
      <vt:variant>
        <vt:lpstr>Tema</vt:lpstr>
      </vt:variant>
      <vt:variant>
        <vt:i4>2</vt:i4>
      </vt:variant>
      <vt:variant>
        <vt:lpstr>Bildrubriker</vt:lpstr>
      </vt:variant>
      <vt:variant>
        <vt:i4>48</vt:i4>
      </vt:variant>
    </vt:vector>
  </HeadingPairs>
  <TitlesOfParts>
    <vt:vector size="58" baseType="lpstr">
      <vt:lpstr>Arial</vt:lpstr>
      <vt:lpstr>Arial Black</vt:lpstr>
      <vt:lpstr>Calibri</vt:lpstr>
      <vt:lpstr>Calibri Light</vt:lpstr>
      <vt:lpstr>Courier New</vt:lpstr>
      <vt:lpstr>MADE TOMMY</vt:lpstr>
      <vt:lpstr>Univers LT Std 45 Light</vt:lpstr>
      <vt:lpstr>Univers LT Std 55</vt:lpstr>
      <vt:lpstr>Office-tema</vt:lpstr>
      <vt:lpstr>1_Office-tema</vt:lpstr>
      <vt:lpstr>Talboken</vt:lpstr>
      <vt:lpstr>Bakgrund &amp; Genomförande</vt:lpstr>
      <vt:lpstr>Bakgrund</vt:lpstr>
      <vt:lpstr>Genomförande</vt:lpstr>
      <vt:lpstr>Sammanfattning</vt:lpstr>
      <vt:lpstr>Sammanfattat resultat</vt:lpstr>
      <vt:lpstr>KPI-värden</vt:lpstr>
      <vt:lpstr>Resultat</vt:lpstr>
      <vt:lpstr>Hur nöjd eller missnöjd är du med MTM:s talböcker som helhet? </vt:lpstr>
      <vt:lpstr>Hur väl lever MTM:s talböcker upp till dina förväntningar? </vt:lpstr>
      <vt:lpstr>Tänk på en perfekt talbok. Hur nära eller långt ifrån en sådan talbok hamnar MTM:s talböcker? </vt:lpstr>
      <vt:lpstr>NLI – Nöjd läsare index</vt:lpstr>
      <vt:lpstr>NLI – Nöjd läsare index</vt:lpstr>
      <vt:lpstr>Hur troligt är det att du skulle rekommendera MTM:s talböcker till en vän eller kollega som har samma behov som dig?</vt:lpstr>
      <vt:lpstr>NPS - Net Promoter Score</vt:lpstr>
      <vt:lpstr>NPS - Nedbrytningar</vt:lpstr>
      <vt:lpstr>0 - 6. Vad ska MTM främst förbättra i sina talböcker för att du skall bli mer benägen att rekommendera den? </vt:lpstr>
      <vt:lpstr>7 - 8. Vad skulle krävas för att du skulle ge MTM:s talböcker ett ännu högre betyg? </vt:lpstr>
      <vt:lpstr>9 - 10. Vad är det främsta skälet till att du rekommenderar MTM:s talböcker? </vt:lpstr>
      <vt:lpstr>Vad har du oftast läst under de senaste sex månaderna, talböcker med mänskligt tal eller syntetiskt tal?</vt:lpstr>
      <vt:lpstr>Generellt</vt:lpstr>
      <vt:lpstr>Generellt</vt:lpstr>
      <vt:lpstr>Mänskligt tal</vt:lpstr>
      <vt:lpstr>Mänskligt tal</vt:lpstr>
      <vt:lpstr>Talsyntes</vt:lpstr>
      <vt:lpstr>Talsyntes</vt:lpstr>
      <vt:lpstr>Ljud och text</vt:lpstr>
      <vt:lpstr>Ljud och text</vt:lpstr>
      <vt:lpstr>Ljud och text</vt:lpstr>
      <vt:lpstr>Talboken</vt:lpstr>
      <vt:lpstr>Talboken</vt:lpstr>
      <vt:lpstr>Talboken</vt:lpstr>
      <vt:lpstr>Åtgärdsmatris</vt:lpstr>
      <vt:lpstr>Bakgrundsfrågor</vt:lpstr>
      <vt:lpstr>Studier</vt:lpstr>
      <vt:lpstr>Nedbrytningar </vt:lpstr>
      <vt:lpstr>Annan ljudbokstjänst</vt:lpstr>
      <vt:lpstr>Nedbrytningar </vt:lpstr>
      <vt:lpstr>Sätt att läsa böcker</vt:lpstr>
      <vt:lpstr>Nedbrytningar </vt:lpstr>
      <vt:lpstr>Läsnedsättning</vt:lpstr>
      <vt:lpstr>Vilken typ av läsnedsättning har du? (Annat) </vt:lpstr>
      <vt:lpstr>Nedbrytningar </vt:lpstr>
      <vt:lpstr>Nedbrytningar </vt:lpstr>
      <vt:lpstr>Typ av talbok</vt:lpstr>
      <vt:lpstr>Nedbrytningar </vt:lpstr>
      <vt:lpstr>Frågor?</vt:lpstr>
      <vt:lpstr>Rapport är framtagen av Enkätfabriken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Talboken</dc:title>
  <dc:creator>Sofie Hedén Sandgren</dc:creator>
  <cp:lastModifiedBy>Krister Ekdahl</cp:lastModifiedBy>
  <cp:revision>74</cp:revision>
  <dcterms:created xsi:type="dcterms:W3CDTF">2022-01-27T16:03:35Z</dcterms:created>
  <dcterms:modified xsi:type="dcterms:W3CDTF">2022-03-17T12:53:53Z</dcterms:modified>
</cp:coreProperties>
</file>